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7"/>
  </p:notesMasterIdLst>
  <p:handoutMasterIdLst>
    <p:handoutMasterId r:id="rId238"/>
  </p:handoutMasterIdLst>
  <p:sldIdLst>
    <p:sldId id="256" r:id="rId2"/>
    <p:sldId id="616" r:id="rId3"/>
    <p:sldId id="519" r:id="rId4"/>
    <p:sldId id="613" r:id="rId5"/>
    <p:sldId id="614" r:id="rId6"/>
    <p:sldId id="311" r:id="rId7"/>
    <p:sldId id="294" r:id="rId8"/>
    <p:sldId id="618" r:id="rId9"/>
    <p:sldId id="318" r:id="rId10"/>
    <p:sldId id="265" r:id="rId11"/>
    <p:sldId id="515" r:id="rId12"/>
    <p:sldId id="291" r:id="rId13"/>
    <p:sldId id="625" r:id="rId14"/>
    <p:sldId id="530" r:id="rId15"/>
    <p:sldId id="693" r:id="rId16"/>
    <p:sldId id="261" r:id="rId17"/>
    <p:sldId id="320" r:id="rId18"/>
    <p:sldId id="321" r:id="rId19"/>
    <p:sldId id="681" r:id="rId20"/>
    <p:sldId id="317" r:id="rId21"/>
    <p:sldId id="324" r:id="rId22"/>
    <p:sldId id="325" r:id="rId23"/>
    <p:sldId id="326" r:id="rId24"/>
    <p:sldId id="328" r:id="rId25"/>
    <p:sldId id="623" r:id="rId26"/>
    <p:sldId id="260" r:id="rId27"/>
    <p:sldId id="315" r:id="rId28"/>
    <p:sldId id="313" r:id="rId29"/>
    <p:sldId id="292" r:id="rId30"/>
    <p:sldId id="297" r:id="rId31"/>
    <p:sldId id="676" r:id="rId32"/>
    <p:sldId id="314" r:id="rId33"/>
    <p:sldId id="271" r:id="rId34"/>
    <p:sldId id="272" r:id="rId35"/>
    <p:sldId id="635" r:id="rId36"/>
    <p:sldId id="626" r:id="rId37"/>
    <p:sldId id="628" r:id="rId38"/>
    <p:sldId id="629" r:id="rId39"/>
    <p:sldId id="630" r:id="rId40"/>
    <p:sldId id="730" r:id="rId41"/>
    <p:sldId id="632" r:id="rId42"/>
    <p:sldId id="682" r:id="rId43"/>
    <p:sldId id="728" r:id="rId44"/>
    <p:sldId id="685" r:id="rId45"/>
    <p:sldId id="631" r:id="rId46"/>
    <p:sldId id="727" r:id="rId47"/>
    <p:sldId id="633" r:id="rId48"/>
    <p:sldId id="687" r:id="rId49"/>
    <p:sldId id="686" r:id="rId50"/>
    <p:sldId id="636" r:id="rId51"/>
    <p:sldId id="637" r:id="rId52"/>
    <p:sldId id="638" r:id="rId53"/>
    <p:sldId id="639" r:id="rId54"/>
    <p:sldId id="644" r:id="rId55"/>
    <p:sldId id="641" r:id="rId56"/>
    <p:sldId id="642" r:id="rId57"/>
    <p:sldId id="643" r:id="rId58"/>
    <p:sldId id="671" r:id="rId59"/>
    <p:sldId id="646" r:id="rId60"/>
    <p:sldId id="649" r:id="rId61"/>
    <p:sldId id="640" r:id="rId62"/>
    <p:sldId id="331" r:id="rId63"/>
    <p:sldId id="648" r:id="rId64"/>
    <p:sldId id="327" r:id="rId65"/>
    <p:sldId id="846" r:id="rId66"/>
    <p:sldId id="845" r:id="rId67"/>
    <p:sldId id="675" r:id="rId68"/>
    <p:sldId id="666" r:id="rId69"/>
    <p:sldId id="668" r:id="rId70"/>
    <p:sldId id="322" r:id="rId71"/>
    <p:sldId id="669" r:id="rId72"/>
    <p:sldId id="650" r:id="rId73"/>
    <p:sldId id="665" r:id="rId74"/>
    <p:sldId id="660" r:id="rId75"/>
    <p:sldId id="672" r:id="rId76"/>
    <p:sldId id="719" r:id="rId77"/>
    <p:sldId id="651" r:id="rId78"/>
    <p:sldId id="537" r:id="rId79"/>
    <p:sldId id="333" r:id="rId80"/>
    <p:sldId id="673" r:id="rId81"/>
    <p:sldId id="316" r:id="rId82"/>
    <p:sldId id="805" r:id="rId83"/>
    <p:sldId id="721" r:id="rId84"/>
    <p:sldId id="722" r:id="rId85"/>
    <p:sldId id="723" r:id="rId86"/>
    <p:sldId id="804" r:id="rId87"/>
    <p:sldId id="765" r:id="rId88"/>
    <p:sldId id="731" r:id="rId89"/>
    <p:sldId id="732" r:id="rId90"/>
    <p:sldId id="733" r:id="rId91"/>
    <p:sldId id="734" r:id="rId92"/>
    <p:sldId id="735" r:id="rId93"/>
    <p:sldId id="736" r:id="rId94"/>
    <p:sldId id="738" r:id="rId95"/>
    <p:sldId id="739" r:id="rId96"/>
    <p:sldId id="740" r:id="rId97"/>
    <p:sldId id="741" r:id="rId98"/>
    <p:sldId id="817" r:id="rId99"/>
    <p:sldId id="818" r:id="rId100"/>
    <p:sldId id="819" r:id="rId101"/>
    <p:sldId id="820" r:id="rId102"/>
    <p:sldId id="776" r:id="rId103"/>
    <p:sldId id="694" r:id="rId104"/>
    <p:sldId id="780" r:id="rId105"/>
    <p:sldId id="775" r:id="rId106"/>
    <p:sldId id="771" r:id="rId107"/>
    <p:sldId id="772" r:id="rId108"/>
    <p:sldId id="773" r:id="rId109"/>
    <p:sldId id="806" r:id="rId110"/>
    <p:sldId id="774" r:id="rId111"/>
    <p:sldId id="781" r:id="rId112"/>
    <p:sldId id="695" r:id="rId113"/>
    <p:sldId id="696" r:id="rId114"/>
    <p:sldId id="725" r:id="rId115"/>
    <p:sldId id="726" r:id="rId116"/>
    <p:sldId id="697" r:id="rId117"/>
    <p:sldId id="698" r:id="rId118"/>
    <p:sldId id="839" r:id="rId119"/>
    <p:sldId id="840" r:id="rId120"/>
    <p:sldId id="701" r:id="rId121"/>
    <p:sldId id="702" r:id="rId122"/>
    <p:sldId id="703" r:id="rId123"/>
    <p:sldId id="704" r:id="rId124"/>
    <p:sldId id="785" r:id="rId125"/>
    <p:sldId id="782" r:id="rId126"/>
    <p:sldId id="783" r:id="rId127"/>
    <p:sldId id="786" r:id="rId128"/>
    <p:sldId id="784" r:id="rId129"/>
    <p:sldId id="787" r:id="rId130"/>
    <p:sldId id="788" r:id="rId131"/>
    <p:sldId id="789" r:id="rId132"/>
    <p:sldId id="790" r:id="rId133"/>
    <p:sldId id="791" r:id="rId134"/>
    <p:sldId id="792" r:id="rId135"/>
    <p:sldId id="793" r:id="rId136"/>
    <p:sldId id="794" r:id="rId137"/>
    <p:sldId id="724" r:id="rId138"/>
    <p:sldId id="285" r:id="rId139"/>
    <p:sldId id="286" r:id="rId140"/>
    <p:sldId id="287" r:id="rId141"/>
    <p:sldId id="337" r:id="rId142"/>
    <p:sldId id="338" r:id="rId143"/>
    <p:sldId id="795" r:id="rId144"/>
    <p:sldId id="269" r:id="rId145"/>
    <p:sldId id="770" r:id="rId146"/>
    <p:sldId id="778" r:id="rId147"/>
    <p:sldId id="336" r:id="rId148"/>
    <p:sldId id="409" r:id="rId149"/>
    <p:sldId id="796" r:id="rId150"/>
    <p:sldId id="821" r:id="rId151"/>
    <p:sldId id="797" r:id="rId152"/>
    <p:sldId id="809" r:id="rId153"/>
    <p:sldId id="798" r:id="rId154"/>
    <p:sldId id="799" r:id="rId155"/>
    <p:sldId id="815" r:id="rId156"/>
    <p:sldId id="816" r:id="rId157"/>
    <p:sldId id="831" r:id="rId158"/>
    <p:sldId id="832" r:id="rId159"/>
    <p:sldId id="833" r:id="rId160"/>
    <p:sldId id="834" r:id="rId161"/>
    <p:sldId id="800" r:id="rId162"/>
    <p:sldId id="801" r:id="rId163"/>
    <p:sldId id="802" r:id="rId164"/>
    <p:sldId id="803" r:id="rId165"/>
    <p:sldId id="678" r:id="rId166"/>
    <p:sldId id="811" r:id="rId167"/>
    <p:sldId id="812" r:id="rId168"/>
    <p:sldId id="414" r:id="rId169"/>
    <p:sldId id="415" r:id="rId170"/>
    <p:sldId id="422" r:id="rId171"/>
    <p:sldId id="423" r:id="rId172"/>
    <p:sldId id="841" r:id="rId173"/>
    <p:sldId id="429" r:id="rId174"/>
    <p:sldId id="430" r:id="rId175"/>
    <p:sldId id="431" r:id="rId176"/>
    <p:sldId id="432" r:id="rId177"/>
    <p:sldId id="807" r:id="rId178"/>
    <p:sldId id="808" r:id="rId179"/>
    <p:sldId id="436" r:id="rId180"/>
    <p:sldId id="437" r:id="rId181"/>
    <p:sldId id="438" r:id="rId182"/>
    <p:sldId id="810" r:id="rId183"/>
    <p:sldId id="842" r:id="rId184"/>
    <p:sldId id="813" r:id="rId185"/>
    <p:sldId id="814" r:id="rId186"/>
    <p:sldId id="556" r:id="rId187"/>
    <p:sldId id="440" r:id="rId188"/>
    <p:sldId id="441" r:id="rId189"/>
    <p:sldId id="442" r:id="rId190"/>
    <p:sldId id="443" r:id="rId191"/>
    <p:sldId id="445" r:id="rId192"/>
    <p:sldId id="446" r:id="rId193"/>
    <p:sldId id="447" r:id="rId194"/>
    <p:sldId id="830" r:id="rId195"/>
    <p:sldId id="822" r:id="rId196"/>
    <p:sldId id="823" r:id="rId197"/>
    <p:sldId id="843" r:id="rId198"/>
    <p:sldId id="825" r:id="rId199"/>
    <p:sldId id="826" r:id="rId200"/>
    <p:sldId id="827" r:id="rId201"/>
    <p:sldId id="828" r:id="rId202"/>
    <p:sldId id="829" r:id="rId203"/>
    <p:sldId id="595" r:id="rId204"/>
    <p:sldId id="448" r:id="rId205"/>
    <p:sldId id="449" r:id="rId206"/>
    <p:sldId id="844" r:id="rId207"/>
    <p:sldId id="451" r:id="rId208"/>
    <p:sldId id="452" r:id="rId209"/>
    <p:sldId id="453" r:id="rId210"/>
    <p:sldId id="454" r:id="rId211"/>
    <p:sldId id="455" r:id="rId212"/>
    <p:sldId id="456" r:id="rId213"/>
    <p:sldId id="457" r:id="rId214"/>
    <p:sldId id="467" r:id="rId215"/>
    <p:sldId id="472" r:id="rId216"/>
    <p:sldId id="473" r:id="rId217"/>
    <p:sldId id="511" r:id="rId218"/>
    <p:sldId id="513" r:id="rId219"/>
    <p:sldId id="542" r:id="rId220"/>
    <p:sldId id="529" r:id="rId221"/>
    <p:sldId id="528" r:id="rId222"/>
    <p:sldId id="541" r:id="rId223"/>
    <p:sldId id="543" r:id="rId224"/>
    <p:sldId id="544" r:id="rId225"/>
    <p:sldId id="545" r:id="rId226"/>
    <p:sldId id="546" r:id="rId227"/>
    <p:sldId id="547" r:id="rId228"/>
    <p:sldId id="548" r:id="rId229"/>
    <p:sldId id="549" r:id="rId230"/>
    <p:sldId id="550" r:id="rId231"/>
    <p:sldId id="835" r:id="rId232"/>
    <p:sldId id="836" r:id="rId233"/>
    <p:sldId id="837" r:id="rId234"/>
    <p:sldId id="708" r:id="rId235"/>
    <p:sldId id="838" r:id="rId2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B9B9"/>
    <a:srgbClr val="439D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3" d="100"/>
          <a:sy n="123" d="100"/>
        </p:scale>
        <p:origin x="114" y="138"/>
      </p:cViewPr>
      <p:guideLst/>
    </p:cSldViewPr>
  </p:slideViewPr>
  <p:notesTextViewPr>
    <p:cViewPr>
      <p:scale>
        <a:sx n="1" d="1"/>
        <a:sy n="1" d="1"/>
      </p:scale>
      <p:origin x="0" y="0"/>
    </p:cViewPr>
  </p:notesTextViewPr>
  <p:notesViewPr>
    <p:cSldViewPr snapToGrid="0">
      <p:cViewPr varScale="1">
        <p:scale>
          <a:sx n="88" d="100"/>
          <a:sy n="88" d="100"/>
        </p:scale>
        <p:origin x="3822" y="66"/>
      </p:cViewPr>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notesMaster" Target="notesMasters/notesMaster1.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handoutMaster" Target="handoutMasters/handoutMaster1.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presProps" Target="presProps.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viewProps" Target="viewProps.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theme" Target="theme/theme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6" Type="http://schemas.openxmlformats.org/officeDocument/2006/relationships/slide" Target="slides/slide25.xml"/><Relationship Id="rId231" Type="http://schemas.openxmlformats.org/officeDocument/2006/relationships/slide" Target="slides/slide230.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tableStyles" Target="tableStyles.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91126B-772C-4B24-AB75-999B469791F5}" type="doc">
      <dgm:prSet loTypeId="urn:microsoft.com/office/officeart/2005/8/layout/vList5" loCatId="list" qsTypeId="urn:microsoft.com/office/officeart/2005/8/quickstyle/simple1" qsCatId="simple" csTypeId="urn:microsoft.com/office/officeart/2005/8/colors/accent0_3" csCatId="mainScheme" phldr="1"/>
      <dgm:spPr/>
      <dgm:t>
        <a:bodyPr/>
        <a:lstStyle/>
        <a:p>
          <a:endParaRPr lang="en-US"/>
        </a:p>
      </dgm:t>
    </dgm:pt>
    <dgm:pt modelId="{1450673D-B3B8-4C7F-9856-A327D2C99676}">
      <dgm:prSet phldrT="[Text]"/>
      <dgm:spPr/>
      <dgm:t>
        <a:bodyPr/>
        <a:lstStyle/>
        <a:p>
          <a:r>
            <a:rPr lang="en-US" dirty="0"/>
            <a:t>What Title IX Does</a:t>
          </a:r>
        </a:p>
      </dgm:t>
    </dgm:pt>
    <dgm:pt modelId="{2012B8A9-63C9-4C5F-8E3C-9C1359BC1091}" type="parTrans" cxnId="{1B786731-DEBB-412B-B53D-64B0F94057F6}">
      <dgm:prSet/>
      <dgm:spPr/>
      <dgm:t>
        <a:bodyPr/>
        <a:lstStyle/>
        <a:p>
          <a:endParaRPr lang="en-US"/>
        </a:p>
      </dgm:t>
    </dgm:pt>
    <dgm:pt modelId="{6D08ADE6-A26D-4C73-9AA9-14192DBC847D}" type="sibTrans" cxnId="{1B786731-DEBB-412B-B53D-64B0F94057F6}">
      <dgm:prSet/>
      <dgm:spPr/>
      <dgm:t>
        <a:bodyPr/>
        <a:lstStyle/>
        <a:p>
          <a:endParaRPr lang="en-US"/>
        </a:p>
      </dgm:t>
    </dgm:pt>
    <dgm:pt modelId="{22C3C32C-734A-4947-884C-835A7542065E}">
      <dgm:prSet phldrT="[Text]" custT="1"/>
      <dgm:spPr/>
      <dgm:t>
        <a:bodyPr/>
        <a:lstStyle/>
        <a:p>
          <a:pPr>
            <a:buFont typeface="Arial" panose="020B0604020202020204" pitchFamily="34" charset="0"/>
            <a:buNone/>
          </a:pPr>
          <a:r>
            <a:rPr lang="en-US" altLang="en-US" sz="1600" b="1" dirty="0">
              <a:latin typeface="+mn-lt"/>
            </a:rPr>
            <a:t>Prohibits discrimination </a:t>
          </a:r>
          <a:r>
            <a:rPr lang="en-US" altLang="en-US" sz="1600" dirty="0">
              <a:latin typeface="+mn-lt"/>
            </a:rPr>
            <a:t>on the basis of sex in:</a:t>
          </a:r>
          <a:endParaRPr lang="en-US" sz="1600" dirty="0"/>
        </a:p>
      </dgm:t>
    </dgm:pt>
    <dgm:pt modelId="{85B25157-D272-49DD-B7A9-2C618F61F632}" type="parTrans" cxnId="{D0B763CC-5125-48C8-9AB5-149F68205908}">
      <dgm:prSet/>
      <dgm:spPr/>
      <dgm:t>
        <a:bodyPr/>
        <a:lstStyle/>
        <a:p>
          <a:endParaRPr lang="en-US"/>
        </a:p>
      </dgm:t>
    </dgm:pt>
    <dgm:pt modelId="{720D0382-3BBC-475F-917C-115C902A35C8}" type="sibTrans" cxnId="{D0B763CC-5125-48C8-9AB5-149F68205908}">
      <dgm:prSet/>
      <dgm:spPr/>
      <dgm:t>
        <a:bodyPr/>
        <a:lstStyle/>
        <a:p>
          <a:endParaRPr lang="en-US"/>
        </a:p>
      </dgm:t>
    </dgm:pt>
    <dgm:pt modelId="{759E7132-8F5D-41C2-B5BA-3C5D70C04700}">
      <dgm:prSet phldrT="[Text]"/>
      <dgm:spPr/>
      <dgm:t>
        <a:bodyPr/>
        <a:lstStyle/>
        <a:p>
          <a:r>
            <a:rPr lang="en-US" dirty="0"/>
            <a:t>Consequences/Risks for Non-Compliance</a:t>
          </a:r>
        </a:p>
      </dgm:t>
    </dgm:pt>
    <dgm:pt modelId="{EAAE62AC-78CD-4BF6-80B4-2CA015337F2B}" type="parTrans" cxnId="{16EDB102-8339-432F-A94D-905C0EE3EA46}">
      <dgm:prSet/>
      <dgm:spPr/>
      <dgm:t>
        <a:bodyPr/>
        <a:lstStyle/>
        <a:p>
          <a:endParaRPr lang="en-US"/>
        </a:p>
      </dgm:t>
    </dgm:pt>
    <dgm:pt modelId="{C3932D30-D5DE-4B26-9466-79C8EDE03D64}" type="sibTrans" cxnId="{16EDB102-8339-432F-A94D-905C0EE3EA46}">
      <dgm:prSet/>
      <dgm:spPr/>
      <dgm:t>
        <a:bodyPr/>
        <a:lstStyle/>
        <a:p>
          <a:endParaRPr lang="en-US"/>
        </a:p>
      </dgm:t>
    </dgm:pt>
    <dgm:pt modelId="{3C0288E8-3C81-4806-9BD9-3DCBA79AA127}">
      <dgm:prSet phldrT="[Text]"/>
      <dgm:spPr/>
      <dgm:t>
        <a:bodyPr/>
        <a:lstStyle/>
        <a:p>
          <a:r>
            <a:rPr lang="en-US" dirty="0"/>
            <a:t>Injury to Student/Complainant</a:t>
          </a:r>
        </a:p>
      </dgm:t>
    </dgm:pt>
    <dgm:pt modelId="{4CE10F35-AFCA-45B0-8C58-22F5A5FD8D53}" type="parTrans" cxnId="{BC83D761-D694-4947-BDC3-C59A0DEA7901}">
      <dgm:prSet/>
      <dgm:spPr/>
      <dgm:t>
        <a:bodyPr/>
        <a:lstStyle/>
        <a:p>
          <a:endParaRPr lang="en-US"/>
        </a:p>
      </dgm:t>
    </dgm:pt>
    <dgm:pt modelId="{6B73FABE-C18C-4503-A278-9DCF071A8D2E}" type="sibTrans" cxnId="{BC83D761-D694-4947-BDC3-C59A0DEA7901}">
      <dgm:prSet/>
      <dgm:spPr/>
      <dgm:t>
        <a:bodyPr/>
        <a:lstStyle/>
        <a:p>
          <a:endParaRPr lang="en-US"/>
        </a:p>
      </dgm:t>
    </dgm:pt>
    <dgm:pt modelId="{AA3245D0-BAC3-4C0A-804B-4E31978C3035}">
      <dgm:prSet phldrT="[Text]"/>
      <dgm:spPr/>
      <dgm:t>
        <a:bodyPr/>
        <a:lstStyle/>
        <a:p>
          <a:r>
            <a:rPr lang="en-US" dirty="0"/>
            <a:t>OCR investigation and possible lengthy oversight</a:t>
          </a:r>
        </a:p>
      </dgm:t>
    </dgm:pt>
    <dgm:pt modelId="{726E5630-6335-44C2-BCC8-E8F01171992D}" type="parTrans" cxnId="{61398D96-A4B1-4C22-A5F8-D5588443D4EF}">
      <dgm:prSet/>
      <dgm:spPr/>
      <dgm:t>
        <a:bodyPr/>
        <a:lstStyle/>
        <a:p>
          <a:endParaRPr lang="en-US"/>
        </a:p>
      </dgm:t>
    </dgm:pt>
    <dgm:pt modelId="{60F5E1F5-C76E-45DF-8C0C-0F38A93EF219}" type="sibTrans" cxnId="{61398D96-A4B1-4C22-A5F8-D5588443D4EF}">
      <dgm:prSet/>
      <dgm:spPr/>
      <dgm:t>
        <a:bodyPr/>
        <a:lstStyle/>
        <a:p>
          <a:endParaRPr lang="en-US"/>
        </a:p>
      </dgm:t>
    </dgm:pt>
    <dgm:pt modelId="{68193BC0-E4D0-453F-A0AB-EA281607F167}">
      <dgm:prSet phldrT="[Text]"/>
      <dgm:spPr/>
      <dgm:t>
        <a:bodyPr/>
        <a:lstStyle/>
        <a:p>
          <a:r>
            <a:rPr lang="en-US" dirty="0"/>
            <a:t>Potential </a:t>
          </a:r>
          <a:r>
            <a:rPr lang="en-US" dirty="0" smtClean="0"/>
            <a:t>civil liability </a:t>
          </a:r>
          <a:endParaRPr lang="en-US" dirty="0"/>
        </a:p>
      </dgm:t>
    </dgm:pt>
    <dgm:pt modelId="{F687F38F-E01A-4B9B-BD00-8FAE549AA3D7}" type="parTrans" cxnId="{958B519A-6E52-437E-94EB-42E9539A7CA3}">
      <dgm:prSet/>
      <dgm:spPr/>
      <dgm:t>
        <a:bodyPr/>
        <a:lstStyle/>
        <a:p>
          <a:endParaRPr lang="en-US"/>
        </a:p>
      </dgm:t>
    </dgm:pt>
    <dgm:pt modelId="{44404B60-C8FE-4F15-93CA-6855F96F336B}" type="sibTrans" cxnId="{958B519A-6E52-437E-94EB-42E9539A7CA3}">
      <dgm:prSet/>
      <dgm:spPr/>
      <dgm:t>
        <a:bodyPr/>
        <a:lstStyle/>
        <a:p>
          <a:endParaRPr lang="en-US"/>
        </a:p>
      </dgm:t>
    </dgm:pt>
    <dgm:pt modelId="{66B75673-FF76-45EF-8362-DB835055B121}">
      <dgm:prSet phldrT="[Text]"/>
      <dgm:spPr/>
      <dgm:t>
        <a:bodyPr/>
        <a:lstStyle/>
        <a:p>
          <a:r>
            <a:rPr lang="en-US" dirty="0" smtClean="0"/>
            <a:t>Potential loss </a:t>
          </a:r>
          <a:r>
            <a:rPr lang="en-US" dirty="0"/>
            <a:t>of some, part or all </a:t>
          </a:r>
          <a:r>
            <a:rPr lang="en-US" dirty="0" smtClean="0"/>
            <a:t>of a recipient’s federal funding</a:t>
          </a:r>
          <a:endParaRPr lang="en-US" dirty="0"/>
        </a:p>
      </dgm:t>
    </dgm:pt>
    <dgm:pt modelId="{3AE7798D-3494-4BB0-A3F6-738BDD6CCF3F}" type="parTrans" cxnId="{B9FDACC8-2158-4C83-9DBC-D948D9E8C80C}">
      <dgm:prSet/>
      <dgm:spPr/>
      <dgm:t>
        <a:bodyPr/>
        <a:lstStyle/>
        <a:p>
          <a:endParaRPr lang="en-US"/>
        </a:p>
      </dgm:t>
    </dgm:pt>
    <dgm:pt modelId="{E325FF09-E1CB-4C4B-8ABC-8220457BB1D2}" type="sibTrans" cxnId="{B9FDACC8-2158-4C83-9DBC-D948D9E8C80C}">
      <dgm:prSet/>
      <dgm:spPr/>
      <dgm:t>
        <a:bodyPr/>
        <a:lstStyle/>
        <a:p>
          <a:endParaRPr lang="en-US"/>
        </a:p>
      </dgm:t>
    </dgm:pt>
    <dgm:pt modelId="{80AC466B-39B5-413A-A702-66E39A6BC573}">
      <dgm:prSet custT="1"/>
      <dgm:spPr/>
      <dgm:t>
        <a:bodyPr/>
        <a:lstStyle/>
        <a:p>
          <a:pPr>
            <a:buNone/>
          </a:pPr>
          <a:r>
            <a:rPr lang="en-US" altLang="en-US" sz="1600" dirty="0">
              <a:latin typeface="+mn-lt"/>
            </a:rPr>
            <a:t>Education programs and activities</a:t>
          </a:r>
        </a:p>
      </dgm:t>
    </dgm:pt>
    <dgm:pt modelId="{FB51F2BE-48EB-463C-B7AC-ADBA1F6204AE}" type="parTrans" cxnId="{0B28018F-1E89-440C-96C0-7AF7026E5265}">
      <dgm:prSet/>
      <dgm:spPr/>
      <dgm:t>
        <a:bodyPr/>
        <a:lstStyle/>
        <a:p>
          <a:endParaRPr lang="en-US"/>
        </a:p>
      </dgm:t>
    </dgm:pt>
    <dgm:pt modelId="{5DC041C3-F017-424B-8561-4AF32751A01B}" type="sibTrans" cxnId="{0B28018F-1E89-440C-96C0-7AF7026E5265}">
      <dgm:prSet/>
      <dgm:spPr/>
      <dgm:t>
        <a:bodyPr/>
        <a:lstStyle/>
        <a:p>
          <a:endParaRPr lang="en-US"/>
        </a:p>
      </dgm:t>
    </dgm:pt>
    <dgm:pt modelId="{9AD7CF61-7FA0-4688-B472-3B08B5DD806F}">
      <dgm:prSet custT="1"/>
      <dgm:spPr/>
      <dgm:t>
        <a:bodyPr/>
        <a:lstStyle/>
        <a:p>
          <a:pPr>
            <a:buNone/>
          </a:pPr>
          <a:r>
            <a:rPr lang="en-US" altLang="en-US" sz="1600" dirty="0">
              <a:latin typeface="+mn-lt"/>
            </a:rPr>
            <a:t>Employment (similar to other federal and state laws</a:t>
          </a:r>
          <a:r>
            <a:rPr lang="en-US" altLang="en-US" sz="1600" dirty="0"/>
            <a:t>)</a:t>
          </a:r>
          <a:endParaRPr lang="en-US" altLang="en-US" sz="1600" dirty="0">
            <a:latin typeface="+mn-lt"/>
          </a:endParaRPr>
        </a:p>
      </dgm:t>
    </dgm:pt>
    <dgm:pt modelId="{3393E5DF-BA83-4D38-933A-41097E83A9C0}" type="parTrans" cxnId="{3E73E73A-48BC-4F7A-A9D1-F3C789EA94F7}">
      <dgm:prSet/>
      <dgm:spPr/>
      <dgm:t>
        <a:bodyPr/>
        <a:lstStyle/>
        <a:p>
          <a:endParaRPr lang="en-US"/>
        </a:p>
      </dgm:t>
    </dgm:pt>
    <dgm:pt modelId="{A5F602DA-DD0D-4D1B-9509-E9F8B779E6C5}" type="sibTrans" cxnId="{3E73E73A-48BC-4F7A-A9D1-F3C789EA94F7}">
      <dgm:prSet/>
      <dgm:spPr/>
      <dgm:t>
        <a:bodyPr/>
        <a:lstStyle/>
        <a:p>
          <a:endParaRPr lang="en-US"/>
        </a:p>
      </dgm:t>
    </dgm:pt>
    <dgm:pt modelId="{3261BC07-2B7F-4324-854A-6B4C86143714}">
      <dgm:prSet phldrT="[Text]"/>
      <dgm:spPr/>
      <dgm:t>
        <a:bodyPr/>
        <a:lstStyle/>
        <a:p>
          <a:r>
            <a:rPr lang="en-US" dirty="0" smtClean="0"/>
            <a:t>Decrease in public perception of the safety of the school</a:t>
          </a:r>
          <a:endParaRPr lang="en-US" dirty="0"/>
        </a:p>
      </dgm:t>
    </dgm:pt>
    <dgm:pt modelId="{CF674C1F-95EF-4256-BD68-93FCB2B3CDFC}" type="parTrans" cxnId="{7890CDC3-C325-4263-A52E-3F6BFA30E880}">
      <dgm:prSet/>
      <dgm:spPr/>
      <dgm:t>
        <a:bodyPr/>
        <a:lstStyle/>
        <a:p>
          <a:endParaRPr lang="en-US"/>
        </a:p>
      </dgm:t>
    </dgm:pt>
    <dgm:pt modelId="{EF370791-EF3D-4D6B-AE61-37FFFED10AF4}" type="sibTrans" cxnId="{7890CDC3-C325-4263-A52E-3F6BFA30E880}">
      <dgm:prSet/>
      <dgm:spPr/>
      <dgm:t>
        <a:bodyPr/>
        <a:lstStyle/>
        <a:p>
          <a:endParaRPr lang="en-US"/>
        </a:p>
      </dgm:t>
    </dgm:pt>
    <dgm:pt modelId="{5C2B2DE9-872E-4C3A-8278-266DE4E3A636}" type="pres">
      <dgm:prSet presAssocID="{1D91126B-772C-4B24-AB75-999B469791F5}" presName="Name0" presStyleCnt="0">
        <dgm:presLayoutVars>
          <dgm:dir/>
          <dgm:animLvl val="lvl"/>
          <dgm:resizeHandles val="exact"/>
        </dgm:presLayoutVars>
      </dgm:prSet>
      <dgm:spPr/>
      <dgm:t>
        <a:bodyPr/>
        <a:lstStyle/>
        <a:p>
          <a:endParaRPr lang="en-US"/>
        </a:p>
      </dgm:t>
    </dgm:pt>
    <dgm:pt modelId="{B09E97B3-AE54-499E-96CB-F29D0494FD19}" type="pres">
      <dgm:prSet presAssocID="{1450673D-B3B8-4C7F-9856-A327D2C99676}" presName="linNode" presStyleCnt="0"/>
      <dgm:spPr/>
      <dgm:t>
        <a:bodyPr/>
        <a:lstStyle/>
        <a:p>
          <a:endParaRPr lang="en-US"/>
        </a:p>
      </dgm:t>
    </dgm:pt>
    <dgm:pt modelId="{F0832022-059E-4A62-9D36-4DAE908322B0}" type="pres">
      <dgm:prSet presAssocID="{1450673D-B3B8-4C7F-9856-A327D2C99676}" presName="parentText" presStyleLbl="node1" presStyleIdx="0" presStyleCnt="2">
        <dgm:presLayoutVars>
          <dgm:chMax val="1"/>
          <dgm:bulletEnabled val="1"/>
        </dgm:presLayoutVars>
      </dgm:prSet>
      <dgm:spPr/>
      <dgm:t>
        <a:bodyPr/>
        <a:lstStyle/>
        <a:p>
          <a:endParaRPr lang="en-US"/>
        </a:p>
      </dgm:t>
    </dgm:pt>
    <dgm:pt modelId="{18E937DE-90EA-482C-A3E5-37472711DB3B}" type="pres">
      <dgm:prSet presAssocID="{1450673D-B3B8-4C7F-9856-A327D2C99676}" presName="descendantText" presStyleLbl="alignAccFollowNode1" presStyleIdx="0" presStyleCnt="2">
        <dgm:presLayoutVars>
          <dgm:bulletEnabled val="1"/>
        </dgm:presLayoutVars>
      </dgm:prSet>
      <dgm:spPr/>
      <dgm:t>
        <a:bodyPr/>
        <a:lstStyle/>
        <a:p>
          <a:endParaRPr lang="en-US"/>
        </a:p>
      </dgm:t>
    </dgm:pt>
    <dgm:pt modelId="{792FCCF8-8D82-44AC-8E64-D1EC267E1335}" type="pres">
      <dgm:prSet presAssocID="{6D08ADE6-A26D-4C73-9AA9-14192DBC847D}" presName="sp" presStyleCnt="0"/>
      <dgm:spPr/>
      <dgm:t>
        <a:bodyPr/>
        <a:lstStyle/>
        <a:p>
          <a:endParaRPr lang="en-US"/>
        </a:p>
      </dgm:t>
    </dgm:pt>
    <dgm:pt modelId="{1F6D0B09-E757-4901-A22E-15D64EE90849}" type="pres">
      <dgm:prSet presAssocID="{759E7132-8F5D-41C2-B5BA-3C5D70C04700}" presName="linNode" presStyleCnt="0"/>
      <dgm:spPr/>
      <dgm:t>
        <a:bodyPr/>
        <a:lstStyle/>
        <a:p>
          <a:endParaRPr lang="en-US"/>
        </a:p>
      </dgm:t>
    </dgm:pt>
    <dgm:pt modelId="{6BA5C5C5-4893-4E51-AFC2-C248214B9468}" type="pres">
      <dgm:prSet presAssocID="{759E7132-8F5D-41C2-B5BA-3C5D70C04700}" presName="parentText" presStyleLbl="node1" presStyleIdx="1" presStyleCnt="2">
        <dgm:presLayoutVars>
          <dgm:chMax val="1"/>
          <dgm:bulletEnabled val="1"/>
        </dgm:presLayoutVars>
      </dgm:prSet>
      <dgm:spPr/>
      <dgm:t>
        <a:bodyPr/>
        <a:lstStyle/>
        <a:p>
          <a:endParaRPr lang="en-US"/>
        </a:p>
      </dgm:t>
    </dgm:pt>
    <dgm:pt modelId="{C61E0035-B5D0-4519-99CD-55F12EBE1342}" type="pres">
      <dgm:prSet presAssocID="{759E7132-8F5D-41C2-B5BA-3C5D70C04700}" presName="descendantText" presStyleLbl="alignAccFollowNode1" presStyleIdx="1" presStyleCnt="2" custScaleY="122157">
        <dgm:presLayoutVars>
          <dgm:bulletEnabled val="1"/>
        </dgm:presLayoutVars>
      </dgm:prSet>
      <dgm:spPr/>
      <dgm:t>
        <a:bodyPr/>
        <a:lstStyle/>
        <a:p>
          <a:endParaRPr lang="en-US"/>
        </a:p>
      </dgm:t>
    </dgm:pt>
  </dgm:ptLst>
  <dgm:cxnLst>
    <dgm:cxn modelId="{958B519A-6E52-437E-94EB-42E9539A7CA3}" srcId="{759E7132-8F5D-41C2-B5BA-3C5D70C04700}" destId="{68193BC0-E4D0-453F-A0AB-EA281607F167}" srcOrd="1" destOrd="0" parTransId="{F687F38F-E01A-4B9B-BD00-8FAE549AA3D7}" sibTransId="{44404B60-C8FE-4F15-93CA-6855F96F336B}"/>
    <dgm:cxn modelId="{7890CDC3-C325-4263-A52E-3F6BFA30E880}" srcId="{759E7132-8F5D-41C2-B5BA-3C5D70C04700}" destId="{3261BC07-2B7F-4324-854A-6B4C86143714}" srcOrd="4" destOrd="0" parTransId="{CF674C1F-95EF-4256-BD68-93FCB2B3CDFC}" sibTransId="{EF370791-EF3D-4D6B-AE61-37FFFED10AF4}"/>
    <dgm:cxn modelId="{4CAFFEA2-8B4D-4F32-A6F7-EC7B2522A91D}" type="presOf" srcId="{AA3245D0-BAC3-4C0A-804B-4E31978C3035}" destId="{C61E0035-B5D0-4519-99CD-55F12EBE1342}" srcOrd="0" destOrd="2" presId="urn:microsoft.com/office/officeart/2005/8/layout/vList5"/>
    <dgm:cxn modelId="{AC1F5C15-2EDA-47CB-BBF5-C19F3AC0D550}" type="presOf" srcId="{1450673D-B3B8-4C7F-9856-A327D2C99676}" destId="{F0832022-059E-4A62-9D36-4DAE908322B0}" srcOrd="0" destOrd="0" presId="urn:microsoft.com/office/officeart/2005/8/layout/vList5"/>
    <dgm:cxn modelId="{11A553D1-17DD-4918-9B59-E4361FB343C3}" type="presOf" srcId="{1D91126B-772C-4B24-AB75-999B469791F5}" destId="{5C2B2DE9-872E-4C3A-8278-266DE4E3A636}" srcOrd="0" destOrd="0" presId="urn:microsoft.com/office/officeart/2005/8/layout/vList5"/>
    <dgm:cxn modelId="{61398D96-A4B1-4C22-A5F8-D5588443D4EF}" srcId="{759E7132-8F5D-41C2-B5BA-3C5D70C04700}" destId="{AA3245D0-BAC3-4C0A-804B-4E31978C3035}" srcOrd="2" destOrd="0" parTransId="{726E5630-6335-44C2-BCC8-E8F01171992D}" sibTransId="{60F5E1F5-C76E-45DF-8C0C-0F38A93EF219}"/>
    <dgm:cxn modelId="{2BC42ADF-11D5-455E-A3A3-2217F43E4E28}" type="presOf" srcId="{759E7132-8F5D-41C2-B5BA-3C5D70C04700}" destId="{6BA5C5C5-4893-4E51-AFC2-C248214B9468}" srcOrd="0" destOrd="0" presId="urn:microsoft.com/office/officeart/2005/8/layout/vList5"/>
    <dgm:cxn modelId="{BC83D761-D694-4947-BDC3-C59A0DEA7901}" srcId="{759E7132-8F5D-41C2-B5BA-3C5D70C04700}" destId="{3C0288E8-3C81-4806-9BD9-3DCBA79AA127}" srcOrd="0" destOrd="0" parTransId="{4CE10F35-AFCA-45B0-8C58-22F5A5FD8D53}" sibTransId="{6B73FABE-C18C-4503-A278-9DCF071A8D2E}"/>
    <dgm:cxn modelId="{D0B763CC-5125-48C8-9AB5-149F68205908}" srcId="{1450673D-B3B8-4C7F-9856-A327D2C99676}" destId="{22C3C32C-734A-4947-884C-835A7542065E}" srcOrd="0" destOrd="0" parTransId="{85B25157-D272-49DD-B7A9-2C618F61F632}" sibTransId="{720D0382-3BBC-475F-917C-115C902A35C8}"/>
    <dgm:cxn modelId="{1B786731-DEBB-412B-B53D-64B0F94057F6}" srcId="{1D91126B-772C-4B24-AB75-999B469791F5}" destId="{1450673D-B3B8-4C7F-9856-A327D2C99676}" srcOrd="0" destOrd="0" parTransId="{2012B8A9-63C9-4C5F-8E3C-9C1359BC1091}" sibTransId="{6D08ADE6-A26D-4C73-9AA9-14192DBC847D}"/>
    <dgm:cxn modelId="{2B05B66E-1C96-4F6F-877B-4D0AA6DFB937}" type="presOf" srcId="{66B75673-FF76-45EF-8362-DB835055B121}" destId="{C61E0035-B5D0-4519-99CD-55F12EBE1342}" srcOrd="0" destOrd="3" presId="urn:microsoft.com/office/officeart/2005/8/layout/vList5"/>
    <dgm:cxn modelId="{F49C60D7-E6ED-44CF-9F23-556EF96F7869}" type="presOf" srcId="{3C0288E8-3C81-4806-9BD9-3DCBA79AA127}" destId="{C61E0035-B5D0-4519-99CD-55F12EBE1342}" srcOrd="0" destOrd="0" presId="urn:microsoft.com/office/officeart/2005/8/layout/vList5"/>
    <dgm:cxn modelId="{BD2068CB-A63B-4389-AD75-6ECE3D62F785}" type="presOf" srcId="{68193BC0-E4D0-453F-A0AB-EA281607F167}" destId="{C61E0035-B5D0-4519-99CD-55F12EBE1342}" srcOrd="0" destOrd="1" presId="urn:microsoft.com/office/officeart/2005/8/layout/vList5"/>
    <dgm:cxn modelId="{F12BA58B-47D2-4CEA-B5F0-D369434AD96A}" type="presOf" srcId="{9AD7CF61-7FA0-4688-B472-3B08B5DD806F}" destId="{18E937DE-90EA-482C-A3E5-37472711DB3B}" srcOrd="0" destOrd="2" presId="urn:microsoft.com/office/officeart/2005/8/layout/vList5"/>
    <dgm:cxn modelId="{16EDB102-8339-432F-A94D-905C0EE3EA46}" srcId="{1D91126B-772C-4B24-AB75-999B469791F5}" destId="{759E7132-8F5D-41C2-B5BA-3C5D70C04700}" srcOrd="1" destOrd="0" parTransId="{EAAE62AC-78CD-4BF6-80B4-2CA015337F2B}" sibTransId="{C3932D30-D5DE-4B26-9466-79C8EDE03D64}"/>
    <dgm:cxn modelId="{3E73E73A-48BC-4F7A-A9D1-F3C789EA94F7}" srcId="{22C3C32C-734A-4947-884C-835A7542065E}" destId="{9AD7CF61-7FA0-4688-B472-3B08B5DD806F}" srcOrd="1" destOrd="0" parTransId="{3393E5DF-BA83-4D38-933A-41097E83A9C0}" sibTransId="{A5F602DA-DD0D-4D1B-9509-E9F8B779E6C5}"/>
    <dgm:cxn modelId="{B9FDACC8-2158-4C83-9DBC-D948D9E8C80C}" srcId="{759E7132-8F5D-41C2-B5BA-3C5D70C04700}" destId="{66B75673-FF76-45EF-8362-DB835055B121}" srcOrd="3" destOrd="0" parTransId="{3AE7798D-3494-4BB0-A3F6-738BDD6CCF3F}" sibTransId="{E325FF09-E1CB-4C4B-8ABC-8220457BB1D2}"/>
    <dgm:cxn modelId="{1CE19329-9375-489C-B69A-E45EC4D5246C}" type="presOf" srcId="{22C3C32C-734A-4947-884C-835A7542065E}" destId="{18E937DE-90EA-482C-A3E5-37472711DB3B}" srcOrd="0" destOrd="0" presId="urn:microsoft.com/office/officeart/2005/8/layout/vList5"/>
    <dgm:cxn modelId="{EED8C4B5-4859-422C-B21C-1A222BC1F489}" type="presOf" srcId="{3261BC07-2B7F-4324-854A-6B4C86143714}" destId="{C61E0035-B5D0-4519-99CD-55F12EBE1342}" srcOrd="0" destOrd="4" presId="urn:microsoft.com/office/officeart/2005/8/layout/vList5"/>
    <dgm:cxn modelId="{0B28018F-1E89-440C-96C0-7AF7026E5265}" srcId="{22C3C32C-734A-4947-884C-835A7542065E}" destId="{80AC466B-39B5-413A-A702-66E39A6BC573}" srcOrd="0" destOrd="0" parTransId="{FB51F2BE-48EB-463C-B7AC-ADBA1F6204AE}" sibTransId="{5DC041C3-F017-424B-8561-4AF32751A01B}"/>
    <dgm:cxn modelId="{1B791244-EE35-47A7-ACCA-7F847C00ECE1}" type="presOf" srcId="{80AC466B-39B5-413A-A702-66E39A6BC573}" destId="{18E937DE-90EA-482C-A3E5-37472711DB3B}" srcOrd="0" destOrd="1" presId="urn:microsoft.com/office/officeart/2005/8/layout/vList5"/>
    <dgm:cxn modelId="{10155D0C-1A96-448E-89C5-8171AB7B5AD7}" type="presParOf" srcId="{5C2B2DE9-872E-4C3A-8278-266DE4E3A636}" destId="{B09E97B3-AE54-499E-96CB-F29D0494FD19}" srcOrd="0" destOrd="0" presId="urn:microsoft.com/office/officeart/2005/8/layout/vList5"/>
    <dgm:cxn modelId="{7F4227D6-E99B-48D7-AD79-6F2A4C94899F}" type="presParOf" srcId="{B09E97B3-AE54-499E-96CB-F29D0494FD19}" destId="{F0832022-059E-4A62-9D36-4DAE908322B0}" srcOrd="0" destOrd="0" presId="urn:microsoft.com/office/officeart/2005/8/layout/vList5"/>
    <dgm:cxn modelId="{C0ACD19F-2974-48D1-91A1-2F040E36B48D}" type="presParOf" srcId="{B09E97B3-AE54-499E-96CB-F29D0494FD19}" destId="{18E937DE-90EA-482C-A3E5-37472711DB3B}" srcOrd="1" destOrd="0" presId="urn:microsoft.com/office/officeart/2005/8/layout/vList5"/>
    <dgm:cxn modelId="{14572DB2-4179-4289-8CAC-3C8C67B6B4F9}" type="presParOf" srcId="{5C2B2DE9-872E-4C3A-8278-266DE4E3A636}" destId="{792FCCF8-8D82-44AC-8E64-D1EC267E1335}" srcOrd="1" destOrd="0" presId="urn:microsoft.com/office/officeart/2005/8/layout/vList5"/>
    <dgm:cxn modelId="{348ECE34-A398-4C2A-A591-8A88FF89E1EB}" type="presParOf" srcId="{5C2B2DE9-872E-4C3A-8278-266DE4E3A636}" destId="{1F6D0B09-E757-4901-A22E-15D64EE90849}" srcOrd="2" destOrd="0" presId="urn:microsoft.com/office/officeart/2005/8/layout/vList5"/>
    <dgm:cxn modelId="{2937014A-EEEC-4927-8264-7792031DC0B8}" type="presParOf" srcId="{1F6D0B09-E757-4901-A22E-15D64EE90849}" destId="{6BA5C5C5-4893-4E51-AFC2-C248214B9468}" srcOrd="0" destOrd="0" presId="urn:microsoft.com/office/officeart/2005/8/layout/vList5"/>
    <dgm:cxn modelId="{D460594D-CFDE-4BE4-9E78-2FF3767B2E36}" type="presParOf" srcId="{1F6D0B09-E757-4901-A22E-15D64EE90849}" destId="{C61E0035-B5D0-4519-99CD-55F12EBE1342}"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D91126B-772C-4B24-AB75-999B469791F5}" type="doc">
      <dgm:prSet loTypeId="urn:microsoft.com/office/officeart/2005/8/layout/vList5" loCatId="list" qsTypeId="urn:microsoft.com/office/officeart/2005/8/quickstyle/simple1" qsCatId="simple" csTypeId="urn:microsoft.com/office/officeart/2005/8/colors/accent0_3" csCatId="mainScheme" phldr="1"/>
      <dgm:spPr/>
      <dgm:t>
        <a:bodyPr/>
        <a:lstStyle/>
        <a:p>
          <a:endParaRPr lang="en-US"/>
        </a:p>
      </dgm:t>
    </dgm:pt>
    <dgm:pt modelId="{1450673D-B3B8-4C7F-9856-A327D2C99676}">
      <dgm:prSet phldrT="[Text]" custT="1"/>
      <dgm:spPr/>
      <dgm:t>
        <a:bodyPr/>
        <a:lstStyle/>
        <a:p>
          <a:r>
            <a:rPr lang="en-US" sz="3200" dirty="0" smtClean="0"/>
            <a:t>How Can a Person Report?</a:t>
          </a:r>
          <a:endParaRPr lang="en-US" sz="3200" dirty="0"/>
        </a:p>
      </dgm:t>
    </dgm:pt>
    <dgm:pt modelId="{2012B8A9-63C9-4C5F-8E3C-9C1359BC1091}" type="parTrans" cxnId="{1B786731-DEBB-412B-B53D-64B0F94057F6}">
      <dgm:prSet/>
      <dgm:spPr/>
      <dgm:t>
        <a:bodyPr/>
        <a:lstStyle/>
        <a:p>
          <a:endParaRPr lang="en-US"/>
        </a:p>
      </dgm:t>
    </dgm:pt>
    <dgm:pt modelId="{6D08ADE6-A26D-4C73-9AA9-14192DBC847D}" type="sibTrans" cxnId="{1B786731-DEBB-412B-B53D-64B0F94057F6}">
      <dgm:prSet/>
      <dgm:spPr/>
      <dgm:t>
        <a:bodyPr/>
        <a:lstStyle/>
        <a:p>
          <a:endParaRPr lang="en-US"/>
        </a:p>
      </dgm:t>
    </dgm:pt>
    <dgm:pt modelId="{22C3C32C-734A-4947-884C-835A7542065E}">
      <dgm:prSet phldrT="[Text]" custT="1"/>
      <dgm:spPr/>
      <dgm:t>
        <a:bodyPr/>
        <a:lstStyle/>
        <a:p>
          <a:pPr>
            <a:buFont typeface="Arial" panose="020B0604020202020204" pitchFamily="34" charset="0"/>
            <a:buChar char="•"/>
          </a:pPr>
          <a:r>
            <a:rPr lang="en-US" sz="1800" dirty="0" smtClean="0"/>
            <a:t>A report, verbal or written, can be received in any manner</a:t>
          </a:r>
          <a:endParaRPr lang="en-US" sz="1800" dirty="0"/>
        </a:p>
      </dgm:t>
    </dgm:pt>
    <dgm:pt modelId="{85B25157-D272-49DD-B7A9-2C618F61F632}" type="parTrans" cxnId="{D0B763CC-5125-48C8-9AB5-149F68205908}">
      <dgm:prSet/>
      <dgm:spPr/>
      <dgm:t>
        <a:bodyPr/>
        <a:lstStyle/>
        <a:p>
          <a:endParaRPr lang="en-US"/>
        </a:p>
      </dgm:t>
    </dgm:pt>
    <dgm:pt modelId="{720D0382-3BBC-475F-917C-115C902A35C8}" type="sibTrans" cxnId="{D0B763CC-5125-48C8-9AB5-149F68205908}">
      <dgm:prSet/>
      <dgm:spPr/>
      <dgm:t>
        <a:bodyPr/>
        <a:lstStyle/>
        <a:p>
          <a:endParaRPr lang="en-US"/>
        </a:p>
      </dgm:t>
    </dgm:pt>
    <dgm:pt modelId="{759E7132-8F5D-41C2-B5BA-3C5D70C04700}">
      <dgm:prSet phldrT="[Text]" custT="1"/>
      <dgm:spPr/>
      <dgm:t>
        <a:bodyPr/>
        <a:lstStyle/>
        <a:p>
          <a:r>
            <a:rPr lang="en-US" sz="3200" dirty="0" smtClean="0"/>
            <a:t>When Can a Person Report?</a:t>
          </a:r>
          <a:endParaRPr lang="en-US" sz="3200" dirty="0"/>
        </a:p>
      </dgm:t>
    </dgm:pt>
    <dgm:pt modelId="{EAAE62AC-78CD-4BF6-80B4-2CA015337F2B}" type="parTrans" cxnId="{16EDB102-8339-432F-A94D-905C0EE3EA46}">
      <dgm:prSet/>
      <dgm:spPr/>
      <dgm:t>
        <a:bodyPr/>
        <a:lstStyle/>
        <a:p>
          <a:endParaRPr lang="en-US"/>
        </a:p>
      </dgm:t>
    </dgm:pt>
    <dgm:pt modelId="{C3932D30-D5DE-4B26-9466-79C8EDE03D64}" type="sibTrans" cxnId="{16EDB102-8339-432F-A94D-905C0EE3EA46}">
      <dgm:prSet/>
      <dgm:spPr/>
      <dgm:t>
        <a:bodyPr/>
        <a:lstStyle/>
        <a:p>
          <a:endParaRPr lang="en-US"/>
        </a:p>
      </dgm:t>
    </dgm:pt>
    <dgm:pt modelId="{3C0288E8-3C81-4806-9BD9-3DCBA79AA127}">
      <dgm:prSet phldrT="[Text]" custT="1"/>
      <dgm:spPr/>
      <dgm:t>
        <a:bodyPr/>
        <a:lstStyle/>
        <a:p>
          <a:r>
            <a:rPr lang="en-US" sz="2800" dirty="0" smtClean="0"/>
            <a:t>A person can report at any time</a:t>
          </a:r>
          <a:endParaRPr lang="en-US" sz="2800" dirty="0"/>
        </a:p>
      </dgm:t>
    </dgm:pt>
    <dgm:pt modelId="{4CE10F35-AFCA-45B0-8C58-22F5A5FD8D53}" type="parTrans" cxnId="{BC83D761-D694-4947-BDC3-C59A0DEA7901}">
      <dgm:prSet/>
      <dgm:spPr/>
      <dgm:t>
        <a:bodyPr/>
        <a:lstStyle/>
        <a:p>
          <a:endParaRPr lang="en-US"/>
        </a:p>
      </dgm:t>
    </dgm:pt>
    <dgm:pt modelId="{6B73FABE-C18C-4503-A278-9DCF071A8D2E}" type="sibTrans" cxnId="{BC83D761-D694-4947-BDC3-C59A0DEA7901}">
      <dgm:prSet/>
      <dgm:spPr/>
      <dgm:t>
        <a:bodyPr/>
        <a:lstStyle/>
        <a:p>
          <a:endParaRPr lang="en-US"/>
        </a:p>
      </dgm:t>
    </dgm:pt>
    <dgm:pt modelId="{5CC55A45-45D9-4FCF-9C59-F1F69799046D}">
      <dgm:prSet phldrT="[Text]" custT="1"/>
      <dgm:spPr/>
      <dgm:t>
        <a:bodyPr/>
        <a:lstStyle/>
        <a:p>
          <a:pPr>
            <a:buFont typeface="Arial" panose="020B0604020202020204" pitchFamily="34" charset="0"/>
            <a:buChar char="•"/>
          </a:pPr>
          <a:r>
            <a:rPr lang="en-US" sz="1800" dirty="0" smtClean="0"/>
            <a:t>In person</a:t>
          </a:r>
          <a:endParaRPr lang="en-US" sz="1800" dirty="0"/>
        </a:p>
      </dgm:t>
    </dgm:pt>
    <dgm:pt modelId="{B88B4E5F-9CAE-4330-BCF1-80D1C6C671FA}" type="parTrans" cxnId="{40CB04EF-799F-4278-8C37-DB514FD6D35B}">
      <dgm:prSet/>
      <dgm:spPr/>
      <dgm:t>
        <a:bodyPr/>
        <a:lstStyle/>
        <a:p>
          <a:endParaRPr lang="en-US"/>
        </a:p>
      </dgm:t>
    </dgm:pt>
    <dgm:pt modelId="{785B7482-B7BE-4EF8-92AA-99C96BF91B7F}" type="sibTrans" cxnId="{40CB04EF-799F-4278-8C37-DB514FD6D35B}">
      <dgm:prSet/>
      <dgm:spPr/>
      <dgm:t>
        <a:bodyPr/>
        <a:lstStyle/>
        <a:p>
          <a:endParaRPr lang="en-US"/>
        </a:p>
      </dgm:t>
    </dgm:pt>
    <dgm:pt modelId="{FF3E4437-FDBC-423D-8F5E-BA0DF178F637}">
      <dgm:prSet phldrT="[Text]" custT="1"/>
      <dgm:spPr/>
      <dgm:t>
        <a:bodyPr/>
        <a:lstStyle/>
        <a:p>
          <a:pPr>
            <a:buFont typeface="Arial" panose="020B0604020202020204" pitchFamily="34" charset="0"/>
            <a:buChar char="•"/>
          </a:pPr>
          <a:r>
            <a:rPr lang="en-US" sz="1800" dirty="0" smtClean="0"/>
            <a:t>By mail</a:t>
          </a:r>
          <a:endParaRPr lang="en-US" sz="1800" dirty="0"/>
        </a:p>
      </dgm:t>
    </dgm:pt>
    <dgm:pt modelId="{CFFAE73B-F7C4-48CD-97C6-DD5EF825D631}" type="parTrans" cxnId="{44ED8DDD-E1D9-456C-AFD8-06697265B907}">
      <dgm:prSet/>
      <dgm:spPr/>
      <dgm:t>
        <a:bodyPr/>
        <a:lstStyle/>
        <a:p>
          <a:endParaRPr lang="en-US"/>
        </a:p>
      </dgm:t>
    </dgm:pt>
    <dgm:pt modelId="{566EEA04-5E3F-4418-92F5-AEE04F3805F4}" type="sibTrans" cxnId="{44ED8DDD-E1D9-456C-AFD8-06697265B907}">
      <dgm:prSet/>
      <dgm:spPr/>
      <dgm:t>
        <a:bodyPr/>
        <a:lstStyle/>
        <a:p>
          <a:endParaRPr lang="en-US"/>
        </a:p>
      </dgm:t>
    </dgm:pt>
    <dgm:pt modelId="{F8EFB800-23A6-4C62-9E07-C6604E42AFDE}">
      <dgm:prSet phldrT="[Text]" custT="1"/>
      <dgm:spPr/>
      <dgm:t>
        <a:bodyPr/>
        <a:lstStyle/>
        <a:p>
          <a:pPr>
            <a:buFont typeface="Arial" panose="020B0604020202020204" pitchFamily="34" charset="0"/>
            <a:buChar char="•"/>
          </a:pPr>
          <a:r>
            <a:rPr lang="en-US" sz="1800" dirty="0" smtClean="0"/>
            <a:t>By e-mail</a:t>
          </a:r>
          <a:endParaRPr lang="en-US" sz="1800" dirty="0"/>
        </a:p>
      </dgm:t>
    </dgm:pt>
    <dgm:pt modelId="{1FC855F8-147D-435C-B2BE-BFF42F020A97}" type="parTrans" cxnId="{7BF6148C-0623-4E76-A832-FAAF0D677633}">
      <dgm:prSet/>
      <dgm:spPr/>
      <dgm:t>
        <a:bodyPr/>
        <a:lstStyle/>
        <a:p>
          <a:endParaRPr lang="en-US"/>
        </a:p>
      </dgm:t>
    </dgm:pt>
    <dgm:pt modelId="{32B24EA8-676A-4A1C-8E14-F3D76863CCED}" type="sibTrans" cxnId="{7BF6148C-0623-4E76-A832-FAAF0D677633}">
      <dgm:prSet/>
      <dgm:spPr/>
      <dgm:t>
        <a:bodyPr/>
        <a:lstStyle/>
        <a:p>
          <a:endParaRPr lang="en-US"/>
        </a:p>
      </dgm:t>
    </dgm:pt>
    <dgm:pt modelId="{C8CB6DC4-1624-455C-990A-B5659CFFAA7F}">
      <dgm:prSet phldrT="[Text]" custT="1"/>
      <dgm:spPr/>
      <dgm:t>
        <a:bodyPr/>
        <a:lstStyle/>
        <a:p>
          <a:pPr>
            <a:buFont typeface="Arial" panose="020B0604020202020204" pitchFamily="34" charset="0"/>
            <a:buChar char="•"/>
          </a:pPr>
          <a:endParaRPr lang="en-US" sz="1600" dirty="0"/>
        </a:p>
      </dgm:t>
    </dgm:pt>
    <dgm:pt modelId="{FA4AAA68-ECF5-4E27-932E-D3BBA348A354}" type="parTrans" cxnId="{AC988F63-B34D-43A5-BE71-8853557FF2BE}">
      <dgm:prSet/>
      <dgm:spPr/>
      <dgm:t>
        <a:bodyPr/>
        <a:lstStyle/>
        <a:p>
          <a:endParaRPr lang="en-US"/>
        </a:p>
      </dgm:t>
    </dgm:pt>
    <dgm:pt modelId="{A14B4ACF-2A22-43BE-ADF1-941AA08E7B7C}" type="sibTrans" cxnId="{AC988F63-B34D-43A5-BE71-8853557FF2BE}">
      <dgm:prSet/>
      <dgm:spPr/>
      <dgm:t>
        <a:bodyPr/>
        <a:lstStyle/>
        <a:p>
          <a:endParaRPr lang="en-US"/>
        </a:p>
      </dgm:t>
    </dgm:pt>
    <dgm:pt modelId="{A60D339C-E518-493E-84B2-C4103D10F9EF}">
      <dgm:prSet phldrT="[Text]" custT="1"/>
      <dgm:spPr/>
      <dgm:t>
        <a:bodyPr/>
        <a:lstStyle/>
        <a:p>
          <a:r>
            <a:rPr lang="en-US" sz="2800" dirty="0" smtClean="0"/>
            <a:t>The capability must exist for a person to report at any time.</a:t>
          </a:r>
          <a:endParaRPr lang="en-US" sz="2800" dirty="0"/>
        </a:p>
      </dgm:t>
    </dgm:pt>
    <dgm:pt modelId="{BA25BD9F-354A-492D-A395-FE41F1C109BC}" type="parTrans" cxnId="{20B27F2E-883A-47BC-A264-3103EF2D0F71}">
      <dgm:prSet/>
      <dgm:spPr/>
      <dgm:t>
        <a:bodyPr/>
        <a:lstStyle/>
        <a:p>
          <a:endParaRPr lang="en-US"/>
        </a:p>
      </dgm:t>
    </dgm:pt>
    <dgm:pt modelId="{51059825-3C66-48E1-ABCC-CDC408C2EFD5}" type="sibTrans" cxnId="{20B27F2E-883A-47BC-A264-3103EF2D0F71}">
      <dgm:prSet/>
      <dgm:spPr/>
      <dgm:t>
        <a:bodyPr/>
        <a:lstStyle/>
        <a:p>
          <a:endParaRPr lang="en-US"/>
        </a:p>
      </dgm:t>
    </dgm:pt>
    <dgm:pt modelId="{5C2B2DE9-872E-4C3A-8278-266DE4E3A636}" type="pres">
      <dgm:prSet presAssocID="{1D91126B-772C-4B24-AB75-999B469791F5}" presName="Name0" presStyleCnt="0">
        <dgm:presLayoutVars>
          <dgm:dir/>
          <dgm:animLvl val="lvl"/>
          <dgm:resizeHandles val="exact"/>
        </dgm:presLayoutVars>
      </dgm:prSet>
      <dgm:spPr/>
      <dgm:t>
        <a:bodyPr/>
        <a:lstStyle/>
        <a:p>
          <a:endParaRPr lang="en-US"/>
        </a:p>
      </dgm:t>
    </dgm:pt>
    <dgm:pt modelId="{B09E97B3-AE54-499E-96CB-F29D0494FD19}" type="pres">
      <dgm:prSet presAssocID="{1450673D-B3B8-4C7F-9856-A327D2C99676}" presName="linNode" presStyleCnt="0"/>
      <dgm:spPr/>
      <dgm:t>
        <a:bodyPr/>
        <a:lstStyle/>
        <a:p>
          <a:endParaRPr lang="en-US"/>
        </a:p>
      </dgm:t>
    </dgm:pt>
    <dgm:pt modelId="{F0832022-059E-4A62-9D36-4DAE908322B0}" type="pres">
      <dgm:prSet presAssocID="{1450673D-B3B8-4C7F-9856-A327D2C99676}" presName="parentText" presStyleLbl="node1" presStyleIdx="0" presStyleCnt="2">
        <dgm:presLayoutVars>
          <dgm:chMax val="1"/>
          <dgm:bulletEnabled val="1"/>
        </dgm:presLayoutVars>
      </dgm:prSet>
      <dgm:spPr/>
      <dgm:t>
        <a:bodyPr/>
        <a:lstStyle/>
        <a:p>
          <a:endParaRPr lang="en-US"/>
        </a:p>
      </dgm:t>
    </dgm:pt>
    <dgm:pt modelId="{18E937DE-90EA-482C-A3E5-37472711DB3B}" type="pres">
      <dgm:prSet presAssocID="{1450673D-B3B8-4C7F-9856-A327D2C99676}" presName="descendantText" presStyleLbl="alignAccFollowNode1" presStyleIdx="0" presStyleCnt="2">
        <dgm:presLayoutVars>
          <dgm:bulletEnabled val="1"/>
        </dgm:presLayoutVars>
      </dgm:prSet>
      <dgm:spPr/>
      <dgm:t>
        <a:bodyPr/>
        <a:lstStyle/>
        <a:p>
          <a:endParaRPr lang="en-US"/>
        </a:p>
      </dgm:t>
    </dgm:pt>
    <dgm:pt modelId="{792FCCF8-8D82-44AC-8E64-D1EC267E1335}" type="pres">
      <dgm:prSet presAssocID="{6D08ADE6-A26D-4C73-9AA9-14192DBC847D}" presName="sp" presStyleCnt="0"/>
      <dgm:spPr/>
      <dgm:t>
        <a:bodyPr/>
        <a:lstStyle/>
        <a:p>
          <a:endParaRPr lang="en-US"/>
        </a:p>
      </dgm:t>
    </dgm:pt>
    <dgm:pt modelId="{1F6D0B09-E757-4901-A22E-15D64EE90849}" type="pres">
      <dgm:prSet presAssocID="{759E7132-8F5D-41C2-B5BA-3C5D70C04700}" presName="linNode" presStyleCnt="0"/>
      <dgm:spPr/>
      <dgm:t>
        <a:bodyPr/>
        <a:lstStyle/>
        <a:p>
          <a:endParaRPr lang="en-US"/>
        </a:p>
      </dgm:t>
    </dgm:pt>
    <dgm:pt modelId="{6BA5C5C5-4893-4E51-AFC2-C248214B9468}" type="pres">
      <dgm:prSet presAssocID="{759E7132-8F5D-41C2-B5BA-3C5D70C04700}" presName="parentText" presStyleLbl="node1" presStyleIdx="1" presStyleCnt="2">
        <dgm:presLayoutVars>
          <dgm:chMax val="1"/>
          <dgm:bulletEnabled val="1"/>
        </dgm:presLayoutVars>
      </dgm:prSet>
      <dgm:spPr/>
      <dgm:t>
        <a:bodyPr/>
        <a:lstStyle/>
        <a:p>
          <a:endParaRPr lang="en-US"/>
        </a:p>
      </dgm:t>
    </dgm:pt>
    <dgm:pt modelId="{C61E0035-B5D0-4519-99CD-55F12EBE1342}" type="pres">
      <dgm:prSet presAssocID="{759E7132-8F5D-41C2-B5BA-3C5D70C04700}" presName="descendantText" presStyleLbl="alignAccFollowNode1" presStyleIdx="1" presStyleCnt="2" custScaleY="122157">
        <dgm:presLayoutVars>
          <dgm:bulletEnabled val="1"/>
        </dgm:presLayoutVars>
      </dgm:prSet>
      <dgm:spPr/>
      <dgm:t>
        <a:bodyPr/>
        <a:lstStyle/>
        <a:p>
          <a:endParaRPr lang="en-US"/>
        </a:p>
      </dgm:t>
    </dgm:pt>
  </dgm:ptLst>
  <dgm:cxnLst>
    <dgm:cxn modelId="{B8D4C7A5-A49B-4375-BDD8-54D5B1B919A0}" type="presOf" srcId="{5CC55A45-45D9-4FCF-9C59-F1F69799046D}" destId="{18E937DE-90EA-482C-A3E5-37472711DB3B}" srcOrd="0" destOrd="1" presId="urn:microsoft.com/office/officeart/2005/8/layout/vList5"/>
    <dgm:cxn modelId="{AC1F5C15-2EDA-47CB-BBF5-C19F3AC0D550}" type="presOf" srcId="{1450673D-B3B8-4C7F-9856-A327D2C99676}" destId="{F0832022-059E-4A62-9D36-4DAE908322B0}" srcOrd="0" destOrd="0" presId="urn:microsoft.com/office/officeart/2005/8/layout/vList5"/>
    <dgm:cxn modelId="{11A553D1-17DD-4918-9B59-E4361FB343C3}" type="presOf" srcId="{1D91126B-772C-4B24-AB75-999B469791F5}" destId="{5C2B2DE9-872E-4C3A-8278-266DE4E3A636}" srcOrd="0" destOrd="0" presId="urn:microsoft.com/office/officeart/2005/8/layout/vList5"/>
    <dgm:cxn modelId="{D6801C14-2CE9-40B5-8806-F48520AE0D75}" type="presOf" srcId="{C8CB6DC4-1624-455C-990A-B5659CFFAA7F}" destId="{18E937DE-90EA-482C-A3E5-37472711DB3B}" srcOrd="0" destOrd="4" presId="urn:microsoft.com/office/officeart/2005/8/layout/vList5"/>
    <dgm:cxn modelId="{7BF6148C-0623-4E76-A832-FAAF0D677633}" srcId="{22C3C32C-734A-4947-884C-835A7542065E}" destId="{F8EFB800-23A6-4C62-9E07-C6604E42AFDE}" srcOrd="2" destOrd="0" parTransId="{1FC855F8-147D-435C-B2BE-BFF42F020A97}" sibTransId="{32B24EA8-676A-4A1C-8E14-F3D76863CCED}"/>
    <dgm:cxn modelId="{40CB04EF-799F-4278-8C37-DB514FD6D35B}" srcId="{22C3C32C-734A-4947-884C-835A7542065E}" destId="{5CC55A45-45D9-4FCF-9C59-F1F69799046D}" srcOrd="0" destOrd="0" parTransId="{B88B4E5F-9CAE-4330-BCF1-80D1C6C671FA}" sibTransId="{785B7482-B7BE-4EF8-92AA-99C96BF91B7F}"/>
    <dgm:cxn modelId="{D541F916-99A3-4C04-B2B1-718421158041}" type="presOf" srcId="{FF3E4437-FDBC-423D-8F5E-BA0DF178F637}" destId="{18E937DE-90EA-482C-A3E5-37472711DB3B}" srcOrd="0" destOrd="2" presId="urn:microsoft.com/office/officeart/2005/8/layout/vList5"/>
    <dgm:cxn modelId="{DA7B2D46-ADD5-4663-9BEB-13593B97FF44}" type="presOf" srcId="{F8EFB800-23A6-4C62-9E07-C6604E42AFDE}" destId="{18E937DE-90EA-482C-A3E5-37472711DB3B}" srcOrd="0" destOrd="3" presId="urn:microsoft.com/office/officeart/2005/8/layout/vList5"/>
    <dgm:cxn modelId="{2BC42ADF-11D5-455E-A3A3-2217F43E4E28}" type="presOf" srcId="{759E7132-8F5D-41C2-B5BA-3C5D70C04700}" destId="{6BA5C5C5-4893-4E51-AFC2-C248214B9468}" srcOrd="0" destOrd="0" presId="urn:microsoft.com/office/officeart/2005/8/layout/vList5"/>
    <dgm:cxn modelId="{BC83D761-D694-4947-BDC3-C59A0DEA7901}" srcId="{759E7132-8F5D-41C2-B5BA-3C5D70C04700}" destId="{3C0288E8-3C81-4806-9BD9-3DCBA79AA127}" srcOrd="0" destOrd="0" parTransId="{4CE10F35-AFCA-45B0-8C58-22F5A5FD8D53}" sibTransId="{6B73FABE-C18C-4503-A278-9DCF071A8D2E}"/>
    <dgm:cxn modelId="{D0B763CC-5125-48C8-9AB5-149F68205908}" srcId="{1450673D-B3B8-4C7F-9856-A327D2C99676}" destId="{22C3C32C-734A-4947-884C-835A7542065E}" srcOrd="0" destOrd="0" parTransId="{85B25157-D272-49DD-B7A9-2C618F61F632}" sibTransId="{720D0382-3BBC-475F-917C-115C902A35C8}"/>
    <dgm:cxn modelId="{1B786731-DEBB-412B-B53D-64B0F94057F6}" srcId="{1D91126B-772C-4B24-AB75-999B469791F5}" destId="{1450673D-B3B8-4C7F-9856-A327D2C99676}" srcOrd="0" destOrd="0" parTransId="{2012B8A9-63C9-4C5F-8E3C-9C1359BC1091}" sibTransId="{6D08ADE6-A26D-4C73-9AA9-14192DBC847D}"/>
    <dgm:cxn modelId="{032CC3DA-DFCD-46D4-88FE-2AFA7DE78241}" type="presOf" srcId="{A60D339C-E518-493E-84B2-C4103D10F9EF}" destId="{C61E0035-B5D0-4519-99CD-55F12EBE1342}" srcOrd="0" destOrd="1" presId="urn:microsoft.com/office/officeart/2005/8/layout/vList5"/>
    <dgm:cxn modelId="{F49C60D7-E6ED-44CF-9F23-556EF96F7869}" type="presOf" srcId="{3C0288E8-3C81-4806-9BD9-3DCBA79AA127}" destId="{C61E0035-B5D0-4519-99CD-55F12EBE1342}" srcOrd="0" destOrd="0" presId="urn:microsoft.com/office/officeart/2005/8/layout/vList5"/>
    <dgm:cxn modelId="{16EDB102-8339-432F-A94D-905C0EE3EA46}" srcId="{1D91126B-772C-4B24-AB75-999B469791F5}" destId="{759E7132-8F5D-41C2-B5BA-3C5D70C04700}" srcOrd="1" destOrd="0" parTransId="{EAAE62AC-78CD-4BF6-80B4-2CA015337F2B}" sibTransId="{C3932D30-D5DE-4B26-9466-79C8EDE03D64}"/>
    <dgm:cxn modelId="{20B27F2E-883A-47BC-A264-3103EF2D0F71}" srcId="{759E7132-8F5D-41C2-B5BA-3C5D70C04700}" destId="{A60D339C-E518-493E-84B2-C4103D10F9EF}" srcOrd="1" destOrd="0" parTransId="{BA25BD9F-354A-492D-A395-FE41F1C109BC}" sibTransId="{51059825-3C66-48E1-ABCC-CDC408C2EFD5}"/>
    <dgm:cxn modelId="{AC988F63-B34D-43A5-BE71-8853557FF2BE}" srcId="{1450673D-B3B8-4C7F-9856-A327D2C99676}" destId="{C8CB6DC4-1624-455C-990A-B5659CFFAA7F}" srcOrd="1" destOrd="0" parTransId="{FA4AAA68-ECF5-4E27-932E-D3BBA348A354}" sibTransId="{A14B4ACF-2A22-43BE-ADF1-941AA08E7B7C}"/>
    <dgm:cxn modelId="{1CE19329-9375-489C-B69A-E45EC4D5246C}" type="presOf" srcId="{22C3C32C-734A-4947-884C-835A7542065E}" destId="{18E937DE-90EA-482C-A3E5-37472711DB3B}" srcOrd="0" destOrd="0" presId="urn:microsoft.com/office/officeart/2005/8/layout/vList5"/>
    <dgm:cxn modelId="{44ED8DDD-E1D9-456C-AFD8-06697265B907}" srcId="{22C3C32C-734A-4947-884C-835A7542065E}" destId="{FF3E4437-FDBC-423D-8F5E-BA0DF178F637}" srcOrd="1" destOrd="0" parTransId="{CFFAE73B-F7C4-48CD-97C6-DD5EF825D631}" sibTransId="{566EEA04-5E3F-4418-92F5-AEE04F3805F4}"/>
    <dgm:cxn modelId="{10155D0C-1A96-448E-89C5-8171AB7B5AD7}" type="presParOf" srcId="{5C2B2DE9-872E-4C3A-8278-266DE4E3A636}" destId="{B09E97B3-AE54-499E-96CB-F29D0494FD19}" srcOrd="0" destOrd="0" presId="urn:microsoft.com/office/officeart/2005/8/layout/vList5"/>
    <dgm:cxn modelId="{7F4227D6-E99B-48D7-AD79-6F2A4C94899F}" type="presParOf" srcId="{B09E97B3-AE54-499E-96CB-F29D0494FD19}" destId="{F0832022-059E-4A62-9D36-4DAE908322B0}" srcOrd="0" destOrd="0" presId="urn:microsoft.com/office/officeart/2005/8/layout/vList5"/>
    <dgm:cxn modelId="{C0ACD19F-2974-48D1-91A1-2F040E36B48D}" type="presParOf" srcId="{B09E97B3-AE54-499E-96CB-F29D0494FD19}" destId="{18E937DE-90EA-482C-A3E5-37472711DB3B}" srcOrd="1" destOrd="0" presId="urn:microsoft.com/office/officeart/2005/8/layout/vList5"/>
    <dgm:cxn modelId="{14572DB2-4179-4289-8CAC-3C8C67B6B4F9}" type="presParOf" srcId="{5C2B2DE9-872E-4C3A-8278-266DE4E3A636}" destId="{792FCCF8-8D82-44AC-8E64-D1EC267E1335}" srcOrd="1" destOrd="0" presId="urn:microsoft.com/office/officeart/2005/8/layout/vList5"/>
    <dgm:cxn modelId="{348ECE34-A398-4C2A-A591-8A88FF89E1EB}" type="presParOf" srcId="{5C2B2DE9-872E-4C3A-8278-266DE4E3A636}" destId="{1F6D0B09-E757-4901-A22E-15D64EE90849}" srcOrd="2" destOrd="0" presId="urn:microsoft.com/office/officeart/2005/8/layout/vList5"/>
    <dgm:cxn modelId="{2937014A-EEEC-4927-8264-7792031DC0B8}" type="presParOf" srcId="{1F6D0B09-E757-4901-A22E-15D64EE90849}" destId="{6BA5C5C5-4893-4E51-AFC2-C248214B9468}" srcOrd="0" destOrd="0" presId="urn:microsoft.com/office/officeart/2005/8/layout/vList5"/>
    <dgm:cxn modelId="{D460594D-CFDE-4BE4-9E78-2FF3767B2E36}" type="presParOf" srcId="{1F6D0B09-E757-4901-A22E-15D64EE90849}" destId="{C61E0035-B5D0-4519-99CD-55F12EBE1342}"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6AEC04B-4B38-44E7-BFA7-FD42CEDFAA39}" type="doc">
      <dgm:prSet loTypeId="urn:microsoft.com/office/officeart/2005/8/layout/balance1" loCatId="relationship" qsTypeId="urn:microsoft.com/office/officeart/2005/8/quickstyle/simple1" qsCatId="simple" csTypeId="urn:microsoft.com/office/officeart/2005/8/colors/accent0_3" csCatId="mainScheme" phldr="1"/>
      <dgm:spPr/>
      <dgm:t>
        <a:bodyPr/>
        <a:lstStyle/>
        <a:p>
          <a:endParaRPr lang="en-US"/>
        </a:p>
      </dgm:t>
    </dgm:pt>
    <dgm:pt modelId="{B89C8B11-BBB5-4AFA-A002-68B607E1A0F8}">
      <dgm:prSet phldrT="[Text]"/>
      <dgm:spPr/>
      <dgm:t>
        <a:bodyPr/>
        <a:lstStyle/>
        <a:p>
          <a:r>
            <a:rPr lang="en-US" dirty="0"/>
            <a:t>Legal Framework</a:t>
          </a:r>
        </a:p>
      </dgm:t>
    </dgm:pt>
    <dgm:pt modelId="{8B149F91-C202-4814-A416-463BFE088E9C}" type="parTrans" cxnId="{50E9ADC3-458A-4736-87A9-44ADD9DB3121}">
      <dgm:prSet/>
      <dgm:spPr/>
      <dgm:t>
        <a:bodyPr/>
        <a:lstStyle/>
        <a:p>
          <a:endParaRPr lang="en-US"/>
        </a:p>
      </dgm:t>
    </dgm:pt>
    <dgm:pt modelId="{8C00ABF6-8C00-4BDD-B712-BCA24A828242}" type="sibTrans" cxnId="{50E9ADC3-458A-4736-87A9-44ADD9DB3121}">
      <dgm:prSet/>
      <dgm:spPr/>
      <dgm:t>
        <a:bodyPr/>
        <a:lstStyle/>
        <a:p>
          <a:endParaRPr lang="en-US"/>
        </a:p>
      </dgm:t>
    </dgm:pt>
    <dgm:pt modelId="{5025FB3A-8FDF-471D-B191-DD92CD6AE884}">
      <dgm:prSet phldrT="[Text]"/>
      <dgm:spPr/>
      <dgm:t>
        <a:bodyPr/>
        <a:lstStyle/>
        <a:p>
          <a:r>
            <a:rPr lang="en-US" dirty="0" smtClean="0"/>
            <a:t>OCR Regulations</a:t>
          </a:r>
          <a:endParaRPr lang="en-US" dirty="0"/>
        </a:p>
      </dgm:t>
    </dgm:pt>
    <dgm:pt modelId="{81669116-9FBE-49D7-B254-F069C8361504}" type="parTrans" cxnId="{1F9D6731-4425-4438-B7C5-EB1CD6560E6F}">
      <dgm:prSet/>
      <dgm:spPr/>
      <dgm:t>
        <a:bodyPr/>
        <a:lstStyle/>
        <a:p>
          <a:endParaRPr lang="en-US"/>
        </a:p>
      </dgm:t>
    </dgm:pt>
    <dgm:pt modelId="{DF15C11A-718D-4586-89D9-EC0DAA4E229A}" type="sibTrans" cxnId="{1F9D6731-4425-4438-B7C5-EB1CD6560E6F}">
      <dgm:prSet/>
      <dgm:spPr/>
      <dgm:t>
        <a:bodyPr/>
        <a:lstStyle/>
        <a:p>
          <a:endParaRPr lang="en-US"/>
        </a:p>
      </dgm:t>
    </dgm:pt>
    <dgm:pt modelId="{6CD2E5ED-9E15-46D2-88F7-1F9B853C69B8}">
      <dgm:prSet phldrT="[Text]"/>
      <dgm:spPr/>
      <dgm:t>
        <a:bodyPr/>
        <a:lstStyle/>
        <a:p>
          <a:r>
            <a:rPr lang="en-US" dirty="0"/>
            <a:t>State Laws</a:t>
          </a:r>
        </a:p>
      </dgm:t>
    </dgm:pt>
    <dgm:pt modelId="{B4402B15-20BA-4EEC-845C-99E0398347E6}" type="parTrans" cxnId="{6CEBF348-7240-4FBC-8B33-B12DC5A52780}">
      <dgm:prSet/>
      <dgm:spPr/>
      <dgm:t>
        <a:bodyPr/>
        <a:lstStyle/>
        <a:p>
          <a:endParaRPr lang="en-US"/>
        </a:p>
      </dgm:t>
    </dgm:pt>
    <dgm:pt modelId="{E800A52E-953D-4500-960B-6D27B4773264}" type="sibTrans" cxnId="{6CEBF348-7240-4FBC-8B33-B12DC5A52780}">
      <dgm:prSet/>
      <dgm:spPr/>
      <dgm:t>
        <a:bodyPr/>
        <a:lstStyle/>
        <a:p>
          <a:endParaRPr lang="en-US"/>
        </a:p>
      </dgm:t>
    </dgm:pt>
    <dgm:pt modelId="{583B3F98-E5BF-4458-A09F-9D6F9A8E3FED}">
      <dgm:prSet phldrT="[Text]"/>
      <dgm:spPr/>
      <dgm:t>
        <a:bodyPr/>
        <a:lstStyle/>
        <a:p>
          <a:r>
            <a:rPr lang="en-US" dirty="0"/>
            <a:t>Individual  (Complainant and Respondent) and Community Needs</a:t>
          </a:r>
        </a:p>
      </dgm:t>
    </dgm:pt>
    <dgm:pt modelId="{AA7AEF6F-F8CF-44D1-A737-2AAEC65FBA96}" type="parTrans" cxnId="{E8E071CC-9AE3-40A5-8471-2FCDE32882BD}">
      <dgm:prSet/>
      <dgm:spPr/>
      <dgm:t>
        <a:bodyPr/>
        <a:lstStyle/>
        <a:p>
          <a:endParaRPr lang="en-US"/>
        </a:p>
      </dgm:t>
    </dgm:pt>
    <dgm:pt modelId="{73D4BC94-3DC9-4DE3-ADE4-6C7FE254D6CE}" type="sibTrans" cxnId="{E8E071CC-9AE3-40A5-8471-2FCDE32882BD}">
      <dgm:prSet/>
      <dgm:spPr/>
      <dgm:t>
        <a:bodyPr/>
        <a:lstStyle/>
        <a:p>
          <a:endParaRPr lang="en-US"/>
        </a:p>
      </dgm:t>
    </dgm:pt>
    <dgm:pt modelId="{D697F64F-D239-4459-B310-13C3398F21AE}">
      <dgm:prSet phldrT="[Text]"/>
      <dgm:spPr/>
      <dgm:t>
        <a:bodyPr/>
        <a:lstStyle/>
        <a:p>
          <a:r>
            <a:rPr lang="en-US" dirty="0"/>
            <a:t>Needs of the Community</a:t>
          </a:r>
        </a:p>
      </dgm:t>
    </dgm:pt>
    <dgm:pt modelId="{F55BF607-FE9E-4DCE-9EBA-101842D17B53}" type="parTrans" cxnId="{EC1ED79F-5BCF-458B-BFEB-58349E15FBB0}">
      <dgm:prSet/>
      <dgm:spPr/>
      <dgm:t>
        <a:bodyPr/>
        <a:lstStyle/>
        <a:p>
          <a:endParaRPr lang="en-US"/>
        </a:p>
      </dgm:t>
    </dgm:pt>
    <dgm:pt modelId="{305E949B-A9C3-466C-92E6-98AEEC86FFFE}" type="sibTrans" cxnId="{EC1ED79F-5BCF-458B-BFEB-58349E15FBB0}">
      <dgm:prSet/>
      <dgm:spPr/>
      <dgm:t>
        <a:bodyPr/>
        <a:lstStyle/>
        <a:p>
          <a:endParaRPr lang="en-US"/>
        </a:p>
      </dgm:t>
    </dgm:pt>
    <dgm:pt modelId="{AE82CEFA-AB29-4A23-9A46-6EC4743044DD}">
      <dgm:prSet phldrT="[Text]"/>
      <dgm:spPr/>
      <dgm:t>
        <a:bodyPr/>
        <a:lstStyle/>
        <a:p>
          <a:endParaRPr lang="en-US"/>
        </a:p>
      </dgm:t>
    </dgm:pt>
    <dgm:pt modelId="{F45B4A6B-CFA2-45C4-A479-321C7EF29805}" type="parTrans" cxnId="{E3E3729E-00E1-45E2-828D-8E8DD6912A92}">
      <dgm:prSet/>
      <dgm:spPr/>
      <dgm:t>
        <a:bodyPr/>
        <a:lstStyle/>
        <a:p>
          <a:endParaRPr lang="en-US"/>
        </a:p>
      </dgm:t>
    </dgm:pt>
    <dgm:pt modelId="{F53435AC-2408-4C67-9861-A3BF5A0D9E9E}" type="sibTrans" cxnId="{E3E3729E-00E1-45E2-828D-8E8DD6912A92}">
      <dgm:prSet/>
      <dgm:spPr/>
      <dgm:t>
        <a:bodyPr/>
        <a:lstStyle/>
        <a:p>
          <a:endParaRPr lang="en-US"/>
        </a:p>
      </dgm:t>
    </dgm:pt>
    <dgm:pt modelId="{1591AF12-B0C6-4951-B5E9-FF29C8A9ED8F}">
      <dgm:prSet phldrT="[Text]"/>
      <dgm:spPr/>
      <dgm:t>
        <a:bodyPr/>
        <a:lstStyle/>
        <a:p>
          <a:r>
            <a:rPr lang="en-US" dirty="0" smtClean="0"/>
            <a:t>HIPPA</a:t>
          </a:r>
          <a:endParaRPr lang="en-US" dirty="0"/>
        </a:p>
      </dgm:t>
    </dgm:pt>
    <dgm:pt modelId="{7B14BDEB-8EA4-4802-8EE9-5D5CB8805CB4}" type="parTrans" cxnId="{EF7734A7-216F-424B-8A46-853F1DCF474C}">
      <dgm:prSet/>
      <dgm:spPr/>
      <dgm:t>
        <a:bodyPr/>
        <a:lstStyle/>
        <a:p>
          <a:endParaRPr lang="en-US"/>
        </a:p>
      </dgm:t>
    </dgm:pt>
    <dgm:pt modelId="{24755EE6-86E2-4DB9-9A92-DD8BE5C05962}" type="sibTrans" cxnId="{EF7734A7-216F-424B-8A46-853F1DCF474C}">
      <dgm:prSet/>
      <dgm:spPr/>
      <dgm:t>
        <a:bodyPr/>
        <a:lstStyle/>
        <a:p>
          <a:endParaRPr lang="en-US"/>
        </a:p>
      </dgm:t>
    </dgm:pt>
    <dgm:pt modelId="{F2A918A5-6279-45E4-85BB-FA6E511E9D95}">
      <dgm:prSet phldrT="[Text]"/>
      <dgm:spPr/>
      <dgm:t>
        <a:bodyPr/>
        <a:lstStyle/>
        <a:p>
          <a:r>
            <a:rPr lang="en-US" dirty="0" smtClean="0"/>
            <a:t>FERPA</a:t>
          </a:r>
          <a:endParaRPr lang="en-US" dirty="0"/>
        </a:p>
      </dgm:t>
    </dgm:pt>
    <dgm:pt modelId="{D90B7145-4486-47AE-AC69-A298C59EADDD}" type="parTrans" cxnId="{C94BC2D5-7F1D-4646-AA2A-D04B85903DFC}">
      <dgm:prSet/>
      <dgm:spPr/>
      <dgm:t>
        <a:bodyPr/>
        <a:lstStyle/>
        <a:p>
          <a:endParaRPr lang="en-US"/>
        </a:p>
      </dgm:t>
    </dgm:pt>
    <dgm:pt modelId="{52634112-B22E-402F-A6C5-ACA0EB880097}" type="sibTrans" cxnId="{C94BC2D5-7F1D-4646-AA2A-D04B85903DFC}">
      <dgm:prSet/>
      <dgm:spPr/>
      <dgm:t>
        <a:bodyPr/>
        <a:lstStyle/>
        <a:p>
          <a:endParaRPr lang="en-US"/>
        </a:p>
      </dgm:t>
    </dgm:pt>
    <dgm:pt modelId="{1BEA5E93-2CBE-4C80-9970-F0A29A91B72F}" type="pres">
      <dgm:prSet presAssocID="{16AEC04B-4B38-44E7-BFA7-FD42CEDFAA39}" presName="outerComposite" presStyleCnt="0">
        <dgm:presLayoutVars>
          <dgm:chMax val="2"/>
          <dgm:animLvl val="lvl"/>
          <dgm:resizeHandles val="exact"/>
        </dgm:presLayoutVars>
      </dgm:prSet>
      <dgm:spPr/>
      <dgm:t>
        <a:bodyPr/>
        <a:lstStyle/>
        <a:p>
          <a:endParaRPr lang="en-US"/>
        </a:p>
      </dgm:t>
    </dgm:pt>
    <dgm:pt modelId="{1831B8AD-F952-470A-B881-DC3AFC4B8407}" type="pres">
      <dgm:prSet presAssocID="{16AEC04B-4B38-44E7-BFA7-FD42CEDFAA39}" presName="dummyMaxCanvas" presStyleCnt="0"/>
      <dgm:spPr/>
      <dgm:t>
        <a:bodyPr/>
        <a:lstStyle/>
        <a:p>
          <a:endParaRPr lang="en-US"/>
        </a:p>
      </dgm:t>
    </dgm:pt>
    <dgm:pt modelId="{10177300-FE58-4524-A962-B64967B98050}" type="pres">
      <dgm:prSet presAssocID="{16AEC04B-4B38-44E7-BFA7-FD42CEDFAA39}" presName="parentComposite" presStyleCnt="0"/>
      <dgm:spPr/>
      <dgm:t>
        <a:bodyPr/>
        <a:lstStyle/>
        <a:p>
          <a:endParaRPr lang="en-US"/>
        </a:p>
      </dgm:t>
    </dgm:pt>
    <dgm:pt modelId="{84A2328E-330B-4DAC-BC36-52C631CDF56E}" type="pres">
      <dgm:prSet presAssocID="{16AEC04B-4B38-44E7-BFA7-FD42CEDFAA39}" presName="parent1" presStyleLbl="alignAccFollowNode1" presStyleIdx="0" presStyleCnt="4" custScaleY="43455" custLinFactY="200000" custLinFactNeighborX="-14094" custLinFactNeighborY="222184">
        <dgm:presLayoutVars>
          <dgm:chMax val="4"/>
        </dgm:presLayoutVars>
      </dgm:prSet>
      <dgm:spPr/>
      <dgm:t>
        <a:bodyPr/>
        <a:lstStyle/>
        <a:p>
          <a:endParaRPr lang="en-US"/>
        </a:p>
      </dgm:t>
    </dgm:pt>
    <dgm:pt modelId="{E2D6F108-C22A-4915-89EF-E486016FB5FF}" type="pres">
      <dgm:prSet presAssocID="{16AEC04B-4B38-44E7-BFA7-FD42CEDFAA39}" presName="parent2" presStyleLbl="alignAccFollowNode1" presStyleIdx="1" presStyleCnt="4" custScaleY="39756" custLinFactY="200000" custLinFactNeighborX="12967" custLinFactNeighborY="220115">
        <dgm:presLayoutVars>
          <dgm:chMax val="4"/>
        </dgm:presLayoutVars>
      </dgm:prSet>
      <dgm:spPr/>
      <dgm:t>
        <a:bodyPr/>
        <a:lstStyle/>
        <a:p>
          <a:endParaRPr lang="en-US"/>
        </a:p>
      </dgm:t>
    </dgm:pt>
    <dgm:pt modelId="{AEFE5B24-D630-4849-BF20-A0E2FE966C62}" type="pres">
      <dgm:prSet presAssocID="{16AEC04B-4B38-44E7-BFA7-FD42CEDFAA39}" presName="childrenComposite" presStyleCnt="0"/>
      <dgm:spPr/>
      <dgm:t>
        <a:bodyPr/>
        <a:lstStyle/>
        <a:p>
          <a:endParaRPr lang="en-US"/>
        </a:p>
      </dgm:t>
    </dgm:pt>
    <dgm:pt modelId="{0344645A-DDA9-46A6-B9AC-FF2B494370B7}" type="pres">
      <dgm:prSet presAssocID="{16AEC04B-4B38-44E7-BFA7-FD42CEDFAA39}" presName="dummyMaxCanvas_ChildArea" presStyleCnt="0"/>
      <dgm:spPr/>
      <dgm:t>
        <a:bodyPr/>
        <a:lstStyle/>
        <a:p>
          <a:endParaRPr lang="en-US"/>
        </a:p>
      </dgm:t>
    </dgm:pt>
    <dgm:pt modelId="{E8370AA0-2694-4C66-9035-C5BAABA3DE01}" type="pres">
      <dgm:prSet presAssocID="{16AEC04B-4B38-44E7-BFA7-FD42CEDFAA39}" presName="fulcrum" presStyleLbl="alignAccFollowNode1" presStyleIdx="2" presStyleCnt="4"/>
      <dgm:spPr/>
      <dgm:t>
        <a:bodyPr/>
        <a:lstStyle/>
        <a:p>
          <a:endParaRPr lang="en-US"/>
        </a:p>
      </dgm:t>
    </dgm:pt>
    <dgm:pt modelId="{0A76F05F-D37B-4833-A9FD-CC9020F5C6B8}" type="pres">
      <dgm:prSet presAssocID="{16AEC04B-4B38-44E7-BFA7-FD42CEDFAA39}" presName="balance_41" presStyleLbl="alignAccFollowNode1" presStyleIdx="3" presStyleCnt="4">
        <dgm:presLayoutVars>
          <dgm:bulletEnabled val="1"/>
        </dgm:presLayoutVars>
      </dgm:prSet>
      <dgm:spPr/>
    </dgm:pt>
    <dgm:pt modelId="{F853DDE4-99B1-4097-B3F6-7436B44648C4}" type="pres">
      <dgm:prSet presAssocID="{16AEC04B-4B38-44E7-BFA7-FD42CEDFAA39}" presName="left_41_1" presStyleLbl="node1" presStyleIdx="0" presStyleCnt="5">
        <dgm:presLayoutVars>
          <dgm:bulletEnabled val="1"/>
        </dgm:presLayoutVars>
      </dgm:prSet>
      <dgm:spPr/>
      <dgm:t>
        <a:bodyPr/>
        <a:lstStyle/>
        <a:p>
          <a:endParaRPr lang="en-US"/>
        </a:p>
      </dgm:t>
    </dgm:pt>
    <dgm:pt modelId="{8520F5D7-4466-486D-970A-5DAB779DC837}" type="pres">
      <dgm:prSet presAssocID="{16AEC04B-4B38-44E7-BFA7-FD42CEDFAA39}" presName="left_41_2" presStyleLbl="node1" presStyleIdx="1" presStyleCnt="5">
        <dgm:presLayoutVars>
          <dgm:bulletEnabled val="1"/>
        </dgm:presLayoutVars>
      </dgm:prSet>
      <dgm:spPr/>
      <dgm:t>
        <a:bodyPr/>
        <a:lstStyle/>
        <a:p>
          <a:endParaRPr lang="en-US"/>
        </a:p>
      </dgm:t>
    </dgm:pt>
    <dgm:pt modelId="{BBC406AF-BEE4-4F83-B3E7-306EB0495FB9}" type="pres">
      <dgm:prSet presAssocID="{16AEC04B-4B38-44E7-BFA7-FD42CEDFAA39}" presName="left_41_3" presStyleLbl="node1" presStyleIdx="2" presStyleCnt="5">
        <dgm:presLayoutVars>
          <dgm:bulletEnabled val="1"/>
        </dgm:presLayoutVars>
      </dgm:prSet>
      <dgm:spPr/>
      <dgm:t>
        <a:bodyPr/>
        <a:lstStyle/>
        <a:p>
          <a:endParaRPr lang="en-US"/>
        </a:p>
      </dgm:t>
    </dgm:pt>
    <dgm:pt modelId="{C26D503C-AEEF-4086-9FB4-0C08567C12B1}" type="pres">
      <dgm:prSet presAssocID="{16AEC04B-4B38-44E7-BFA7-FD42CEDFAA39}" presName="left_41_4" presStyleLbl="node1" presStyleIdx="3" presStyleCnt="5">
        <dgm:presLayoutVars>
          <dgm:bulletEnabled val="1"/>
        </dgm:presLayoutVars>
      </dgm:prSet>
      <dgm:spPr/>
      <dgm:t>
        <a:bodyPr/>
        <a:lstStyle/>
        <a:p>
          <a:endParaRPr lang="en-US"/>
        </a:p>
      </dgm:t>
    </dgm:pt>
    <dgm:pt modelId="{084E8B60-2F76-4AA8-9213-C4443C2424E7}" type="pres">
      <dgm:prSet presAssocID="{16AEC04B-4B38-44E7-BFA7-FD42CEDFAA39}" presName="right_41_1" presStyleLbl="node1" presStyleIdx="4" presStyleCnt="5" custScaleX="107068" custScaleY="298293" custLinFactNeighborX="-1231" custLinFactNeighborY="-89796">
        <dgm:presLayoutVars>
          <dgm:bulletEnabled val="1"/>
        </dgm:presLayoutVars>
      </dgm:prSet>
      <dgm:spPr/>
      <dgm:t>
        <a:bodyPr/>
        <a:lstStyle/>
        <a:p>
          <a:endParaRPr lang="en-US"/>
        </a:p>
      </dgm:t>
    </dgm:pt>
  </dgm:ptLst>
  <dgm:cxnLst>
    <dgm:cxn modelId="{C94BC2D5-7F1D-4646-AA2A-D04B85903DFC}" srcId="{B89C8B11-BBB5-4AFA-A002-68B607E1A0F8}" destId="{F2A918A5-6279-45E4-85BB-FA6E511E9D95}" srcOrd="1" destOrd="0" parTransId="{D90B7145-4486-47AE-AC69-A298C59EADDD}" sibTransId="{52634112-B22E-402F-A6C5-ACA0EB880097}"/>
    <dgm:cxn modelId="{50E9ADC3-458A-4736-87A9-44ADD9DB3121}" srcId="{16AEC04B-4B38-44E7-BFA7-FD42CEDFAA39}" destId="{B89C8B11-BBB5-4AFA-A002-68B607E1A0F8}" srcOrd="0" destOrd="0" parTransId="{8B149F91-C202-4814-A416-463BFE088E9C}" sibTransId="{8C00ABF6-8C00-4BDD-B712-BCA24A828242}"/>
    <dgm:cxn modelId="{641368AE-DD66-4785-B097-8804D202696B}" type="presOf" srcId="{D697F64F-D239-4459-B310-13C3398F21AE}" destId="{E2D6F108-C22A-4915-89EF-E486016FB5FF}" srcOrd="0" destOrd="0" presId="urn:microsoft.com/office/officeart/2005/8/layout/balance1"/>
    <dgm:cxn modelId="{E3E3729E-00E1-45E2-828D-8E8DD6912A92}" srcId="{16AEC04B-4B38-44E7-BFA7-FD42CEDFAA39}" destId="{AE82CEFA-AB29-4A23-9A46-6EC4743044DD}" srcOrd="2" destOrd="0" parTransId="{F45B4A6B-CFA2-45C4-A479-321C7EF29805}" sibTransId="{F53435AC-2408-4C67-9861-A3BF5A0D9E9E}"/>
    <dgm:cxn modelId="{EC1ED79F-5BCF-458B-BFEB-58349E15FBB0}" srcId="{16AEC04B-4B38-44E7-BFA7-FD42CEDFAA39}" destId="{D697F64F-D239-4459-B310-13C3398F21AE}" srcOrd="1" destOrd="0" parTransId="{F55BF607-FE9E-4DCE-9EBA-101842D17B53}" sibTransId="{305E949B-A9C3-466C-92E6-98AEEC86FFFE}"/>
    <dgm:cxn modelId="{528946C1-C444-4EE9-ADDC-C6C0F5FDA3AB}" type="presOf" srcId="{B89C8B11-BBB5-4AFA-A002-68B607E1A0F8}" destId="{84A2328E-330B-4DAC-BC36-52C631CDF56E}" srcOrd="0" destOrd="0" presId="urn:microsoft.com/office/officeart/2005/8/layout/balance1"/>
    <dgm:cxn modelId="{948BC993-9608-40C4-810F-E2740276295B}" type="presOf" srcId="{16AEC04B-4B38-44E7-BFA7-FD42CEDFAA39}" destId="{1BEA5E93-2CBE-4C80-9970-F0A29A91B72F}" srcOrd="0" destOrd="0" presId="urn:microsoft.com/office/officeart/2005/8/layout/balance1"/>
    <dgm:cxn modelId="{55765914-DAD6-4B49-AD20-6541D7791FD6}" type="presOf" srcId="{1591AF12-B0C6-4951-B5E9-FF29C8A9ED8F}" destId="{BBC406AF-BEE4-4F83-B3E7-306EB0495FB9}" srcOrd="0" destOrd="0" presId="urn:microsoft.com/office/officeart/2005/8/layout/balance1"/>
    <dgm:cxn modelId="{BB8C4866-8A73-494E-A222-F4B8F22F9C6B}" type="presOf" srcId="{5025FB3A-8FDF-471D-B191-DD92CD6AE884}" destId="{F853DDE4-99B1-4097-B3F6-7436B44648C4}" srcOrd="0" destOrd="0" presId="urn:microsoft.com/office/officeart/2005/8/layout/balance1"/>
    <dgm:cxn modelId="{6CEBF348-7240-4FBC-8B33-B12DC5A52780}" srcId="{B89C8B11-BBB5-4AFA-A002-68B607E1A0F8}" destId="{6CD2E5ED-9E15-46D2-88F7-1F9B853C69B8}" srcOrd="3" destOrd="0" parTransId="{B4402B15-20BA-4EEC-845C-99E0398347E6}" sibTransId="{E800A52E-953D-4500-960B-6D27B4773264}"/>
    <dgm:cxn modelId="{EF7734A7-216F-424B-8A46-853F1DCF474C}" srcId="{B89C8B11-BBB5-4AFA-A002-68B607E1A0F8}" destId="{1591AF12-B0C6-4951-B5E9-FF29C8A9ED8F}" srcOrd="2" destOrd="0" parTransId="{7B14BDEB-8EA4-4802-8EE9-5D5CB8805CB4}" sibTransId="{24755EE6-86E2-4DB9-9A92-DD8BE5C05962}"/>
    <dgm:cxn modelId="{ECB29541-11C7-43E8-BFEB-745C36327020}" type="presOf" srcId="{6CD2E5ED-9E15-46D2-88F7-1F9B853C69B8}" destId="{C26D503C-AEEF-4086-9FB4-0C08567C12B1}" srcOrd="0" destOrd="0" presId="urn:microsoft.com/office/officeart/2005/8/layout/balance1"/>
    <dgm:cxn modelId="{70629AFE-5617-46F1-92F7-163D21E7945B}" type="presOf" srcId="{F2A918A5-6279-45E4-85BB-FA6E511E9D95}" destId="{8520F5D7-4466-486D-970A-5DAB779DC837}" srcOrd="0" destOrd="0" presId="urn:microsoft.com/office/officeart/2005/8/layout/balance1"/>
    <dgm:cxn modelId="{E8E071CC-9AE3-40A5-8471-2FCDE32882BD}" srcId="{D697F64F-D239-4459-B310-13C3398F21AE}" destId="{583B3F98-E5BF-4458-A09F-9D6F9A8E3FED}" srcOrd="0" destOrd="0" parTransId="{AA7AEF6F-F8CF-44D1-A737-2AAEC65FBA96}" sibTransId="{73D4BC94-3DC9-4DE3-ADE4-6C7FE254D6CE}"/>
    <dgm:cxn modelId="{DF75CCA3-FF4F-4915-8AD0-ECFBF2153DE3}" type="presOf" srcId="{583B3F98-E5BF-4458-A09F-9D6F9A8E3FED}" destId="{084E8B60-2F76-4AA8-9213-C4443C2424E7}" srcOrd="0" destOrd="0" presId="urn:microsoft.com/office/officeart/2005/8/layout/balance1"/>
    <dgm:cxn modelId="{1F9D6731-4425-4438-B7C5-EB1CD6560E6F}" srcId="{B89C8B11-BBB5-4AFA-A002-68B607E1A0F8}" destId="{5025FB3A-8FDF-471D-B191-DD92CD6AE884}" srcOrd="0" destOrd="0" parTransId="{81669116-9FBE-49D7-B254-F069C8361504}" sibTransId="{DF15C11A-718D-4586-89D9-EC0DAA4E229A}"/>
    <dgm:cxn modelId="{282CDFD6-F7D6-4B8E-8055-E8E7C7C43592}" type="presParOf" srcId="{1BEA5E93-2CBE-4C80-9970-F0A29A91B72F}" destId="{1831B8AD-F952-470A-B881-DC3AFC4B8407}" srcOrd="0" destOrd="0" presId="urn:microsoft.com/office/officeart/2005/8/layout/balance1"/>
    <dgm:cxn modelId="{E81A2E26-7A6C-4FBD-B2E1-4101EBB58281}" type="presParOf" srcId="{1BEA5E93-2CBE-4C80-9970-F0A29A91B72F}" destId="{10177300-FE58-4524-A962-B64967B98050}" srcOrd="1" destOrd="0" presId="urn:microsoft.com/office/officeart/2005/8/layout/balance1"/>
    <dgm:cxn modelId="{F8CA8F6D-8359-4874-BB9D-66563534D872}" type="presParOf" srcId="{10177300-FE58-4524-A962-B64967B98050}" destId="{84A2328E-330B-4DAC-BC36-52C631CDF56E}" srcOrd="0" destOrd="0" presId="urn:microsoft.com/office/officeart/2005/8/layout/balance1"/>
    <dgm:cxn modelId="{00889950-CC4C-4235-9333-BB3C13833B94}" type="presParOf" srcId="{10177300-FE58-4524-A962-B64967B98050}" destId="{E2D6F108-C22A-4915-89EF-E486016FB5FF}" srcOrd="1" destOrd="0" presId="urn:microsoft.com/office/officeart/2005/8/layout/balance1"/>
    <dgm:cxn modelId="{E47A012E-FA5C-41C2-9A46-272D7A953B55}" type="presParOf" srcId="{1BEA5E93-2CBE-4C80-9970-F0A29A91B72F}" destId="{AEFE5B24-D630-4849-BF20-A0E2FE966C62}" srcOrd="2" destOrd="0" presId="urn:microsoft.com/office/officeart/2005/8/layout/balance1"/>
    <dgm:cxn modelId="{9703CB7D-AB00-4DAF-BF28-E8C9B653FF1C}" type="presParOf" srcId="{AEFE5B24-D630-4849-BF20-A0E2FE966C62}" destId="{0344645A-DDA9-46A6-B9AC-FF2B494370B7}" srcOrd="0" destOrd="0" presId="urn:microsoft.com/office/officeart/2005/8/layout/balance1"/>
    <dgm:cxn modelId="{17EC4BAE-81BC-4F6F-BC8A-AB1D8ACDDA23}" type="presParOf" srcId="{AEFE5B24-D630-4849-BF20-A0E2FE966C62}" destId="{E8370AA0-2694-4C66-9035-C5BAABA3DE01}" srcOrd="1" destOrd="0" presId="urn:microsoft.com/office/officeart/2005/8/layout/balance1"/>
    <dgm:cxn modelId="{222264B6-F796-42AE-BBFF-93524FA3EE61}" type="presParOf" srcId="{AEFE5B24-D630-4849-BF20-A0E2FE966C62}" destId="{0A76F05F-D37B-4833-A9FD-CC9020F5C6B8}" srcOrd="2" destOrd="0" presId="urn:microsoft.com/office/officeart/2005/8/layout/balance1"/>
    <dgm:cxn modelId="{5260EBE4-4DD9-4CED-BD26-778C92FB3CC8}" type="presParOf" srcId="{AEFE5B24-D630-4849-BF20-A0E2FE966C62}" destId="{F853DDE4-99B1-4097-B3F6-7436B44648C4}" srcOrd="3" destOrd="0" presId="urn:microsoft.com/office/officeart/2005/8/layout/balance1"/>
    <dgm:cxn modelId="{97E1C9B3-45F8-40E9-926B-B4CE7C559921}" type="presParOf" srcId="{AEFE5B24-D630-4849-BF20-A0E2FE966C62}" destId="{8520F5D7-4466-486D-970A-5DAB779DC837}" srcOrd="4" destOrd="0" presId="urn:microsoft.com/office/officeart/2005/8/layout/balance1"/>
    <dgm:cxn modelId="{F580BCAE-9E98-4F60-937A-D5E6E5E86F5E}" type="presParOf" srcId="{AEFE5B24-D630-4849-BF20-A0E2FE966C62}" destId="{BBC406AF-BEE4-4F83-B3E7-306EB0495FB9}" srcOrd="5" destOrd="0" presId="urn:microsoft.com/office/officeart/2005/8/layout/balance1"/>
    <dgm:cxn modelId="{B2199F5F-A797-4851-9CE3-BE45DE756EB9}" type="presParOf" srcId="{AEFE5B24-D630-4849-BF20-A0E2FE966C62}" destId="{C26D503C-AEEF-4086-9FB4-0C08567C12B1}" srcOrd="6" destOrd="0" presId="urn:microsoft.com/office/officeart/2005/8/layout/balance1"/>
    <dgm:cxn modelId="{CE8ABE4C-4EC5-44D3-B34E-D96A77DF1B91}" type="presParOf" srcId="{AEFE5B24-D630-4849-BF20-A0E2FE966C62}" destId="{084E8B60-2F76-4AA8-9213-C4443C2424E7}" srcOrd="7" destOrd="0" presId="urn:microsoft.com/office/officeart/2005/8/layout/balanc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9C639B5-D33F-4F53-88F2-0462A3252620}" type="doc">
      <dgm:prSet loTypeId="urn:microsoft.com/office/officeart/2011/layout/HexagonRadial" loCatId="cycle" qsTypeId="urn:microsoft.com/office/officeart/2005/8/quickstyle/simple5" qsCatId="simple" csTypeId="urn:microsoft.com/office/officeart/2005/8/colors/accent0_3" csCatId="mainScheme" phldr="1"/>
      <dgm:spPr/>
      <dgm:t>
        <a:bodyPr/>
        <a:lstStyle/>
        <a:p>
          <a:endParaRPr lang="en-US"/>
        </a:p>
      </dgm:t>
    </dgm:pt>
    <dgm:pt modelId="{0DD84CE7-B0A2-400F-A597-1A8D1FB97C82}">
      <dgm:prSet phldrT="[Text]"/>
      <dgm:spPr/>
      <dgm:t>
        <a:bodyPr/>
        <a:lstStyle/>
        <a:p>
          <a:r>
            <a:rPr lang="en-US" dirty="0"/>
            <a:t>Incident</a:t>
          </a:r>
        </a:p>
      </dgm:t>
    </dgm:pt>
    <dgm:pt modelId="{2F8B92B1-0905-47EE-B397-060A80DFA0D9}" type="parTrans" cxnId="{1F9FF2DE-DB42-46BB-BB1A-931E85195CC5}">
      <dgm:prSet/>
      <dgm:spPr/>
      <dgm:t>
        <a:bodyPr/>
        <a:lstStyle/>
        <a:p>
          <a:endParaRPr lang="en-US"/>
        </a:p>
      </dgm:t>
    </dgm:pt>
    <dgm:pt modelId="{7B17CE5A-0AC0-4C59-BAB0-8908C839A288}" type="sibTrans" cxnId="{1F9FF2DE-DB42-46BB-BB1A-931E85195CC5}">
      <dgm:prSet/>
      <dgm:spPr/>
      <dgm:t>
        <a:bodyPr/>
        <a:lstStyle/>
        <a:p>
          <a:endParaRPr lang="en-US"/>
        </a:p>
      </dgm:t>
    </dgm:pt>
    <dgm:pt modelId="{61C0CA40-7C53-4F46-8CF6-133BBA1F8D59}">
      <dgm:prSet phldrT="[Text]"/>
      <dgm:spPr/>
      <dgm:t>
        <a:bodyPr/>
        <a:lstStyle/>
        <a:p>
          <a:r>
            <a:rPr lang="en-US" dirty="0"/>
            <a:t>What are my options? </a:t>
          </a:r>
          <a:r>
            <a:rPr lang="en-US" dirty="0" smtClean="0"/>
            <a:t>After reporting: Formal Complaint or Informal Resolution or  neither</a:t>
          </a:r>
          <a:endParaRPr lang="en-US" dirty="0"/>
        </a:p>
      </dgm:t>
    </dgm:pt>
    <dgm:pt modelId="{9C49158A-A70A-43DE-B3CD-6C71A1F606EA}" type="parTrans" cxnId="{704ABE6D-4C65-4012-83CB-FD32021504B2}">
      <dgm:prSet/>
      <dgm:spPr/>
      <dgm:t>
        <a:bodyPr/>
        <a:lstStyle/>
        <a:p>
          <a:endParaRPr lang="en-US"/>
        </a:p>
      </dgm:t>
    </dgm:pt>
    <dgm:pt modelId="{658D61DA-58EA-46F4-98DF-147E3493BEA9}" type="sibTrans" cxnId="{704ABE6D-4C65-4012-83CB-FD32021504B2}">
      <dgm:prSet/>
      <dgm:spPr/>
      <dgm:t>
        <a:bodyPr/>
        <a:lstStyle/>
        <a:p>
          <a:endParaRPr lang="en-US"/>
        </a:p>
      </dgm:t>
    </dgm:pt>
    <dgm:pt modelId="{C4FBACBD-7C47-4450-9552-6CB45A36F362}">
      <dgm:prSet phldrT="[Text]"/>
      <dgm:spPr/>
      <dgm:t>
        <a:bodyPr/>
        <a:lstStyle/>
        <a:p>
          <a:r>
            <a:rPr lang="en-US" dirty="0"/>
            <a:t>Resources: Community and </a:t>
          </a:r>
          <a:r>
            <a:rPr lang="en-US" dirty="0" smtClean="0"/>
            <a:t>In school</a:t>
          </a:r>
          <a:endParaRPr lang="en-US" dirty="0"/>
        </a:p>
      </dgm:t>
    </dgm:pt>
    <dgm:pt modelId="{5DC18AC2-D4AF-4139-8413-04AA2C59CED2}" type="parTrans" cxnId="{B58A8082-39BB-4BAE-A59F-F4683440B61B}">
      <dgm:prSet/>
      <dgm:spPr/>
      <dgm:t>
        <a:bodyPr/>
        <a:lstStyle/>
        <a:p>
          <a:endParaRPr lang="en-US"/>
        </a:p>
      </dgm:t>
    </dgm:pt>
    <dgm:pt modelId="{E03A75AD-091B-4C7A-8B88-06233ADB1FDE}" type="sibTrans" cxnId="{B58A8082-39BB-4BAE-A59F-F4683440B61B}">
      <dgm:prSet/>
      <dgm:spPr/>
      <dgm:t>
        <a:bodyPr/>
        <a:lstStyle/>
        <a:p>
          <a:endParaRPr lang="en-US"/>
        </a:p>
      </dgm:t>
    </dgm:pt>
    <dgm:pt modelId="{B853C18B-30A2-499A-A14B-112F1E47C417}">
      <dgm:prSet phldrT="[Text]"/>
      <dgm:spPr/>
      <dgm:t>
        <a:bodyPr/>
        <a:lstStyle/>
        <a:p>
          <a:r>
            <a:rPr lang="en-US" dirty="0"/>
            <a:t>What will my friends and family think: Fear/Apprehension</a:t>
          </a:r>
        </a:p>
      </dgm:t>
    </dgm:pt>
    <dgm:pt modelId="{BA9383B7-81AB-4FD5-87BA-E6997E82C242}" type="parTrans" cxnId="{AECFA77B-D8E5-452F-8FC2-758780D87F3B}">
      <dgm:prSet/>
      <dgm:spPr/>
      <dgm:t>
        <a:bodyPr/>
        <a:lstStyle/>
        <a:p>
          <a:endParaRPr lang="en-US"/>
        </a:p>
      </dgm:t>
    </dgm:pt>
    <dgm:pt modelId="{41735943-1988-40C0-9D43-F209263D54F8}" type="sibTrans" cxnId="{AECFA77B-D8E5-452F-8FC2-758780D87F3B}">
      <dgm:prSet/>
      <dgm:spPr/>
      <dgm:t>
        <a:bodyPr/>
        <a:lstStyle/>
        <a:p>
          <a:endParaRPr lang="en-US"/>
        </a:p>
      </dgm:t>
    </dgm:pt>
    <dgm:pt modelId="{A2A06C37-F035-4FA8-851F-94F7AE311092}">
      <dgm:prSet phldrT="[Text]"/>
      <dgm:spPr/>
      <dgm:t>
        <a:bodyPr/>
        <a:lstStyle/>
        <a:p>
          <a:r>
            <a:rPr lang="en-US" dirty="0"/>
            <a:t>Anonymity and Confidentiality</a:t>
          </a:r>
        </a:p>
      </dgm:t>
    </dgm:pt>
    <dgm:pt modelId="{BC620D48-C4AE-4A76-9C44-F7DC6381C7A8}" type="parTrans" cxnId="{414982B7-6D8E-4D23-8930-5EB56DF85FAA}">
      <dgm:prSet/>
      <dgm:spPr/>
      <dgm:t>
        <a:bodyPr/>
        <a:lstStyle/>
        <a:p>
          <a:endParaRPr lang="en-US"/>
        </a:p>
      </dgm:t>
    </dgm:pt>
    <dgm:pt modelId="{770E78A2-C300-4418-971F-2EBF4E59B587}" type="sibTrans" cxnId="{414982B7-6D8E-4D23-8930-5EB56DF85FAA}">
      <dgm:prSet/>
      <dgm:spPr/>
      <dgm:t>
        <a:bodyPr/>
        <a:lstStyle/>
        <a:p>
          <a:endParaRPr lang="en-US"/>
        </a:p>
      </dgm:t>
    </dgm:pt>
    <dgm:pt modelId="{CC452875-DBCE-4CE5-ADA6-CD9B132AC2A7}">
      <dgm:prSet phldrT="[Text]"/>
      <dgm:spPr/>
      <dgm:t>
        <a:bodyPr/>
        <a:lstStyle/>
        <a:p>
          <a:r>
            <a:rPr lang="en-US" dirty="0"/>
            <a:t>Counseling Services</a:t>
          </a:r>
        </a:p>
      </dgm:t>
    </dgm:pt>
    <dgm:pt modelId="{2BD5B7E7-7F75-4D3B-A661-255A906CF053}" type="parTrans" cxnId="{D015D107-2520-4E53-A6C0-BA3B79F9B14D}">
      <dgm:prSet/>
      <dgm:spPr/>
      <dgm:t>
        <a:bodyPr/>
        <a:lstStyle/>
        <a:p>
          <a:endParaRPr lang="en-US"/>
        </a:p>
      </dgm:t>
    </dgm:pt>
    <dgm:pt modelId="{2ED8EFD6-5BA4-4CE6-ADFD-25C7D50BFEF7}" type="sibTrans" cxnId="{D015D107-2520-4E53-A6C0-BA3B79F9B14D}">
      <dgm:prSet/>
      <dgm:spPr/>
      <dgm:t>
        <a:bodyPr/>
        <a:lstStyle/>
        <a:p>
          <a:endParaRPr lang="en-US"/>
        </a:p>
      </dgm:t>
    </dgm:pt>
    <dgm:pt modelId="{AD9102FA-F827-4A86-A5DA-BBFCE2B1C3AB}">
      <dgm:prSet phldrT="[Text]"/>
      <dgm:spPr/>
      <dgm:t>
        <a:bodyPr/>
        <a:lstStyle/>
        <a:p>
          <a:r>
            <a:rPr lang="en-US" dirty="0"/>
            <a:t>Life Changes</a:t>
          </a:r>
        </a:p>
      </dgm:t>
    </dgm:pt>
    <dgm:pt modelId="{0FA5291E-F971-49C9-9669-1BDBBAAD20CC}" type="parTrans" cxnId="{67449DC4-5C28-402D-9EE8-668675A553AB}">
      <dgm:prSet/>
      <dgm:spPr/>
      <dgm:t>
        <a:bodyPr/>
        <a:lstStyle/>
        <a:p>
          <a:endParaRPr lang="en-US"/>
        </a:p>
      </dgm:t>
    </dgm:pt>
    <dgm:pt modelId="{A987EB87-E6B9-4393-BDFB-21977D1CC00C}" type="sibTrans" cxnId="{67449DC4-5C28-402D-9EE8-668675A553AB}">
      <dgm:prSet/>
      <dgm:spPr/>
      <dgm:t>
        <a:bodyPr/>
        <a:lstStyle/>
        <a:p>
          <a:endParaRPr lang="en-US"/>
        </a:p>
      </dgm:t>
    </dgm:pt>
    <dgm:pt modelId="{24CDBB3A-3D28-4A3B-830B-1D4E384C9BD1}">
      <dgm:prSet phldrT="[Text]"/>
      <dgm:spPr/>
      <dgm:t>
        <a:bodyPr/>
        <a:lstStyle/>
        <a:p>
          <a:endParaRPr lang="en-US" dirty="0"/>
        </a:p>
      </dgm:t>
    </dgm:pt>
    <dgm:pt modelId="{812C4F0F-DF96-4155-84F4-5F77F27EB75A}" type="parTrans" cxnId="{7693E658-3CFA-4153-A6FC-CD53FB2DEBA2}">
      <dgm:prSet/>
      <dgm:spPr/>
      <dgm:t>
        <a:bodyPr/>
        <a:lstStyle/>
        <a:p>
          <a:endParaRPr lang="en-US"/>
        </a:p>
      </dgm:t>
    </dgm:pt>
    <dgm:pt modelId="{60ED0E53-B3BC-46C2-B15D-173786ED1E34}" type="sibTrans" cxnId="{7693E658-3CFA-4153-A6FC-CD53FB2DEBA2}">
      <dgm:prSet/>
      <dgm:spPr/>
      <dgm:t>
        <a:bodyPr/>
        <a:lstStyle/>
        <a:p>
          <a:endParaRPr lang="en-US"/>
        </a:p>
      </dgm:t>
    </dgm:pt>
    <dgm:pt modelId="{447F7180-A90B-4F0E-AD80-F4087C5A3BB3}" type="pres">
      <dgm:prSet presAssocID="{D9C639B5-D33F-4F53-88F2-0462A3252620}" presName="Name0" presStyleCnt="0">
        <dgm:presLayoutVars>
          <dgm:chMax val="1"/>
          <dgm:chPref val="1"/>
          <dgm:dir/>
          <dgm:animOne val="branch"/>
          <dgm:animLvl val="lvl"/>
        </dgm:presLayoutVars>
      </dgm:prSet>
      <dgm:spPr/>
      <dgm:t>
        <a:bodyPr/>
        <a:lstStyle/>
        <a:p>
          <a:endParaRPr lang="en-US"/>
        </a:p>
      </dgm:t>
    </dgm:pt>
    <dgm:pt modelId="{9CD22ED0-8344-4525-A1DA-653B829767F4}" type="pres">
      <dgm:prSet presAssocID="{0DD84CE7-B0A2-400F-A597-1A8D1FB97C82}" presName="Parent" presStyleLbl="node0" presStyleIdx="0" presStyleCnt="1">
        <dgm:presLayoutVars>
          <dgm:chMax val="6"/>
          <dgm:chPref val="6"/>
        </dgm:presLayoutVars>
      </dgm:prSet>
      <dgm:spPr/>
      <dgm:t>
        <a:bodyPr/>
        <a:lstStyle/>
        <a:p>
          <a:endParaRPr lang="en-US"/>
        </a:p>
      </dgm:t>
    </dgm:pt>
    <dgm:pt modelId="{E2A4E99F-F7A4-42BF-A28D-D24065DE8E53}" type="pres">
      <dgm:prSet presAssocID="{61C0CA40-7C53-4F46-8CF6-133BBA1F8D59}" presName="Accent1" presStyleCnt="0"/>
      <dgm:spPr/>
      <dgm:t>
        <a:bodyPr/>
        <a:lstStyle/>
        <a:p>
          <a:endParaRPr lang="en-US"/>
        </a:p>
      </dgm:t>
    </dgm:pt>
    <dgm:pt modelId="{9CDDF18B-F845-4FD4-99DB-15C91C7EE801}" type="pres">
      <dgm:prSet presAssocID="{61C0CA40-7C53-4F46-8CF6-133BBA1F8D59}" presName="Accent" presStyleLbl="bgShp" presStyleIdx="0" presStyleCnt="6"/>
      <dgm:spPr/>
      <dgm:t>
        <a:bodyPr/>
        <a:lstStyle/>
        <a:p>
          <a:endParaRPr lang="en-US"/>
        </a:p>
      </dgm:t>
    </dgm:pt>
    <dgm:pt modelId="{0C72EB65-5B74-4C4E-AD26-0FC1B47008ED}" type="pres">
      <dgm:prSet presAssocID="{61C0CA40-7C53-4F46-8CF6-133BBA1F8D59}" presName="Child1" presStyleLbl="node1" presStyleIdx="0" presStyleCnt="6" custLinFactNeighborX="-213" custLinFactNeighborY="1365">
        <dgm:presLayoutVars>
          <dgm:chMax val="0"/>
          <dgm:chPref val="0"/>
          <dgm:bulletEnabled val="1"/>
        </dgm:presLayoutVars>
      </dgm:prSet>
      <dgm:spPr/>
      <dgm:t>
        <a:bodyPr/>
        <a:lstStyle/>
        <a:p>
          <a:endParaRPr lang="en-US"/>
        </a:p>
      </dgm:t>
    </dgm:pt>
    <dgm:pt modelId="{8A37CA61-8704-4B24-9ADA-35816E146597}" type="pres">
      <dgm:prSet presAssocID="{C4FBACBD-7C47-4450-9552-6CB45A36F362}" presName="Accent2" presStyleCnt="0"/>
      <dgm:spPr/>
      <dgm:t>
        <a:bodyPr/>
        <a:lstStyle/>
        <a:p>
          <a:endParaRPr lang="en-US"/>
        </a:p>
      </dgm:t>
    </dgm:pt>
    <dgm:pt modelId="{BBC8BF1C-CA6A-4B5C-8BDD-D3EEDD731C90}" type="pres">
      <dgm:prSet presAssocID="{C4FBACBD-7C47-4450-9552-6CB45A36F362}" presName="Accent" presStyleLbl="bgShp" presStyleIdx="1" presStyleCnt="6"/>
      <dgm:spPr/>
      <dgm:t>
        <a:bodyPr/>
        <a:lstStyle/>
        <a:p>
          <a:endParaRPr lang="en-US"/>
        </a:p>
      </dgm:t>
    </dgm:pt>
    <dgm:pt modelId="{48E8AF74-1BFA-4894-A2D1-78A027E0CD13}" type="pres">
      <dgm:prSet presAssocID="{C4FBACBD-7C47-4450-9552-6CB45A36F362}" presName="Child2" presStyleLbl="node1" presStyleIdx="1" presStyleCnt="6">
        <dgm:presLayoutVars>
          <dgm:chMax val="0"/>
          <dgm:chPref val="0"/>
          <dgm:bulletEnabled val="1"/>
        </dgm:presLayoutVars>
      </dgm:prSet>
      <dgm:spPr/>
      <dgm:t>
        <a:bodyPr/>
        <a:lstStyle/>
        <a:p>
          <a:endParaRPr lang="en-US"/>
        </a:p>
      </dgm:t>
    </dgm:pt>
    <dgm:pt modelId="{349E5BB9-0F99-4959-8992-1EF7ED7036F4}" type="pres">
      <dgm:prSet presAssocID="{B853C18B-30A2-499A-A14B-112F1E47C417}" presName="Accent3" presStyleCnt="0"/>
      <dgm:spPr/>
      <dgm:t>
        <a:bodyPr/>
        <a:lstStyle/>
        <a:p>
          <a:endParaRPr lang="en-US"/>
        </a:p>
      </dgm:t>
    </dgm:pt>
    <dgm:pt modelId="{2DAA1197-FBC4-4239-BDCB-D4DA10AA2CC7}" type="pres">
      <dgm:prSet presAssocID="{B853C18B-30A2-499A-A14B-112F1E47C417}" presName="Accent" presStyleLbl="bgShp" presStyleIdx="2" presStyleCnt="6"/>
      <dgm:spPr/>
      <dgm:t>
        <a:bodyPr/>
        <a:lstStyle/>
        <a:p>
          <a:endParaRPr lang="en-US"/>
        </a:p>
      </dgm:t>
    </dgm:pt>
    <dgm:pt modelId="{D74CC621-BA2C-4561-98D7-548FD7EA6CFE}" type="pres">
      <dgm:prSet presAssocID="{B853C18B-30A2-499A-A14B-112F1E47C417}" presName="Child3" presStyleLbl="node1" presStyleIdx="2" presStyleCnt="6">
        <dgm:presLayoutVars>
          <dgm:chMax val="0"/>
          <dgm:chPref val="0"/>
          <dgm:bulletEnabled val="1"/>
        </dgm:presLayoutVars>
      </dgm:prSet>
      <dgm:spPr/>
      <dgm:t>
        <a:bodyPr/>
        <a:lstStyle/>
        <a:p>
          <a:endParaRPr lang="en-US"/>
        </a:p>
      </dgm:t>
    </dgm:pt>
    <dgm:pt modelId="{4FE04B86-D844-4D9A-BDAB-0D7ACF92B82E}" type="pres">
      <dgm:prSet presAssocID="{A2A06C37-F035-4FA8-851F-94F7AE311092}" presName="Accent4" presStyleCnt="0"/>
      <dgm:spPr/>
      <dgm:t>
        <a:bodyPr/>
        <a:lstStyle/>
        <a:p>
          <a:endParaRPr lang="en-US"/>
        </a:p>
      </dgm:t>
    </dgm:pt>
    <dgm:pt modelId="{702434B2-3905-419F-9CB2-36E02547760F}" type="pres">
      <dgm:prSet presAssocID="{A2A06C37-F035-4FA8-851F-94F7AE311092}" presName="Accent" presStyleLbl="bgShp" presStyleIdx="3" presStyleCnt="6"/>
      <dgm:spPr/>
      <dgm:t>
        <a:bodyPr/>
        <a:lstStyle/>
        <a:p>
          <a:endParaRPr lang="en-US"/>
        </a:p>
      </dgm:t>
    </dgm:pt>
    <dgm:pt modelId="{B81E75DB-1E86-463D-A3DC-02C570B81408}" type="pres">
      <dgm:prSet presAssocID="{A2A06C37-F035-4FA8-851F-94F7AE311092}" presName="Child4" presStyleLbl="node1" presStyleIdx="3" presStyleCnt="6">
        <dgm:presLayoutVars>
          <dgm:chMax val="0"/>
          <dgm:chPref val="0"/>
          <dgm:bulletEnabled val="1"/>
        </dgm:presLayoutVars>
      </dgm:prSet>
      <dgm:spPr/>
      <dgm:t>
        <a:bodyPr/>
        <a:lstStyle/>
        <a:p>
          <a:endParaRPr lang="en-US"/>
        </a:p>
      </dgm:t>
    </dgm:pt>
    <dgm:pt modelId="{54FE32FE-B048-4C9B-B693-5114A7C123B3}" type="pres">
      <dgm:prSet presAssocID="{CC452875-DBCE-4CE5-ADA6-CD9B132AC2A7}" presName="Accent5" presStyleCnt="0"/>
      <dgm:spPr/>
      <dgm:t>
        <a:bodyPr/>
        <a:lstStyle/>
        <a:p>
          <a:endParaRPr lang="en-US"/>
        </a:p>
      </dgm:t>
    </dgm:pt>
    <dgm:pt modelId="{D4489F0A-E377-4E6C-95EA-E83B5F1FE334}" type="pres">
      <dgm:prSet presAssocID="{CC452875-DBCE-4CE5-ADA6-CD9B132AC2A7}" presName="Accent" presStyleLbl="bgShp" presStyleIdx="4" presStyleCnt="6"/>
      <dgm:spPr/>
      <dgm:t>
        <a:bodyPr/>
        <a:lstStyle/>
        <a:p>
          <a:endParaRPr lang="en-US"/>
        </a:p>
      </dgm:t>
    </dgm:pt>
    <dgm:pt modelId="{18CB1515-064D-4340-87CE-54600F6B21DF}" type="pres">
      <dgm:prSet presAssocID="{CC452875-DBCE-4CE5-ADA6-CD9B132AC2A7}" presName="Child5" presStyleLbl="node1" presStyleIdx="4" presStyleCnt="6">
        <dgm:presLayoutVars>
          <dgm:chMax val="0"/>
          <dgm:chPref val="0"/>
          <dgm:bulletEnabled val="1"/>
        </dgm:presLayoutVars>
      </dgm:prSet>
      <dgm:spPr/>
      <dgm:t>
        <a:bodyPr/>
        <a:lstStyle/>
        <a:p>
          <a:endParaRPr lang="en-US"/>
        </a:p>
      </dgm:t>
    </dgm:pt>
    <dgm:pt modelId="{2F1A20D8-ED7A-4FEE-91D1-24F908642E01}" type="pres">
      <dgm:prSet presAssocID="{AD9102FA-F827-4A86-A5DA-BBFCE2B1C3AB}" presName="Accent6" presStyleCnt="0"/>
      <dgm:spPr/>
      <dgm:t>
        <a:bodyPr/>
        <a:lstStyle/>
        <a:p>
          <a:endParaRPr lang="en-US"/>
        </a:p>
      </dgm:t>
    </dgm:pt>
    <dgm:pt modelId="{8FB34BFC-8034-4316-9244-0BC3ADD4F3B3}" type="pres">
      <dgm:prSet presAssocID="{AD9102FA-F827-4A86-A5DA-BBFCE2B1C3AB}" presName="Accent" presStyleLbl="bgShp" presStyleIdx="5" presStyleCnt="6"/>
      <dgm:spPr/>
      <dgm:t>
        <a:bodyPr/>
        <a:lstStyle/>
        <a:p>
          <a:endParaRPr lang="en-US"/>
        </a:p>
      </dgm:t>
    </dgm:pt>
    <dgm:pt modelId="{373399C4-9A2F-4431-A744-0A03DBAD71BE}" type="pres">
      <dgm:prSet presAssocID="{AD9102FA-F827-4A86-A5DA-BBFCE2B1C3AB}" presName="Child6" presStyleLbl="node1" presStyleIdx="5" presStyleCnt="6">
        <dgm:presLayoutVars>
          <dgm:chMax val="0"/>
          <dgm:chPref val="0"/>
          <dgm:bulletEnabled val="1"/>
        </dgm:presLayoutVars>
      </dgm:prSet>
      <dgm:spPr/>
      <dgm:t>
        <a:bodyPr/>
        <a:lstStyle/>
        <a:p>
          <a:endParaRPr lang="en-US"/>
        </a:p>
      </dgm:t>
    </dgm:pt>
  </dgm:ptLst>
  <dgm:cxnLst>
    <dgm:cxn modelId="{7693E658-3CFA-4153-A6FC-CD53FB2DEBA2}" srcId="{0DD84CE7-B0A2-400F-A597-1A8D1FB97C82}" destId="{24CDBB3A-3D28-4A3B-830B-1D4E384C9BD1}" srcOrd="6" destOrd="0" parTransId="{812C4F0F-DF96-4155-84F4-5F77F27EB75A}" sibTransId="{60ED0E53-B3BC-46C2-B15D-173786ED1E34}"/>
    <dgm:cxn modelId="{36152830-FF73-45E2-B8D1-17CBD92A4297}" type="presOf" srcId="{D9C639B5-D33F-4F53-88F2-0462A3252620}" destId="{447F7180-A90B-4F0E-AD80-F4087C5A3BB3}" srcOrd="0" destOrd="0" presId="urn:microsoft.com/office/officeart/2011/layout/HexagonRadial"/>
    <dgm:cxn modelId="{B58A8082-39BB-4BAE-A59F-F4683440B61B}" srcId="{0DD84CE7-B0A2-400F-A597-1A8D1FB97C82}" destId="{C4FBACBD-7C47-4450-9552-6CB45A36F362}" srcOrd="1" destOrd="0" parTransId="{5DC18AC2-D4AF-4139-8413-04AA2C59CED2}" sibTransId="{E03A75AD-091B-4C7A-8B88-06233ADB1FDE}"/>
    <dgm:cxn modelId="{3FBFF79E-27C5-47C3-8B16-4A7C7275DC26}" type="presOf" srcId="{B853C18B-30A2-499A-A14B-112F1E47C417}" destId="{D74CC621-BA2C-4561-98D7-548FD7EA6CFE}" srcOrd="0" destOrd="0" presId="urn:microsoft.com/office/officeart/2011/layout/HexagonRadial"/>
    <dgm:cxn modelId="{7282F174-C45D-4C5B-8014-810AF4036F47}" type="presOf" srcId="{0DD84CE7-B0A2-400F-A597-1A8D1FB97C82}" destId="{9CD22ED0-8344-4525-A1DA-653B829767F4}" srcOrd="0" destOrd="0" presId="urn:microsoft.com/office/officeart/2011/layout/HexagonRadial"/>
    <dgm:cxn modelId="{67449DC4-5C28-402D-9EE8-668675A553AB}" srcId="{0DD84CE7-B0A2-400F-A597-1A8D1FB97C82}" destId="{AD9102FA-F827-4A86-A5DA-BBFCE2B1C3AB}" srcOrd="5" destOrd="0" parTransId="{0FA5291E-F971-49C9-9669-1BDBBAAD20CC}" sibTransId="{A987EB87-E6B9-4393-BDFB-21977D1CC00C}"/>
    <dgm:cxn modelId="{169312CC-5627-48ED-AB9C-5CF061E425F4}" type="presOf" srcId="{C4FBACBD-7C47-4450-9552-6CB45A36F362}" destId="{48E8AF74-1BFA-4894-A2D1-78A027E0CD13}" srcOrd="0" destOrd="0" presId="urn:microsoft.com/office/officeart/2011/layout/HexagonRadial"/>
    <dgm:cxn modelId="{41E84F49-1C3B-4B09-81F0-7D406ABDC6AB}" type="presOf" srcId="{61C0CA40-7C53-4F46-8CF6-133BBA1F8D59}" destId="{0C72EB65-5B74-4C4E-AD26-0FC1B47008ED}" srcOrd="0" destOrd="0" presId="urn:microsoft.com/office/officeart/2011/layout/HexagonRadial"/>
    <dgm:cxn modelId="{D015D107-2520-4E53-A6C0-BA3B79F9B14D}" srcId="{0DD84CE7-B0A2-400F-A597-1A8D1FB97C82}" destId="{CC452875-DBCE-4CE5-ADA6-CD9B132AC2A7}" srcOrd="4" destOrd="0" parTransId="{2BD5B7E7-7F75-4D3B-A661-255A906CF053}" sibTransId="{2ED8EFD6-5BA4-4CE6-ADFD-25C7D50BFEF7}"/>
    <dgm:cxn modelId="{704ABE6D-4C65-4012-83CB-FD32021504B2}" srcId="{0DD84CE7-B0A2-400F-A597-1A8D1FB97C82}" destId="{61C0CA40-7C53-4F46-8CF6-133BBA1F8D59}" srcOrd="0" destOrd="0" parTransId="{9C49158A-A70A-43DE-B3CD-6C71A1F606EA}" sibTransId="{658D61DA-58EA-46F4-98DF-147E3493BEA9}"/>
    <dgm:cxn modelId="{4FAD75D3-AD23-4EC1-BBA6-BA899EB450B4}" type="presOf" srcId="{A2A06C37-F035-4FA8-851F-94F7AE311092}" destId="{B81E75DB-1E86-463D-A3DC-02C570B81408}" srcOrd="0" destOrd="0" presId="urn:microsoft.com/office/officeart/2011/layout/HexagonRadial"/>
    <dgm:cxn modelId="{414982B7-6D8E-4D23-8930-5EB56DF85FAA}" srcId="{0DD84CE7-B0A2-400F-A597-1A8D1FB97C82}" destId="{A2A06C37-F035-4FA8-851F-94F7AE311092}" srcOrd="3" destOrd="0" parTransId="{BC620D48-C4AE-4A76-9C44-F7DC6381C7A8}" sibTransId="{770E78A2-C300-4418-971F-2EBF4E59B587}"/>
    <dgm:cxn modelId="{1F9FF2DE-DB42-46BB-BB1A-931E85195CC5}" srcId="{D9C639B5-D33F-4F53-88F2-0462A3252620}" destId="{0DD84CE7-B0A2-400F-A597-1A8D1FB97C82}" srcOrd="0" destOrd="0" parTransId="{2F8B92B1-0905-47EE-B397-060A80DFA0D9}" sibTransId="{7B17CE5A-0AC0-4C59-BAB0-8908C839A288}"/>
    <dgm:cxn modelId="{A62FDAF1-950C-4BC2-961A-81611677ED50}" type="presOf" srcId="{CC452875-DBCE-4CE5-ADA6-CD9B132AC2A7}" destId="{18CB1515-064D-4340-87CE-54600F6B21DF}" srcOrd="0" destOrd="0" presId="urn:microsoft.com/office/officeart/2011/layout/HexagonRadial"/>
    <dgm:cxn modelId="{2921A45D-4467-4D46-AE40-0E540EA1D499}" type="presOf" srcId="{AD9102FA-F827-4A86-A5DA-BBFCE2B1C3AB}" destId="{373399C4-9A2F-4431-A744-0A03DBAD71BE}" srcOrd="0" destOrd="0" presId="urn:microsoft.com/office/officeart/2011/layout/HexagonRadial"/>
    <dgm:cxn modelId="{AECFA77B-D8E5-452F-8FC2-758780D87F3B}" srcId="{0DD84CE7-B0A2-400F-A597-1A8D1FB97C82}" destId="{B853C18B-30A2-499A-A14B-112F1E47C417}" srcOrd="2" destOrd="0" parTransId="{BA9383B7-81AB-4FD5-87BA-E6997E82C242}" sibTransId="{41735943-1988-40C0-9D43-F209263D54F8}"/>
    <dgm:cxn modelId="{DBB2B08B-81AB-4A19-A7C4-021FD5D4F1B8}" type="presParOf" srcId="{447F7180-A90B-4F0E-AD80-F4087C5A3BB3}" destId="{9CD22ED0-8344-4525-A1DA-653B829767F4}" srcOrd="0" destOrd="0" presId="urn:microsoft.com/office/officeart/2011/layout/HexagonRadial"/>
    <dgm:cxn modelId="{3B089390-31DB-4E96-AE79-FEF8FC000005}" type="presParOf" srcId="{447F7180-A90B-4F0E-AD80-F4087C5A3BB3}" destId="{E2A4E99F-F7A4-42BF-A28D-D24065DE8E53}" srcOrd="1" destOrd="0" presId="urn:microsoft.com/office/officeart/2011/layout/HexagonRadial"/>
    <dgm:cxn modelId="{7F880BC6-99C7-42FB-9FB3-C9C2EAFB9EBB}" type="presParOf" srcId="{E2A4E99F-F7A4-42BF-A28D-D24065DE8E53}" destId="{9CDDF18B-F845-4FD4-99DB-15C91C7EE801}" srcOrd="0" destOrd="0" presId="urn:microsoft.com/office/officeart/2011/layout/HexagonRadial"/>
    <dgm:cxn modelId="{F3C19881-F1B7-4FE7-AA6F-D31AC636C7AF}" type="presParOf" srcId="{447F7180-A90B-4F0E-AD80-F4087C5A3BB3}" destId="{0C72EB65-5B74-4C4E-AD26-0FC1B47008ED}" srcOrd="2" destOrd="0" presId="urn:microsoft.com/office/officeart/2011/layout/HexagonRadial"/>
    <dgm:cxn modelId="{92771622-C68A-4D7A-8B11-20FFDB211ABD}" type="presParOf" srcId="{447F7180-A90B-4F0E-AD80-F4087C5A3BB3}" destId="{8A37CA61-8704-4B24-9ADA-35816E146597}" srcOrd="3" destOrd="0" presId="urn:microsoft.com/office/officeart/2011/layout/HexagonRadial"/>
    <dgm:cxn modelId="{C0CAFC08-0982-4DB9-B11F-F3652A0D8193}" type="presParOf" srcId="{8A37CA61-8704-4B24-9ADA-35816E146597}" destId="{BBC8BF1C-CA6A-4B5C-8BDD-D3EEDD731C90}" srcOrd="0" destOrd="0" presId="urn:microsoft.com/office/officeart/2011/layout/HexagonRadial"/>
    <dgm:cxn modelId="{7F7BB506-E355-4190-B5D6-C93B19E1E435}" type="presParOf" srcId="{447F7180-A90B-4F0E-AD80-F4087C5A3BB3}" destId="{48E8AF74-1BFA-4894-A2D1-78A027E0CD13}" srcOrd="4" destOrd="0" presId="urn:microsoft.com/office/officeart/2011/layout/HexagonRadial"/>
    <dgm:cxn modelId="{88ACC874-88E3-4320-AFE2-D6CAF7968D51}" type="presParOf" srcId="{447F7180-A90B-4F0E-AD80-F4087C5A3BB3}" destId="{349E5BB9-0F99-4959-8992-1EF7ED7036F4}" srcOrd="5" destOrd="0" presId="urn:microsoft.com/office/officeart/2011/layout/HexagonRadial"/>
    <dgm:cxn modelId="{F2E7D117-F837-4B9B-9115-DF4BB72226BB}" type="presParOf" srcId="{349E5BB9-0F99-4959-8992-1EF7ED7036F4}" destId="{2DAA1197-FBC4-4239-BDCB-D4DA10AA2CC7}" srcOrd="0" destOrd="0" presId="urn:microsoft.com/office/officeart/2011/layout/HexagonRadial"/>
    <dgm:cxn modelId="{B2EFF4C4-E4CB-4F28-8DCB-CA006632DC1A}" type="presParOf" srcId="{447F7180-A90B-4F0E-AD80-F4087C5A3BB3}" destId="{D74CC621-BA2C-4561-98D7-548FD7EA6CFE}" srcOrd="6" destOrd="0" presId="urn:microsoft.com/office/officeart/2011/layout/HexagonRadial"/>
    <dgm:cxn modelId="{9EE6BCD7-3422-4081-99E0-FE5ED65679CD}" type="presParOf" srcId="{447F7180-A90B-4F0E-AD80-F4087C5A3BB3}" destId="{4FE04B86-D844-4D9A-BDAB-0D7ACF92B82E}" srcOrd="7" destOrd="0" presId="urn:microsoft.com/office/officeart/2011/layout/HexagonRadial"/>
    <dgm:cxn modelId="{F792C1B9-52AF-40B8-8064-F71D6CCEEC13}" type="presParOf" srcId="{4FE04B86-D844-4D9A-BDAB-0D7ACF92B82E}" destId="{702434B2-3905-419F-9CB2-36E02547760F}" srcOrd="0" destOrd="0" presId="urn:microsoft.com/office/officeart/2011/layout/HexagonRadial"/>
    <dgm:cxn modelId="{7C47DE67-A2D2-41DA-97BD-67003DF7FEC1}" type="presParOf" srcId="{447F7180-A90B-4F0E-AD80-F4087C5A3BB3}" destId="{B81E75DB-1E86-463D-A3DC-02C570B81408}" srcOrd="8" destOrd="0" presId="urn:microsoft.com/office/officeart/2011/layout/HexagonRadial"/>
    <dgm:cxn modelId="{3E7BD88C-9E8A-4176-97CF-6AADADDE5118}" type="presParOf" srcId="{447F7180-A90B-4F0E-AD80-F4087C5A3BB3}" destId="{54FE32FE-B048-4C9B-B693-5114A7C123B3}" srcOrd="9" destOrd="0" presId="urn:microsoft.com/office/officeart/2011/layout/HexagonRadial"/>
    <dgm:cxn modelId="{D4DE08D0-55A7-4719-9CAC-8DD86CDBC356}" type="presParOf" srcId="{54FE32FE-B048-4C9B-B693-5114A7C123B3}" destId="{D4489F0A-E377-4E6C-95EA-E83B5F1FE334}" srcOrd="0" destOrd="0" presId="urn:microsoft.com/office/officeart/2011/layout/HexagonRadial"/>
    <dgm:cxn modelId="{1C29A1E5-1EA1-4380-B55F-5C74A359901F}" type="presParOf" srcId="{447F7180-A90B-4F0E-AD80-F4087C5A3BB3}" destId="{18CB1515-064D-4340-87CE-54600F6B21DF}" srcOrd="10" destOrd="0" presId="urn:microsoft.com/office/officeart/2011/layout/HexagonRadial"/>
    <dgm:cxn modelId="{79A07AC1-6D17-4B49-942A-A308BF47B374}" type="presParOf" srcId="{447F7180-A90B-4F0E-AD80-F4087C5A3BB3}" destId="{2F1A20D8-ED7A-4FEE-91D1-24F908642E01}" srcOrd="11" destOrd="0" presId="urn:microsoft.com/office/officeart/2011/layout/HexagonRadial"/>
    <dgm:cxn modelId="{D92C3BF8-DDC6-41EC-9200-666B3432CE5E}" type="presParOf" srcId="{2F1A20D8-ED7A-4FEE-91D1-24F908642E01}" destId="{8FB34BFC-8034-4316-9244-0BC3ADD4F3B3}" srcOrd="0" destOrd="0" presId="urn:microsoft.com/office/officeart/2011/layout/HexagonRadial"/>
    <dgm:cxn modelId="{734F3E48-D6B6-417F-8F2D-4C90B2450DFE}" type="presParOf" srcId="{447F7180-A90B-4F0E-AD80-F4087C5A3BB3}" destId="{373399C4-9A2F-4431-A744-0A03DBAD71BE}"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0AA02F3-C382-4B34-B133-B1CF828CC689}" type="doc">
      <dgm:prSet loTypeId="urn:microsoft.com/office/officeart/2005/8/layout/radial5" loCatId="cycle" qsTypeId="urn:microsoft.com/office/officeart/2005/8/quickstyle/simple1" qsCatId="simple" csTypeId="urn:microsoft.com/office/officeart/2005/8/colors/accent0_3" csCatId="mainScheme" phldr="1"/>
      <dgm:spPr/>
      <dgm:t>
        <a:bodyPr/>
        <a:lstStyle/>
        <a:p>
          <a:endParaRPr lang="en-US"/>
        </a:p>
      </dgm:t>
    </dgm:pt>
    <dgm:pt modelId="{6E3DFBF5-0E7E-48A3-A937-7FC3E5C1D60A}">
      <dgm:prSet phldrT="[Text]"/>
      <dgm:spPr/>
      <dgm:t>
        <a:bodyPr/>
        <a:lstStyle/>
        <a:p>
          <a:r>
            <a:rPr lang="en-US" dirty="0"/>
            <a:t>Allegation</a:t>
          </a:r>
        </a:p>
      </dgm:t>
    </dgm:pt>
    <dgm:pt modelId="{89CD08FD-1E48-46A1-B0BE-C409F424CB04}" type="parTrans" cxnId="{B988BA94-C7E6-48E3-9FED-604EF125B88F}">
      <dgm:prSet/>
      <dgm:spPr/>
      <dgm:t>
        <a:bodyPr/>
        <a:lstStyle/>
        <a:p>
          <a:endParaRPr lang="en-US"/>
        </a:p>
      </dgm:t>
    </dgm:pt>
    <dgm:pt modelId="{E0490A4D-61C3-4A4F-A66B-0BD19BD59243}" type="sibTrans" cxnId="{B988BA94-C7E6-48E3-9FED-604EF125B88F}">
      <dgm:prSet/>
      <dgm:spPr/>
      <dgm:t>
        <a:bodyPr/>
        <a:lstStyle/>
        <a:p>
          <a:endParaRPr lang="en-US"/>
        </a:p>
      </dgm:t>
    </dgm:pt>
    <dgm:pt modelId="{C2B48373-938B-4F62-8699-8AD6CF12B799}">
      <dgm:prSet phldrT="[Text]" custT="1"/>
      <dgm:spPr/>
      <dgm:t>
        <a:bodyPr/>
        <a:lstStyle/>
        <a:p>
          <a:r>
            <a:rPr lang="en-US" sz="1050" dirty="0"/>
            <a:t>Life Changes</a:t>
          </a:r>
        </a:p>
      </dgm:t>
    </dgm:pt>
    <dgm:pt modelId="{468C1B4C-D9C5-43CD-89F8-7B1D6B66EDD5}" type="parTrans" cxnId="{906A7259-840A-41BD-9409-79AA8EC3B6CF}">
      <dgm:prSet/>
      <dgm:spPr/>
      <dgm:t>
        <a:bodyPr/>
        <a:lstStyle/>
        <a:p>
          <a:endParaRPr lang="en-US" dirty="0"/>
        </a:p>
      </dgm:t>
    </dgm:pt>
    <dgm:pt modelId="{1897E421-B310-45EC-9C21-5EB4951A1099}" type="sibTrans" cxnId="{906A7259-840A-41BD-9409-79AA8EC3B6CF}">
      <dgm:prSet/>
      <dgm:spPr/>
      <dgm:t>
        <a:bodyPr/>
        <a:lstStyle/>
        <a:p>
          <a:endParaRPr lang="en-US"/>
        </a:p>
      </dgm:t>
    </dgm:pt>
    <dgm:pt modelId="{2B94E457-FBB0-4C3F-B076-05AD141E8F9A}">
      <dgm:prSet phldrT="[Text]" custT="1"/>
      <dgm:spPr/>
      <dgm:t>
        <a:bodyPr/>
        <a:lstStyle/>
        <a:p>
          <a:r>
            <a:rPr lang="en-US" sz="1050" dirty="0"/>
            <a:t>Advisor/Legal Counsel</a:t>
          </a:r>
        </a:p>
      </dgm:t>
    </dgm:pt>
    <dgm:pt modelId="{72FA5A78-AB0C-4253-867B-DF5F036279DF}" type="parTrans" cxnId="{E440FDD8-47A7-42AC-8E30-76DA9E05D272}">
      <dgm:prSet/>
      <dgm:spPr/>
      <dgm:t>
        <a:bodyPr/>
        <a:lstStyle/>
        <a:p>
          <a:endParaRPr lang="en-US" dirty="0"/>
        </a:p>
      </dgm:t>
    </dgm:pt>
    <dgm:pt modelId="{DA3FEA1B-DC2D-4D30-828A-D1226147B116}" type="sibTrans" cxnId="{E440FDD8-47A7-42AC-8E30-76DA9E05D272}">
      <dgm:prSet/>
      <dgm:spPr/>
      <dgm:t>
        <a:bodyPr/>
        <a:lstStyle/>
        <a:p>
          <a:endParaRPr lang="en-US"/>
        </a:p>
      </dgm:t>
    </dgm:pt>
    <dgm:pt modelId="{ED8C5F8E-AE1D-4C67-95F4-226D7E070D65}">
      <dgm:prSet phldrT="[Text]" custT="1"/>
      <dgm:spPr/>
      <dgm:t>
        <a:bodyPr/>
        <a:lstStyle/>
        <a:p>
          <a:r>
            <a:rPr lang="en-US" sz="1050" dirty="0"/>
            <a:t>Counseling Services</a:t>
          </a:r>
        </a:p>
      </dgm:t>
    </dgm:pt>
    <dgm:pt modelId="{A15E1470-50EC-4F7A-9B1E-081B602D20A2}" type="parTrans" cxnId="{C99354C0-3E37-42E2-93B0-88BD044EF29C}">
      <dgm:prSet/>
      <dgm:spPr/>
      <dgm:t>
        <a:bodyPr/>
        <a:lstStyle/>
        <a:p>
          <a:endParaRPr lang="en-US" dirty="0"/>
        </a:p>
      </dgm:t>
    </dgm:pt>
    <dgm:pt modelId="{AF463B4A-A985-4C03-B7E5-5DF340ED63D4}" type="sibTrans" cxnId="{C99354C0-3E37-42E2-93B0-88BD044EF29C}">
      <dgm:prSet/>
      <dgm:spPr/>
      <dgm:t>
        <a:bodyPr/>
        <a:lstStyle/>
        <a:p>
          <a:endParaRPr lang="en-US"/>
        </a:p>
      </dgm:t>
    </dgm:pt>
    <dgm:pt modelId="{4CABAF75-1E4C-43E0-94AC-3326968C51A6}">
      <dgm:prSet phldrT="[Text]" custT="1"/>
      <dgm:spPr/>
      <dgm:t>
        <a:bodyPr/>
        <a:lstStyle/>
        <a:p>
          <a:r>
            <a:rPr lang="en-US" sz="1050" dirty="0"/>
            <a:t>Fear</a:t>
          </a:r>
        </a:p>
      </dgm:t>
    </dgm:pt>
    <dgm:pt modelId="{E484DC73-7955-444B-861A-71DEB8AACCB5}" type="parTrans" cxnId="{4611ED50-FDA0-42B1-A69B-D3914302E7FA}">
      <dgm:prSet/>
      <dgm:spPr/>
      <dgm:t>
        <a:bodyPr/>
        <a:lstStyle/>
        <a:p>
          <a:endParaRPr lang="en-US" dirty="0"/>
        </a:p>
      </dgm:t>
    </dgm:pt>
    <dgm:pt modelId="{9811DC71-9D62-477E-863F-880C93FED511}" type="sibTrans" cxnId="{4611ED50-FDA0-42B1-A69B-D3914302E7FA}">
      <dgm:prSet/>
      <dgm:spPr/>
      <dgm:t>
        <a:bodyPr/>
        <a:lstStyle/>
        <a:p>
          <a:endParaRPr lang="en-US"/>
        </a:p>
      </dgm:t>
    </dgm:pt>
    <dgm:pt modelId="{5F0A4DEF-383C-497E-85D3-837E8EE64E2D}">
      <dgm:prSet phldrT="[Text]" custT="1"/>
      <dgm:spPr/>
      <dgm:t>
        <a:bodyPr/>
        <a:lstStyle/>
        <a:p>
          <a:r>
            <a:rPr lang="en-US" sz="1050" dirty="0"/>
            <a:t>Emotional Response</a:t>
          </a:r>
        </a:p>
      </dgm:t>
    </dgm:pt>
    <dgm:pt modelId="{1E493B8B-0BDD-46C5-94F8-C8307CB01A9C}" type="parTrans" cxnId="{CFBF3BE2-9CB0-4A1D-B5E5-5ED06B18E8C8}">
      <dgm:prSet/>
      <dgm:spPr/>
      <dgm:t>
        <a:bodyPr/>
        <a:lstStyle/>
        <a:p>
          <a:endParaRPr lang="en-US" dirty="0"/>
        </a:p>
      </dgm:t>
    </dgm:pt>
    <dgm:pt modelId="{683A0323-BA47-4E12-B445-FDD8AB10DFE2}" type="sibTrans" cxnId="{CFBF3BE2-9CB0-4A1D-B5E5-5ED06B18E8C8}">
      <dgm:prSet/>
      <dgm:spPr/>
      <dgm:t>
        <a:bodyPr/>
        <a:lstStyle/>
        <a:p>
          <a:endParaRPr lang="en-US"/>
        </a:p>
      </dgm:t>
    </dgm:pt>
    <dgm:pt modelId="{3F88D3E1-3525-4EAD-8A21-ED8C0E8452E3}">
      <dgm:prSet phldrT="[Text]" custT="1"/>
      <dgm:spPr/>
      <dgm:t>
        <a:bodyPr/>
        <a:lstStyle/>
        <a:p>
          <a:r>
            <a:rPr lang="en-US" sz="900" dirty="0"/>
            <a:t>Consequences</a:t>
          </a:r>
          <a:endParaRPr lang="en-US" sz="1050" dirty="0"/>
        </a:p>
      </dgm:t>
    </dgm:pt>
    <dgm:pt modelId="{F3A86FCD-FB7F-4B52-866C-019682CE35E3}" type="parTrans" cxnId="{3337271D-ADA6-4897-A59F-991AE7CE341E}">
      <dgm:prSet/>
      <dgm:spPr/>
      <dgm:t>
        <a:bodyPr/>
        <a:lstStyle/>
        <a:p>
          <a:endParaRPr lang="en-US" dirty="0"/>
        </a:p>
      </dgm:t>
    </dgm:pt>
    <dgm:pt modelId="{3805F3B6-EB0A-4B00-8162-91B506F27829}" type="sibTrans" cxnId="{3337271D-ADA6-4897-A59F-991AE7CE341E}">
      <dgm:prSet/>
      <dgm:spPr/>
      <dgm:t>
        <a:bodyPr/>
        <a:lstStyle/>
        <a:p>
          <a:endParaRPr lang="en-US"/>
        </a:p>
      </dgm:t>
    </dgm:pt>
    <dgm:pt modelId="{33F44FFF-714C-432F-B4D7-22E1D33B2E6D}" type="pres">
      <dgm:prSet presAssocID="{D0AA02F3-C382-4B34-B133-B1CF828CC689}" presName="Name0" presStyleCnt="0">
        <dgm:presLayoutVars>
          <dgm:chMax val="1"/>
          <dgm:dir/>
          <dgm:animLvl val="ctr"/>
          <dgm:resizeHandles val="exact"/>
        </dgm:presLayoutVars>
      </dgm:prSet>
      <dgm:spPr/>
      <dgm:t>
        <a:bodyPr/>
        <a:lstStyle/>
        <a:p>
          <a:endParaRPr lang="en-US"/>
        </a:p>
      </dgm:t>
    </dgm:pt>
    <dgm:pt modelId="{F093E9F9-18F7-4D7D-8075-04EF28C65DC6}" type="pres">
      <dgm:prSet presAssocID="{6E3DFBF5-0E7E-48A3-A937-7FC3E5C1D60A}" presName="centerShape" presStyleLbl="node0" presStyleIdx="0" presStyleCnt="1"/>
      <dgm:spPr/>
      <dgm:t>
        <a:bodyPr/>
        <a:lstStyle/>
        <a:p>
          <a:endParaRPr lang="en-US"/>
        </a:p>
      </dgm:t>
    </dgm:pt>
    <dgm:pt modelId="{EE9A58DD-3505-4CFC-BE8C-05AF9C4155F1}" type="pres">
      <dgm:prSet presAssocID="{468C1B4C-D9C5-43CD-89F8-7B1D6B66EDD5}" presName="parTrans" presStyleLbl="sibTrans2D1" presStyleIdx="0" presStyleCnt="6"/>
      <dgm:spPr/>
      <dgm:t>
        <a:bodyPr/>
        <a:lstStyle/>
        <a:p>
          <a:endParaRPr lang="en-US"/>
        </a:p>
      </dgm:t>
    </dgm:pt>
    <dgm:pt modelId="{CE5EB850-EE59-4737-816C-6C7FDDD4B7BC}" type="pres">
      <dgm:prSet presAssocID="{468C1B4C-D9C5-43CD-89F8-7B1D6B66EDD5}" presName="connectorText" presStyleLbl="sibTrans2D1" presStyleIdx="0" presStyleCnt="6"/>
      <dgm:spPr/>
      <dgm:t>
        <a:bodyPr/>
        <a:lstStyle/>
        <a:p>
          <a:endParaRPr lang="en-US"/>
        </a:p>
      </dgm:t>
    </dgm:pt>
    <dgm:pt modelId="{D947271C-49D7-4706-BE85-F7F0AC125E99}" type="pres">
      <dgm:prSet presAssocID="{C2B48373-938B-4F62-8699-8AD6CF12B799}" presName="node" presStyleLbl="node1" presStyleIdx="0" presStyleCnt="6">
        <dgm:presLayoutVars>
          <dgm:bulletEnabled val="1"/>
        </dgm:presLayoutVars>
      </dgm:prSet>
      <dgm:spPr/>
      <dgm:t>
        <a:bodyPr/>
        <a:lstStyle/>
        <a:p>
          <a:endParaRPr lang="en-US"/>
        </a:p>
      </dgm:t>
    </dgm:pt>
    <dgm:pt modelId="{C6A48D91-9039-4BCD-9C77-5E0911878D34}" type="pres">
      <dgm:prSet presAssocID="{72FA5A78-AB0C-4253-867B-DF5F036279DF}" presName="parTrans" presStyleLbl="sibTrans2D1" presStyleIdx="1" presStyleCnt="6"/>
      <dgm:spPr/>
      <dgm:t>
        <a:bodyPr/>
        <a:lstStyle/>
        <a:p>
          <a:endParaRPr lang="en-US"/>
        </a:p>
      </dgm:t>
    </dgm:pt>
    <dgm:pt modelId="{A7703D17-7A17-491D-A1F7-3494DC194AF8}" type="pres">
      <dgm:prSet presAssocID="{72FA5A78-AB0C-4253-867B-DF5F036279DF}" presName="connectorText" presStyleLbl="sibTrans2D1" presStyleIdx="1" presStyleCnt="6"/>
      <dgm:spPr/>
      <dgm:t>
        <a:bodyPr/>
        <a:lstStyle/>
        <a:p>
          <a:endParaRPr lang="en-US"/>
        </a:p>
      </dgm:t>
    </dgm:pt>
    <dgm:pt modelId="{2F1C2754-D4F4-4D40-B5E2-937431F53E74}" type="pres">
      <dgm:prSet presAssocID="{2B94E457-FBB0-4C3F-B076-05AD141E8F9A}" presName="node" presStyleLbl="node1" presStyleIdx="1" presStyleCnt="6">
        <dgm:presLayoutVars>
          <dgm:bulletEnabled val="1"/>
        </dgm:presLayoutVars>
      </dgm:prSet>
      <dgm:spPr/>
      <dgm:t>
        <a:bodyPr/>
        <a:lstStyle/>
        <a:p>
          <a:endParaRPr lang="en-US"/>
        </a:p>
      </dgm:t>
    </dgm:pt>
    <dgm:pt modelId="{6F31FA6D-C393-4C85-9F91-E69971683DB1}" type="pres">
      <dgm:prSet presAssocID="{A15E1470-50EC-4F7A-9B1E-081B602D20A2}" presName="parTrans" presStyleLbl="sibTrans2D1" presStyleIdx="2" presStyleCnt="6"/>
      <dgm:spPr/>
      <dgm:t>
        <a:bodyPr/>
        <a:lstStyle/>
        <a:p>
          <a:endParaRPr lang="en-US"/>
        </a:p>
      </dgm:t>
    </dgm:pt>
    <dgm:pt modelId="{AB93DA1C-2A60-4443-BD6C-FF0F9994259A}" type="pres">
      <dgm:prSet presAssocID="{A15E1470-50EC-4F7A-9B1E-081B602D20A2}" presName="connectorText" presStyleLbl="sibTrans2D1" presStyleIdx="2" presStyleCnt="6"/>
      <dgm:spPr/>
      <dgm:t>
        <a:bodyPr/>
        <a:lstStyle/>
        <a:p>
          <a:endParaRPr lang="en-US"/>
        </a:p>
      </dgm:t>
    </dgm:pt>
    <dgm:pt modelId="{A25D50A7-23EA-4163-BF16-45CD3A26F72D}" type="pres">
      <dgm:prSet presAssocID="{ED8C5F8E-AE1D-4C67-95F4-226D7E070D65}" presName="node" presStyleLbl="node1" presStyleIdx="2" presStyleCnt="6">
        <dgm:presLayoutVars>
          <dgm:bulletEnabled val="1"/>
        </dgm:presLayoutVars>
      </dgm:prSet>
      <dgm:spPr/>
      <dgm:t>
        <a:bodyPr/>
        <a:lstStyle/>
        <a:p>
          <a:endParaRPr lang="en-US"/>
        </a:p>
      </dgm:t>
    </dgm:pt>
    <dgm:pt modelId="{15ADF987-13AA-4C77-9231-9CE25DD6F2AB}" type="pres">
      <dgm:prSet presAssocID="{E484DC73-7955-444B-861A-71DEB8AACCB5}" presName="parTrans" presStyleLbl="sibTrans2D1" presStyleIdx="3" presStyleCnt="6"/>
      <dgm:spPr/>
      <dgm:t>
        <a:bodyPr/>
        <a:lstStyle/>
        <a:p>
          <a:endParaRPr lang="en-US"/>
        </a:p>
      </dgm:t>
    </dgm:pt>
    <dgm:pt modelId="{B77866EF-9C0D-43F7-A68D-D459CE86D852}" type="pres">
      <dgm:prSet presAssocID="{E484DC73-7955-444B-861A-71DEB8AACCB5}" presName="connectorText" presStyleLbl="sibTrans2D1" presStyleIdx="3" presStyleCnt="6"/>
      <dgm:spPr/>
      <dgm:t>
        <a:bodyPr/>
        <a:lstStyle/>
        <a:p>
          <a:endParaRPr lang="en-US"/>
        </a:p>
      </dgm:t>
    </dgm:pt>
    <dgm:pt modelId="{277C211F-045D-437C-B20B-7F5EC96AF865}" type="pres">
      <dgm:prSet presAssocID="{4CABAF75-1E4C-43E0-94AC-3326968C51A6}" presName="node" presStyleLbl="node1" presStyleIdx="3" presStyleCnt="6">
        <dgm:presLayoutVars>
          <dgm:bulletEnabled val="1"/>
        </dgm:presLayoutVars>
      </dgm:prSet>
      <dgm:spPr/>
      <dgm:t>
        <a:bodyPr/>
        <a:lstStyle/>
        <a:p>
          <a:endParaRPr lang="en-US"/>
        </a:p>
      </dgm:t>
    </dgm:pt>
    <dgm:pt modelId="{47BA9E99-3DC6-4F13-B1AC-C0B7284A5B5F}" type="pres">
      <dgm:prSet presAssocID="{1E493B8B-0BDD-46C5-94F8-C8307CB01A9C}" presName="parTrans" presStyleLbl="sibTrans2D1" presStyleIdx="4" presStyleCnt="6"/>
      <dgm:spPr/>
      <dgm:t>
        <a:bodyPr/>
        <a:lstStyle/>
        <a:p>
          <a:endParaRPr lang="en-US"/>
        </a:p>
      </dgm:t>
    </dgm:pt>
    <dgm:pt modelId="{4FF36148-1239-4756-A63A-60372260BA9B}" type="pres">
      <dgm:prSet presAssocID="{1E493B8B-0BDD-46C5-94F8-C8307CB01A9C}" presName="connectorText" presStyleLbl="sibTrans2D1" presStyleIdx="4" presStyleCnt="6"/>
      <dgm:spPr/>
      <dgm:t>
        <a:bodyPr/>
        <a:lstStyle/>
        <a:p>
          <a:endParaRPr lang="en-US"/>
        </a:p>
      </dgm:t>
    </dgm:pt>
    <dgm:pt modelId="{5EE6F1D9-EA89-417D-B663-9D470E0CEBDD}" type="pres">
      <dgm:prSet presAssocID="{5F0A4DEF-383C-497E-85D3-837E8EE64E2D}" presName="node" presStyleLbl="node1" presStyleIdx="4" presStyleCnt="6">
        <dgm:presLayoutVars>
          <dgm:bulletEnabled val="1"/>
        </dgm:presLayoutVars>
      </dgm:prSet>
      <dgm:spPr/>
      <dgm:t>
        <a:bodyPr/>
        <a:lstStyle/>
        <a:p>
          <a:endParaRPr lang="en-US"/>
        </a:p>
      </dgm:t>
    </dgm:pt>
    <dgm:pt modelId="{79C887BE-BF55-486E-9B0C-30E443878C63}" type="pres">
      <dgm:prSet presAssocID="{F3A86FCD-FB7F-4B52-866C-019682CE35E3}" presName="parTrans" presStyleLbl="sibTrans2D1" presStyleIdx="5" presStyleCnt="6"/>
      <dgm:spPr/>
      <dgm:t>
        <a:bodyPr/>
        <a:lstStyle/>
        <a:p>
          <a:endParaRPr lang="en-US"/>
        </a:p>
      </dgm:t>
    </dgm:pt>
    <dgm:pt modelId="{C7829B89-FDCB-4EB2-9325-C2999441C21C}" type="pres">
      <dgm:prSet presAssocID="{F3A86FCD-FB7F-4B52-866C-019682CE35E3}" presName="connectorText" presStyleLbl="sibTrans2D1" presStyleIdx="5" presStyleCnt="6"/>
      <dgm:spPr/>
      <dgm:t>
        <a:bodyPr/>
        <a:lstStyle/>
        <a:p>
          <a:endParaRPr lang="en-US"/>
        </a:p>
      </dgm:t>
    </dgm:pt>
    <dgm:pt modelId="{97BED112-7C27-4AD7-BE6E-56C14CBEDA41}" type="pres">
      <dgm:prSet presAssocID="{3F88D3E1-3525-4EAD-8A21-ED8C0E8452E3}" presName="node" presStyleLbl="node1" presStyleIdx="5" presStyleCnt="6">
        <dgm:presLayoutVars>
          <dgm:bulletEnabled val="1"/>
        </dgm:presLayoutVars>
      </dgm:prSet>
      <dgm:spPr/>
      <dgm:t>
        <a:bodyPr/>
        <a:lstStyle/>
        <a:p>
          <a:endParaRPr lang="en-US"/>
        </a:p>
      </dgm:t>
    </dgm:pt>
  </dgm:ptLst>
  <dgm:cxnLst>
    <dgm:cxn modelId="{71015744-CCB3-4A1B-BA57-6D8F0EABE591}" type="presOf" srcId="{1E493B8B-0BDD-46C5-94F8-C8307CB01A9C}" destId="{4FF36148-1239-4756-A63A-60372260BA9B}" srcOrd="1" destOrd="0" presId="urn:microsoft.com/office/officeart/2005/8/layout/radial5"/>
    <dgm:cxn modelId="{3337271D-ADA6-4897-A59F-991AE7CE341E}" srcId="{6E3DFBF5-0E7E-48A3-A937-7FC3E5C1D60A}" destId="{3F88D3E1-3525-4EAD-8A21-ED8C0E8452E3}" srcOrd="5" destOrd="0" parTransId="{F3A86FCD-FB7F-4B52-866C-019682CE35E3}" sibTransId="{3805F3B6-EB0A-4B00-8162-91B506F27829}"/>
    <dgm:cxn modelId="{3AB27679-6C9A-4ADD-864B-3016E50465CC}" type="presOf" srcId="{F3A86FCD-FB7F-4B52-866C-019682CE35E3}" destId="{79C887BE-BF55-486E-9B0C-30E443878C63}" srcOrd="0" destOrd="0" presId="urn:microsoft.com/office/officeart/2005/8/layout/radial5"/>
    <dgm:cxn modelId="{CFBF3BE2-9CB0-4A1D-B5E5-5ED06B18E8C8}" srcId="{6E3DFBF5-0E7E-48A3-A937-7FC3E5C1D60A}" destId="{5F0A4DEF-383C-497E-85D3-837E8EE64E2D}" srcOrd="4" destOrd="0" parTransId="{1E493B8B-0BDD-46C5-94F8-C8307CB01A9C}" sibTransId="{683A0323-BA47-4E12-B445-FDD8AB10DFE2}"/>
    <dgm:cxn modelId="{CE492516-0667-4105-AE08-50192289C249}" type="presOf" srcId="{C2B48373-938B-4F62-8699-8AD6CF12B799}" destId="{D947271C-49D7-4706-BE85-F7F0AC125E99}" srcOrd="0" destOrd="0" presId="urn:microsoft.com/office/officeart/2005/8/layout/radial5"/>
    <dgm:cxn modelId="{09154007-C01D-4FF2-BDCA-C39190AF82BC}" type="presOf" srcId="{A15E1470-50EC-4F7A-9B1E-081B602D20A2}" destId="{6F31FA6D-C393-4C85-9F91-E69971683DB1}" srcOrd="0" destOrd="0" presId="urn:microsoft.com/office/officeart/2005/8/layout/radial5"/>
    <dgm:cxn modelId="{0661ECE3-E491-4422-B34D-6329F2AB1520}" type="presOf" srcId="{E484DC73-7955-444B-861A-71DEB8AACCB5}" destId="{B77866EF-9C0D-43F7-A68D-D459CE86D852}" srcOrd="1" destOrd="0" presId="urn:microsoft.com/office/officeart/2005/8/layout/radial5"/>
    <dgm:cxn modelId="{0D5CCDF8-20D1-495A-AF23-E066F0EA2DA3}" type="presOf" srcId="{ED8C5F8E-AE1D-4C67-95F4-226D7E070D65}" destId="{A25D50A7-23EA-4163-BF16-45CD3A26F72D}" srcOrd="0" destOrd="0" presId="urn:microsoft.com/office/officeart/2005/8/layout/radial5"/>
    <dgm:cxn modelId="{3AF8FEF8-AE2C-4403-8ED0-2A3396E36884}" type="presOf" srcId="{72FA5A78-AB0C-4253-867B-DF5F036279DF}" destId="{C6A48D91-9039-4BCD-9C77-5E0911878D34}" srcOrd="0" destOrd="0" presId="urn:microsoft.com/office/officeart/2005/8/layout/radial5"/>
    <dgm:cxn modelId="{3D97A1F9-5412-46D9-9A1D-D3399060C739}" type="presOf" srcId="{F3A86FCD-FB7F-4B52-866C-019682CE35E3}" destId="{C7829B89-FDCB-4EB2-9325-C2999441C21C}" srcOrd="1" destOrd="0" presId="urn:microsoft.com/office/officeart/2005/8/layout/radial5"/>
    <dgm:cxn modelId="{E440FDD8-47A7-42AC-8E30-76DA9E05D272}" srcId="{6E3DFBF5-0E7E-48A3-A937-7FC3E5C1D60A}" destId="{2B94E457-FBB0-4C3F-B076-05AD141E8F9A}" srcOrd="1" destOrd="0" parTransId="{72FA5A78-AB0C-4253-867B-DF5F036279DF}" sibTransId="{DA3FEA1B-DC2D-4D30-828A-D1226147B116}"/>
    <dgm:cxn modelId="{DA0E70C4-DACF-4CC6-AD6B-824824418088}" type="presOf" srcId="{72FA5A78-AB0C-4253-867B-DF5F036279DF}" destId="{A7703D17-7A17-491D-A1F7-3494DC194AF8}" srcOrd="1" destOrd="0" presId="urn:microsoft.com/office/officeart/2005/8/layout/radial5"/>
    <dgm:cxn modelId="{566270DD-D0AD-4BFA-B41F-A4FAD4BFC366}" type="presOf" srcId="{468C1B4C-D9C5-43CD-89F8-7B1D6B66EDD5}" destId="{EE9A58DD-3505-4CFC-BE8C-05AF9C4155F1}" srcOrd="0" destOrd="0" presId="urn:microsoft.com/office/officeart/2005/8/layout/radial5"/>
    <dgm:cxn modelId="{906A7259-840A-41BD-9409-79AA8EC3B6CF}" srcId="{6E3DFBF5-0E7E-48A3-A937-7FC3E5C1D60A}" destId="{C2B48373-938B-4F62-8699-8AD6CF12B799}" srcOrd="0" destOrd="0" parTransId="{468C1B4C-D9C5-43CD-89F8-7B1D6B66EDD5}" sibTransId="{1897E421-B310-45EC-9C21-5EB4951A1099}"/>
    <dgm:cxn modelId="{C63A42E7-8CAF-4AAB-98F7-B7683E2A84EA}" type="presOf" srcId="{468C1B4C-D9C5-43CD-89F8-7B1D6B66EDD5}" destId="{CE5EB850-EE59-4737-816C-6C7FDDD4B7BC}" srcOrd="1" destOrd="0" presId="urn:microsoft.com/office/officeart/2005/8/layout/radial5"/>
    <dgm:cxn modelId="{BCE5C231-8882-4836-B99D-358B9227302F}" type="presOf" srcId="{2B94E457-FBB0-4C3F-B076-05AD141E8F9A}" destId="{2F1C2754-D4F4-4D40-B5E2-937431F53E74}" srcOrd="0" destOrd="0" presId="urn:microsoft.com/office/officeart/2005/8/layout/radial5"/>
    <dgm:cxn modelId="{A5565AB7-3E15-4B66-9D1E-1829FBD69C9B}" type="presOf" srcId="{E484DC73-7955-444B-861A-71DEB8AACCB5}" destId="{15ADF987-13AA-4C77-9231-9CE25DD6F2AB}" srcOrd="0" destOrd="0" presId="urn:microsoft.com/office/officeart/2005/8/layout/radial5"/>
    <dgm:cxn modelId="{4611ED50-FDA0-42B1-A69B-D3914302E7FA}" srcId="{6E3DFBF5-0E7E-48A3-A937-7FC3E5C1D60A}" destId="{4CABAF75-1E4C-43E0-94AC-3326968C51A6}" srcOrd="3" destOrd="0" parTransId="{E484DC73-7955-444B-861A-71DEB8AACCB5}" sibTransId="{9811DC71-9D62-477E-863F-880C93FED511}"/>
    <dgm:cxn modelId="{1056A65F-C7A4-43E6-AB8B-D3977CC67994}" type="presOf" srcId="{1E493B8B-0BDD-46C5-94F8-C8307CB01A9C}" destId="{47BA9E99-3DC6-4F13-B1AC-C0B7284A5B5F}" srcOrd="0" destOrd="0" presId="urn:microsoft.com/office/officeart/2005/8/layout/radial5"/>
    <dgm:cxn modelId="{770A0398-914A-48FF-A138-E6046D9FA792}" type="presOf" srcId="{6E3DFBF5-0E7E-48A3-A937-7FC3E5C1D60A}" destId="{F093E9F9-18F7-4D7D-8075-04EF28C65DC6}" srcOrd="0" destOrd="0" presId="urn:microsoft.com/office/officeart/2005/8/layout/radial5"/>
    <dgm:cxn modelId="{63B1FC2C-1B79-4381-AB5A-F4EA3DB68B56}" type="presOf" srcId="{4CABAF75-1E4C-43E0-94AC-3326968C51A6}" destId="{277C211F-045D-437C-B20B-7F5EC96AF865}" srcOrd="0" destOrd="0" presId="urn:microsoft.com/office/officeart/2005/8/layout/radial5"/>
    <dgm:cxn modelId="{B988BA94-C7E6-48E3-9FED-604EF125B88F}" srcId="{D0AA02F3-C382-4B34-B133-B1CF828CC689}" destId="{6E3DFBF5-0E7E-48A3-A937-7FC3E5C1D60A}" srcOrd="0" destOrd="0" parTransId="{89CD08FD-1E48-46A1-B0BE-C409F424CB04}" sibTransId="{E0490A4D-61C3-4A4F-A66B-0BD19BD59243}"/>
    <dgm:cxn modelId="{67AB5EA6-D6B0-481C-855A-C7A16626AEA4}" type="presOf" srcId="{5F0A4DEF-383C-497E-85D3-837E8EE64E2D}" destId="{5EE6F1D9-EA89-417D-B663-9D470E0CEBDD}" srcOrd="0" destOrd="0" presId="urn:microsoft.com/office/officeart/2005/8/layout/radial5"/>
    <dgm:cxn modelId="{29E09833-7274-4279-B01A-18872E88DDAD}" type="presOf" srcId="{D0AA02F3-C382-4B34-B133-B1CF828CC689}" destId="{33F44FFF-714C-432F-B4D7-22E1D33B2E6D}" srcOrd="0" destOrd="0" presId="urn:microsoft.com/office/officeart/2005/8/layout/radial5"/>
    <dgm:cxn modelId="{9F96D225-614A-4293-8317-E91D48BCF903}" type="presOf" srcId="{3F88D3E1-3525-4EAD-8A21-ED8C0E8452E3}" destId="{97BED112-7C27-4AD7-BE6E-56C14CBEDA41}" srcOrd="0" destOrd="0" presId="urn:microsoft.com/office/officeart/2005/8/layout/radial5"/>
    <dgm:cxn modelId="{1DB651FA-53E5-416F-99B6-BDEF58874E19}" type="presOf" srcId="{A15E1470-50EC-4F7A-9B1E-081B602D20A2}" destId="{AB93DA1C-2A60-4443-BD6C-FF0F9994259A}" srcOrd="1" destOrd="0" presId="urn:microsoft.com/office/officeart/2005/8/layout/radial5"/>
    <dgm:cxn modelId="{C99354C0-3E37-42E2-93B0-88BD044EF29C}" srcId="{6E3DFBF5-0E7E-48A3-A937-7FC3E5C1D60A}" destId="{ED8C5F8E-AE1D-4C67-95F4-226D7E070D65}" srcOrd="2" destOrd="0" parTransId="{A15E1470-50EC-4F7A-9B1E-081B602D20A2}" sibTransId="{AF463B4A-A985-4C03-B7E5-5DF340ED63D4}"/>
    <dgm:cxn modelId="{08115996-D36E-499E-9D1E-2ADC342F2F00}" type="presParOf" srcId="{33F44FFF-714C-432F-B4D7-22E1D33B2E6D}" destId="{F093E9F9-18F7-4D7D-8075-04EF28C65DC6}" srcOrd="0" destOrd="0" presId="urn:microsoft.com/office/officeart/2005/8/layout/radial5"/>
    <dgm:cxn modelId="{36782078-E207-4A6D-B82D-DD7A975E6D5E}" type="presParOf" srcId="{33F44FFF-714C-432F-B4D7-22E1D33B2E6D}" destId="{EE9A58DD-3505-4CFC-BE8C-05AF9C4155F1}" srcOrd="1" destOrd="0" presId="urn:microsoft.com/office/officeart/2005/8/layout/radial5"/>
    <dgm:cxn modelId="{B116FC27-D0D2-496A-8018-E6D6BB788EA0}" type="presParOf" srcId="{EE9A58DD-3505-4CFC-BE8C-05AF9C4155F1}" destId="{CE5EB850-EE59-4737-816C-6C7FDDD4B7BC}" srcOrd="0" destOrd="0" presId="urn:microsoft.com/office/officeart/2005/8/layout/radial5"/>
    <dgm:cxn modelId="{A6E19669-FFCE-4612-AF70-D5204D75B954}" type="presParOf" srcId="{33F44FFF-714C-432F-B4D7-22E1D33B2E6D}" destId="{D947271C-49D7-4706-BE85-F7F0AC125E99}" srcOrd="2" destOrd="0" presId="urn:microsoft.com/office/officeart/2005/8/layout/radial5"/>
    <dgm:cxn modelId="{DF600410-0C20-499D-8266-A1AB702DE8AA}" type="presParOf" srcId="{33F44FFF-714C-432F-B4D7-22E1D33B2E6D}" destId="{C6A48D91-9039-4BCD-9C77-5E0911878D34}" srcOrd="3" destOrd="0" presId="urn:microsoft.com/office/officeart/2005/8/layout/radial5"/>
    <dgm:cxn modelId="{C039940E-255C-4D70-A3D1-086B7344CA51}" type="presParOf" srcId="{C6A48D91-9039-4BCD-9C77-5E0911878D34}" destId="{A7703D17-7A17-491D-A1F7-3494DC194AF8}" srcOrd="0" destOrd="0" presId="urn:microsoft.com/office/officeart/2005/8/layout/radial5"/>
    <dgm:cxn modelId="{6FF6D922-9350-444D-9593-3368F6391D57}" type="presParOf" srcId="{33F44FFF-714C-432F-B4D7-22E1D33B2E6D}" destId="{2F1C2754-D4F4-4D40-B5E2-937431F53E74}" srcOrd="4" destOrd="0" presId="urn:microsoft.com/office/officeart/2005/8/layout/radial5"/>
    <dgm:cxn modelId="{24638F5C-C369-43FF-9F54-2C23B436951C}" type="presParOf" srcId="{33F44FFF-714C-432F-B4D7-22E1D33B2E6D}" destId="{6F31FA6D-C393-4C85-9F91-E69971683DB1}" srcOrd="5" destOrd="0" presId="urn:microsoft.com/office/officeart/2005/8/layout/radial5"/>
    <dgm:cxn modelId="{3E97C232-7606-4645-8BB6-3F4B64066BB3}" type="presParOf" srcId="{6F31FA6D-C393-4C85-9F91-E69971683DB1}" destId="{AB93DA1C-2A60-4443-BD6C-FF0F9994259A}" srcOrd="0" destOrd="0" presId="urn:microsoft.com/office/officeart/2005/8/layout/radial5"/>
    <dgm:cxn modelId="{F71E1AFC-9C46-4DD2-A98A-94E372A5F80B}" type="presParOf" srcId="{33F44FFF-714C-432F-B4D7-22E1D33B2E6D}" destId="{A25D50A7-23EA-4163-BF16-45CD3A26F72D}" srcOrd="6" destOrd="0" presId="urn:microsoft.com/office/officeart/2005/8/layout/radial5"/>
    <dgm:cxn modelId="{99A3539B-D23D-491E-BC8F-2AABC378FC33}" type="presParOf" srcId="{33F44FFF-714C-432F-B4D7-22E1D33B2E6D}" destId="{15ADF987-13AA-4C77-9231-9CE25DD6F2AB}" srcOrd="7" destOrd="0" presId="urn:microsoft.com/office/officeart/2005/8/layout/radial5"/>
    <dgm:cxn modelId="{26838818-7BC9-4115-B94E-3A6FFC04F8C8}" type="presParOf" srcId="{15ADF987-13AA-4C77-9231-9CE25DD6F2AB}" destId="{B77866EF-9C0D-43F7-A68D-D459CE86D852}" srcOrd="0" destOrd="0" presId="urn:microsoft.com/office/officeart/2005/8/layout/radial5"/>
    <dgm:cxn modelId="{52329C7C-89FD-4960-8DCF-DFE93092D770}" type="presParOf" srcId="{33F44FFF-714C-432F-B4D7-22E1D33B2E6D}" destId="{277C211F-045D-437C-B20B-7F5EC96AF865}" srcOrd="8" destOrd="0" presId="urn:microsoft.com/office/officeart/2005/8/layout/radial5"/>
    <dgm:cxn modelId="{4EF31B5F-316A-45A4-957F-6E9EE20C33A8}" type="presParOf" srcId="{33F44FFF-714C-432F-B4D7-22E1D33B2E6D}" destId="{47BA9E99-3DC6-4F13-B1AC-C0B7284A5B5F}" srcOrd="9" destOrd="0" presId="urn:microsoft.com/office/officeart/2005/8/layout/radial5"/>
    <dgm:cxn modelId="{CF56F294-E267-49DF-930D-4CC27BFA54D6}" type="presParOf" srcId="{47BA9E99-3DC6-4F13-B1AC-C0B7284A5B5F}" destId="{4FF36148-1239-4756-A63A-60372260BA9B}" srcOrd="0" destOrd="0" presId="urn:microsoft.com/office/officeart/2005/8/layout/radial5"/>
    <dgm:cxn modelId="{F74633A8-1F63-462D-B398-6FE02A0E6C8C}" type="presParOf" srcId="{33F44FFF-714C-432F-B4D7-22E1D33B2E6D}" destId="{5EE6F1D9-EA89-417D-B663-9D470E0CEBDD}" srcOrd="10" destOrd="0" presId="urn:microsoft.com/office/officeart/2005/8/layout/radial5"/>
    <dgm:cxn modelId="{4A3FBEDE-434F-4079-868E-1E87B2D6BC6C}" type="presParOf" srcId="{33F44FFF-714C-432F-B4D7-22E1D33B2E6D}" destId="{79C887BE-BF55-486E-9B0C-30E443878C63}" srcOrd="11" destOrd="0" presId="urn:microsoft.com/office/officeart/2005/8/layout/radial5"/>
    <dgm:cxn modelId="{95AFDF2B-9D9B-4346-BF2C-23E799C74EF7}" type="presParOf" srcId="{79C887BE-BF55-486E-9B0C-30E443878C63}" destId="{C7829B89-FDCB-4EB2-9325-C2999441C21C}" srcOrd="0" destOrd="0" presId="urn:microsoft.com/office/officeart/2005/8/layout/radial5"/>
    <dgm:cxn modelId="{056B802D-CE05-4B68-8CF6-64B1D2631E14}" type="presParOf" srcId="{33F44FFF-714C-432F-B4D7-22E1D33B2E6D}" destId="{97BED112-7C27-4AD7-BE6E-56C14CBEDA41}" srcOrd="12"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E937DE-90EA-482C-A3E5-37472711DB3B}">
      <dsp:nvSpPr>
        <dsp:cNvPr id="0" name=""/>
        <dsp:cNvSpPr/>
      </dsp:nvSpPr>
      <dsp:spPr>
        <a:xfrm rot="5400000">
          <a:off x="6010712" y="-2182386"/>
          <a:ext cx="1657998" cy="6437376"/>
        </a:xfrm>
        <a:prstGeom prst="round2Same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0" tIns="57150" rIns="114300" bIns="57150" numCol="1" spcCol="1270" anchor="ctr" anchorCtr="0">
          <a:noAutofit/>
        </a:bodyPr>
        <a:lstStyle/>
        <a:p>
          <a:pPr marL="171450" lvl="1" indent="-171450" algn="l" defTabSz="711200">
            <a:lnSpc>
              <a:spcPct val="90000"/>
            </a:lnSpc>
            <a:spcBef>
              <a:spcPct val="0"/>
            </a:spcBef>
            <a:spcAft>
              <a:spcPct val="15000"/>
            </a:spcAft>
            <a:buFont typeface="Arial" panose="020B0604020202020204" pitchFamily="34" charset="0"/>
            <a:buChar char="••"/>
          </a:pPr>
          <a:r>
            <a:rPr lang="en-US" altLang="en-US" sz="1600" b="1" kern="1200" dirty="0">
              <a:latin typeface="+mn-lt"/>
            </a:rPr>
            <a:t>Prohibits discrimination </a:t>
          </a:r>
          <a:r>
            <a:rPr lang="en-US" altLang="en-US" sz="1600" kern="1200" dirty="0">
              <a:latin typeface="+mn-lt"/>
            </a:rPr>
            <a:t>on the basis of sex in:</a:t>
          </a:r>
          <a:endParaRPr lang="en-US" sz="1600" kern="1200" dirty="0"/>
        </a:p>
        <a:p>
          <a:pPr marL="342900" lvl="2" indent="-171450" algn="l" defTabSz="711200">
            <a:lnSpc>
              <a:spcPct val="90000"/>
            </a:lnSpc>
            <a:spcBef>
              <a:spcPct val="0"/>
            </a:spcBef>
            <a:spcAft>
              <a:spcPct val="15000"/>
            </a:spcAft>
            <a:buChar char="••"/>
          </a:pPr>
          <a:r>
            <a:rPr lang="en-US" altLang="en-US" sz="1600" kern="1200" dirty="0">
              <a:latin typeface="+mn-lt"/>
            </a:rPr>
            <a:t>Education programs and activities</a:t>
          </a:r>
        </a:p>
        <a:p>
          <a:pPr marL="342900" lvl="2" indent="-171450" algn="l" defTabSz="711200">
            <a:lnSpc>
              <a:spcPct val="90000"/>
            </a:lnSpc>
            <a:spcBef>
              <a:spcPct val="0"/>
            </a:spcBef>
            <a:spcAft>
              <a:spcPct val="15000"/>
            </a:spcAft>
            <a:buChar char="••"/>
          </a:pPr>
          <a:r>
            <a:rPr lang="en-US" altLang="en-US" sz="1600" kern="1200" dirty="0">
              <a:latin typeface="+mn-lt"/>
            </a:rPr>
            <a:t>Employment (similar to other federal and state laws</a:t>
          </a:r>
          <a:r>
            <a:rPr lang="en-US" altLang="en-US" sz="1600" kern="1200" dirty="0"/>
            <a:t>)</a:t>
          </a:r>
          <a:endParaRPr lang="en-US" altLang="en-US" sz="1600" kern="1200" dirty="0">
            <a:latin typeface="+mn-lt"/>
          </a:endParaRPr>
        </a:p>
      </dsp:txBody>
      <dsp:txXfrm rot="-5400000">
        <a:off x="3621024" y="288239"/>
        <a:ext cx="6356439" cy="1496124"/>
      </dsp:txXfrm>
    </dsp:sp>
    <dsp:sp modelId="{F0832022-059E-4A62-9D36-4DAE908322B0}">
      <dsp:nvSpPr>
        <dsp:cNvPr id="0" name=""/>
        <dsp:cNvSpPr/>
      </dsp:nvSpPr>
      <dsp:spPr>
        <a:xfrm>
          <a:off x="0" y="51"/>
          <a:ext cx="3621024" cy="2072498"/>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a:lnSpc>
              <a:spcPct val="90000"/>
            </a:lnSpc>
            <a:spcBef>
              <a:spcPct val="0"/>
            </a:spcBef>
            <a:spcAft>
              <a:spcPct val="35000"/>
            </a:spcAft>
          </a:pPr>
          <a:r>
            <a:rPr lang="en-US" sz="2900" kern="1200" dirty="0"/>
            <a:t>What Title IX Does</a:t>
          </a:r>
        </a:p>
      </dsp:txBody>
      <dsp:txXfrm>
        <a:off x="101171" y="101222"/>
        <a:ext cx="3418682" cy="1870156"/>
      </dsp:txXfrm>
    </dsp:sp>
    <dsp:sp modelId="{C61E0035-B5D0-4519-99CD-55F12EBE1342}">
      <dsp:nvSpPr>
        <dsp:cNvPr id="0" name=""/>
        <dsp:cNvSpPr/>
      </dsp:nvSpPr>
      <dsp:spPr>
        <a:xfrm rot="5400000">
          <a:off x="5827031" y="-6263"/>
          <a:ext cx="2025361" cy="6437376"/>
        </a:xfrm>
        <a:prstGeom prst="round2Same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Injury to Student/Complainant</a:t>
          </a:r>
        </a:p>
        <a:p>
          <a:pPr marL="171450" lvl="1" indent="-171450" algn="l" defTabSz="800100">
            <a:lnSpc>
              <a:spcPct val="90000"/>
            </a:lnSpc>
            <a:spcBef>
              <a:spcPct val="0"/>
            </a:spcBef>
            <a:spcAft>
              <a:spcPct val="15000"/>
            </a:spcAft>
            <a:buChar char="••"/>
          </a:pPr>
          <a:r>
            <a:rPr lang="en-US" sz="1800" kern="1200" dirty="0"/>
            <a:t>Potential </a:t>
          </a:r>
          <a:r>
            <a:rPr lang="en-US" sz="1800" kern="1200" dirty="0" smtClean="0"/>
            <a:t>civil liability </a:t>
          </a:r>
          <a:endParaRPr lang="en-US" sz="1800" kern="1200" dirty="0"/>
        </a:p>
        <a:p>
          <a:pPr marL="171450" lvl="1" indent="-171450" algn="l" defTabSz="800100">
            <a:lnSpc>
              <a:spcPct val="90000"/>
            </a:lnSpc>
            <a:spcBef>
              <a:spcPct val="0"/>
            </a:spcBef>
            <a:spcAft>
              <a:spcPct val="15000"/>
            </a:spcAft>
            <a:buChar char="••"/>
          </a:pPr>
          <a:r>
            <a:rPr lang="en-US" sz="1800" kern="1200" dirty="0"/>
            <a:t>OCR investigation and possible lengthy oversight</a:t>
          </a:r>
        </a:p>
        <a:p>
          <a:pPr marL="171450" lvl="1" indent="-171450" algn="l" defTabSz="800100">
            <a:lnSpc>
              <a:spcPct val="90000"/>
            </a:lnSpc>
            <a:spcBef>
              <a:spcPct val="0"/>
            </a:spcBef>
            <a:spcAft>
              <a:spcPct val="15000"/>
            </a:spcAft>
            <a:buChar char="••"/>
          </a:pPr>
          <a:r>
            <a:rPr lang="en-US" sz="1800" kern="1200" dirty="0" smtClean="0"/>
            <a:t>Potential loss </a:t>
          </a:r>
          <a:r>
            <a:rPr lang="en-US" sz="1800" kern="1200" dirty="0"/>
            <a:t>of some, part or all </a:t>
          </a:r>
          <a:r>
            <a:rPr lang="en-US" sz="1800" kern="1200" dirty="0" smtClean="0"/>
            <a:t>of a recipient’s federal funding</a:t>
          </a:r>
          <a:endParaRPr lang="en-US" sz="1800" kern="1200" dirty="0"/>
        </a:p>
        <a:p>
          <a:pPr marL="171450" lvl="1" indent="-171450" algn="l" defTabSz="800100">
            <a:lnSpc>
              <a:spcPct val="90000"/>
            </a:lnSpc>
            <a:spcBef>
              <a:spcPct val="0"/>
            </a:spcBef>
            <a:spcAft>
              <a:spcPct val="15000"/>
            </a:spcAft>
            <a:buChar char="••"/>
          </a:pPr>
          <a:r>
            <a:rPr lang="en-US" sz="1800" kern="1200" dirty="0" smtClean="0"/>
            <a:t>Decrease in public perception of the safety of the school</a:t>
          </a:r>
          <a:endParaRPr lang="en-US" sz="1800" kern="1200" dirty="0"/>
        </a:p>
      </dsp:txBody>
      <dsp:txXfrm rot="-5400000">
        <a:off x="3621024" y="2298614"/>
        <a:ext cx="6338506" cy="1827621"/>
      </dsp:txXfrm>
    </dsp:sp>
    <dsp:sp modelId="{6BA5C5C5-4893-4E51-AFC2-C248214B9468}">
      <dsp:nvSpPr>
        <dsp:cNvPr id="0" name=""/>
        <dsp:cNvSpPr/>
      </dsp:nvSpPr>
      <dsp:spPr>
        <a:xfrm>
          <a:off x="0" y="2176175"/>
          <a:ext cx="3621024" cy="2072498"/>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a:lnSpc>
              <a:spcPct val="90000"/>
            </a:lnSpc>
            <a:spcBef>
              <a:spcPct val="0"/>
            </a:spcBef>
            <a:spcAft>
              <a:spcPct val="35000"/>
            </a:spcAft>
          </a:pPr>
          <a:r>
            <a:rPr lang="en-US" sz="2900" kern="1200" dirty="0"/>
            <a:t>Consequences/Risks for Non-Compliance</a:t>
          </a:r>
        </a:p>
      </dsp:txBody>
      <dsp:txXfrm>
        <a:off x="101171" y="2277346"/>
        <a:ext cx="3418682" cy="18701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E937DE-90EA-482C-A3E5-37472711DB3B}">
      <dsp:nvSpPr>
        <dsp:cNvPr id="0" name=""/>
        <dsp:cNvSpPr/>
      </dsp:nvSpPr>
      <dsp:spPr>
        <a:xfrm rot="5400000">
          <a:off x="6010712" y="-2182386"/>
          <a:ext cx="1657998" cy="6437376"/>
        </a:xfrm>
        <a:prstGeom prst="round2Same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Font typeface="Arial" panose="020B0604020202020204" pitchFamily="34" charset="0"/>
            <a:buChar char="••"/>
          </a:pPr>
          <a:r>
            <a:rPr lang="en-US" sz="1800" kern="1200" dirty="0" smtClean="0"/>
            <a:t>A report, verbal or written, can be received in any manner</a:t>
          </a:r>
          <a:endParaRPr lang="en-US" sz="1800" kern="1200" dirty="0"/>
        </a:p>
        <a:p>
          <a:pPr marL="342900" lvl="2" indent="-171450" algn="l" defTabSz="800100">
            <a:lnSpc>
              <a:spcPct val="90000"/>
            </a:lnSpc>
            <a:spcBef>
              <a:spcPct val="0"/>
            </a:spcBef>
            <a:spcAft>
              <a:spcPct val="15000"/>
            </a:spcAft>
            <a:buFont typeface="Arial" panose="020B0604020202020204" pitchFamily="34" charset="0"/>
            <a:buChar char="••"/>
          </a:pPr>
          <a:r>
            <a:rPr lang="en-US" sz="1800" kern="1200" dirty="0" smtClean="0"/>
            <a:t>In person</a:t>
          </a:r>
          <a:endParaRPr lang="en-US" sz="1800" kern="1200" dirty="0"/>
        </a:p>
        <a:p>
          <a:pPr marL="342900" lvl="2" indent="-171450" algn="l" defTabSz="800100">
            <a:lnSpc>
              <a:spcPct val="90000"/>
            </a:lnSpc>
            <a:spcBef>
              <a:spcPct val="0"/>
            </a:spcBef>
            <a:spcAft>
              <a:spcPct val="15000"/>
            </a:spcAft>
            <a:buFont typeface="Arial" panose="020B0604020202020204" pitchFamily="34" charset="0"/>
            <a:buChar char="••"/>
          </a:pPr>
          <a:r>
            <a:rPr lang="en-US" sz="1800" kern="1200" dirty="0" smtClean="0"/>
            <a:t>By mail</a:t>
          </a:r>
          <a:endParaRPr lang="en-US" sz="1800" kern="1200" dirty="0"/>
        </a:p>
        <a:p>
          <a:pPr marL="342900" lvl="2" indent="-171450" algn="l" defTabSz="800100">
            <a:lnSpc>
              <a:spcPct val="90000"/>
            </a:lnSpc>
            <a:spcBef>
              <a:spcPct val="0"/>
            </a:spcBef>
            <a:spcAft>
              <a:spcPct val="15000"/>
            </a:spcAft>
            <a:buFont typeface="Arial" panose="020B0604020202020204" pitchFamily="34" charset="0"/>
            <a:buChar char="••"/>
          </a:pPr>
          <a:r>
            <a:rPr lang="en-US" sz="1800" kern="1200" dirty="0" smtClean="0"/>
            <a:t>By e-mail</a:t>
          </a:r>
          <a:endParaRPr lang="en-US" sz="1800" kern="1200" dirty="0"/>
        </a:p>
        <a:p>
          <a:pPr marL="171450" lvl="1" indent="-171450" algn="l" defTabSz="711200">
            <a:lnSpc>
              <a:spcPct val="90000"/>
            </a:lnSpc>
            <a:spcBef>
              <a:spcPct val="0"/>
            </a:spcBef>
            <a:spcAft>
              <a:spcPct val="15000"/>
            </a:spcAft>
            <a:buFont typeface="Arial" panose="020B0604020202020204" pitchFamily="34" charset="0"/>
            <a:buChar char="••"/>
          </a:pPr>
          <a:endParaRPr lang="en-US" sz="1600" kern="1200" dirty="0"/>
        </a:p>
      </dsp:txBody>
      <dsp:txXfrm rot="-5400000">
        <a:off x="3621024" y="288239"/>
        <a:ext cx="6356439" cy="1496124"/>
      </dsp:txXfrm>
    </dsp:sp>
    <dsp:sp modelId="{F0832022-059E-4A62-9D36-4DAE908322B0}">
      <dsp:nvSpPr>
        <dsp:cNvPr id="0" name=""/>
        <dsp:cNvSpPr/>
      </dsp:nvSpPr>
      <dsp:spPr>
        <a:xfrm>
          <a:off x="0" y="51"/>
          <a:ext cx="3621024" cy="2072498"/>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n-US" sz="3200" kern="1200" dirty="0" smtClean="0"/>
            <a:t>How Can a Person Report?</a:t>
          </a:r>
          <a:endParaRPr lang="en-US" sz="3200" kern="1200" dirty="0"/>
        </a:p>
      </dsp:txBody>
      <dsp:txXfrm>
        <a:off x="101171" y="101222"/>
        <a:ext cx="3418682" cy="1870156"/>
      </dsp:txXfrm>
    </dsp:sp>
    <dsp:sp modelId="{C61E0035-B5D0-4519-99CD-55F12EBE1342}">
      <dsp:nvSpPr>
        <dsp:cNvPr id="0" name=""/>
        <dsp:cNvSpPr/>
      </dsp:nvSpPr>
      <dsp:spPr>
        <a:xfrm rot="5400000">
          <a:off x="5827031" y="-6263"/>
          <a:ext cx="2025361" cy="6437376"/>
        </a:xfrm>
        <a:prstGeom prst="round2Same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smtClean="0"/>
            <a:t>A person can report at any time</a:t>
          </a:r>
          <a:endParaRPr lang="en-US" sz="2800" kern="1200" dirty="0"/>
        </a:p>
        <a:p>
          <a:pPr marL="285750" lvl="1" indent="-285750" algn="l" defTabSz="1244600">
            <a:lnSpc>
              <a:spcPct val="90000"/>
            </a:lnSpc>
            <a:spcBef>
              <a:spcPct val="0"/>
            </a:spcBef>
            <a:spcAft>
              <a:spcPct val="15000"/>
            </a:spcAft>
            <a:buChar char="••"/>
          </a:pPr>
          <a:r>
            <a:rPr lang="en-US" sz="2800" kern="1200" dirty="0" smtClean="0"/>
            <a:t>The capability must exist for a person to report at any time.</a:t>
          </a:r>
          <a:endParaRPr lang="en-US" sz="2800" kern="1200" dirty="0"/>
        </a:p>
      </dsp:txBody>
      <dsp:txXfrm rot="-5400000">
        <a:off x="3621024" y="2298614"/>
        <a:ext cx="6338506" cy="1827621"/>
      </dsp:txXfrm>
    </dsp:sp>
    <dsp:sp modelId="{6BA5C5C5-4893-4E51-AFC2-C248214B9468}">
      <dsp:nvSpPr>
        <dsp:cNvPr id="0" name=""/>
        <dsp:cNvSpPr/>
      </dsp:nvSpPr>
      <dsp:spPr>
        <a:xfrm>
          <a:off x="0" y="2176175"/>
          <a:ext cx="3621024" cy="2072498"/>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n-US" sz="3200" kern="1200" dirty="0" smtClean="0"/>
            <a:t>When Can a Person Report?</a:t>
          </a:r>
          <a:endParaRPr lang="en-US" sz="3200" kern="1200" dirty="0"/>
        </a:p>
      </dsp:txBody>
      <dsp:txXfrm>
        <a:off x="101171" y="2277346"/>
        <a:ext cx="3418682" cy="187015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A2328E-330B-4DAC-BC36-52C631CDF56E}">
      <dsp:nvSpPr>
        <dsp:cNvPr id="0" name=""/>
        <dsp:cNvSpPr/>
      </dsp:nvSpPr>
      <dsp:spPr>
        <a:xfrm>
          <a:off x="2948719" y="3819411"/>
          <a:ext cx="1526216" cy="368454"/>
        </a:xfrm>
        <a:prstGeom prst="roundRect">
          <a:avLst>
            <a:gd name="adj" fmla="val 10000"/>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a:t>Legal Framework</a:t>
          </a:r>
        </a:p>
      </dsp:txBody>
      <dsp:txXfrm>
        <a:off x="2959511" y="3830203"/>
        <a:ext cx="1504632" cy="346870"/>
      </dsp:txXfrm>
    </dsp:sp>
    <dsp:sp modelId="{E2D6F108-C22A-4915-89EF-E486016FB5FF}">
      <dsp:nvSpPr>
        <dsp:cNvPr id="0" name=""/>
        <dsp:cNvSpPr/>
      </dsp:nvSpPr>
      <dsp:spPr>
        <a:xfrm>
          <a:off x="5566263" y="3817550"/>
          <a:ext cx="1526216" cy="337090"/>
        </a:xfrm>
        <a:prstGeom prst="roundRect">
          <a:avLst>
            <a:gd name="adj" fmla="val 10000"/>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a:t>Needs of the Community</a:t>
          </a:r>
        </a:p>
      </dsp:txBody>
      <dsp:txXfrm>
        <a:off x="5576136" y="3827423"/>
        <a:ext cx="1506470" cy="317344"/>
      </dsp:txXfrm>
    </dsp:sp>
    <dsp:sp modelId="{E8370AA0-2694-4C66-9035-C5BAABA3DE01}">
      <dsp:nvSpPr>
        <dsp:cNvPr id="0" name=""/>
        <dsp:cNvSpPr/>
      </dsp:nvSpPr>
      <dsp:spPr>
        <a:xfrm>
          <a:off x="4711238" y="3603566"/>
          <a:ext cx="635923" cy="635923"/>
        </a:xfrm>
        <a:prstGeom prst="triangle">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A76F05F-D37B-4833-A9FD-CC9020F5C6B8}">
      <dsp:nvSpPr>
        <dsp:cNvPr id="0" name=""/>
        <dsp:cNvSpPr/>
      </dsp:nvSpPr>
      <dsp:spPr>
        <a:xfrm rot="21360000">
          <a:off x="3120846" y="3331066"/>
          <a:ext cx="3816706" cy="266890"/>
        </a:xfrm>
        <a:prstGeom prst="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853DDE4-99B1-4097-B3F6-7436B44648C4}">
      <dsp:nvSpPr>
        <dsp:cNvPr id="0" name=""/>
        <dsp:cNvSpPr/>
      </dsp:nvSpPr>
      <dsp:spPr>
        <a:xfrm rot="21360000">
          <a:off x="3127229" y="2850253"/>
          <a:ext cx="1514616" cy="523064"/>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OCR Regulations</a:t>
          </a:r>
          <a:endParaRPr lang="en-US" sz="1500" kern="1200" dirty="0"/>
        </a:p>
      </dsp:txBody>
      <dsp:txXfrm>
        <a:off x="3152763" y="2875787"/>
        <a:ext cx="1463548" cy="471996"/>
      </dsp:txXfrm>
    </dsp:sp>
    <dsp:sp modelId="{8520F5D7-4466-486D-970A-5DAB779DC837}">
      <dsp:nvSpPr>
        <dsp:cNvPr id="0" name=""/>
        <dsp:cNvSpPr/>
      </dsp:nvSpPr>
      <dsp:spPr>
        <a:xfrm rot="21360000">
          <a:off x="3084834" y="2290640"/>
          <a:ext cx="1514616" cy="523064"/>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FERPA</a:t>
          </a:r>
          <a:endParaRPr lang="en-US" sz="1500" kern="1200" dirty="0"/>
        </a:p>
      </dsp:txBody>
      <dsp:txXfrm>
        <a:off x="3110368" y="2316174"/>
        <a:ext cx="1463548" cy="471996"/>
      </dsp:txXfrm>
    </dsp:sp>
    <dsp:sp modelId="{BBC406AF-BEE4-4F83-B3E7-306EB0495FB9}">
      <dsp:nvSpPr>
        <dsp:cNvPr id="0" name=""/>
        <dsp:cNvSpPr/>
      </dsp:nvSpPr>
      <dsp:spPr>
        <a:xfrm rot="21360000">
          <a:off x="3042439" y="1731028"/>
          <a:ext cx="1514616" cy="523064"/>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HIPPA</a:t>
          </a:r>
          <a:endParaRPr lang="en-US" sz="1500" kern="1200" dirty="0"/>
        </a:p>
      </dsp:txBody>
      <dsp:txXfrm>
        <a:off x="3067973" y="1756562"/>
        <a:ext cx="1463548" cy="471996"/>
      </dsp:txXfrm>
    </dsp:sp>
    <dsp:sp modelId="{C26D503C-AEEF-4086-9FB4-0C08567C12B1}">
      <dsp:nvSpPr>
        <dsp:cNvPr id="0" name=""/>
        <dsp:cNvSpPr/>
      </dsp:nvSpPr>
      <dsp:spPr>
        <a:xfrm rot="21360000">
          <a:off x="3000044" y="1171415"/>
          <a:ext cx="1514616" cy="523064"/>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a:t>State Laws</a:t>
          </a:r>
        </a:p>
      </dsp:txBody>
      <dsp:txXfrm>
        <a:off x="3025578" y="1196949"/>
        <a:ext cx="1463548" cy="471996"/>
      </dsp:txXfrm>
    </dsp:sp>
    <dsp:sp modelId="{084E8B60-2F76-4AA8-9213-C4443C2424E7}">
      <dsp:nvSpPr>
        <dsp:cNvPr id="0" name=""/>
        <dsp:cNvSpPr/>
      </dsp:nvSpPr>
      <dsp:spPr>
        <a:xfrm rot="21360000">
          <a:off x="5301448" y="1511391"/>
          <a:ext cx="1537150" cy="1768705"/>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a:t>Individual  (Complainant and Respondent) and Community Needs</a:t>
          </a:r>
        </a:p>
      </dsp:txBody>
      <dsp:txXfrm>
        <a:off x="5376485" y="1586428"/>
        <a:ext cx="1387076" cy="161863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D22ED0-8344-4525-A1DA-653B829767F4}">
      <dsp:nvSpPr>
        <dsp:cNvPr id="0" name=""/>
        <dsp:cNvSpPr/>
      </dsp:nvSpPr>
      <dsp:spPr>
        <a:xfrm>
          <a:off x="3978578" y="1540451"/>
          <a:ext cx="1957980" cy="1693732"/>
        </a:xfrm>
        <a:prstGeom prst="hexagon">
          <a:avLst>
            <a:gd name="adj" fmla="val 28570"/>
            <a:gd name="vf" fmla="val 11547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a:t>Incident</a:t>
          </a:r>
        </a:p>
      </dsp:txBody>
      <dsp:txXfrm>
        <a:off x="4303043" y="1821126"/>
        <a:ext cx="1309050" cy="1132382"/>
      </dsp:txXfrm>
    </dsp:sp>
    <dsp:sp modelId="{BBC8BF1C-CA6A-4B5C-8BDD-D3EEDD731C90}">
      <dsp:nvSpPr>
        <dsp:cNvPr id="0" name=""/>
        <dsp:cNvSpPr/>
      </dsp:nvSpPr>
      <dsp:spPr>
        <a:xfrm>
          <a:off x="5204651" y="730114"/>
          <a:ext cx="738740" cy="636522"/>
        </a:xfrm>
        <a:prstGeom prst="hexagon">
          <a:avLst>
            <a:gd name="adj" fmla="val 28900"/>
            <a:gd name="vf" fmla="val 115470"/>
          </a:avLst>
        </a:prstGeom>
        <a:solidFill>
          <a:schemeClr val="dk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0C72EB65-5B74-4C4E-AD26-0FC1B47008ED}">
      <dsp:nvSpPr>
        <dsp:cNvPr id="0" name=""/>
        <dsp:cNvSpPr/>
      </dsp:nvSpPr>
      <dsp:spPr>
        <a:xfrm>
          <a:off x="4155519" y="18947"/>
          <a:ext cx="1604551" cy="1388125"/>
        </a:xfrm>
        <a:prstGeom prst="hexagon">
          <a:avLst>
            <a:gd name="adj" fmla="val 28570"/>
            <a:gd name="vf" fmla="val 11547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a:t>What are my options? </a:t>
          </a:r>
          <a:r>
            <a:rPr lang="en-US" sz="1000" kern="1200" dirty="0" smtClean="0"/>
            <a:t>After reporting: Formal Complaint or Informal Resolution or  neither</a:t>
          </a:r>
          <a:endParaRPr lang="en-US" sz="1000" kern="1200" dirty="0"/>
        </a:p>
      </dsp:txBody>
      <dsp:txXfrm>
        <a:off x="4421427" y="248989"/>
        <a:ext cx="1072735" cy="928041"/>
      </dsp:txXfrm>
    </dsp:sp>
    <dsp:sp modelId="{2DAA1197-FBC4-4239-BDCB-D4DA10AA2CC7}">
      <dsp:nvSpPr>
        <dsp:cNvPr id="0" name=""/>
        <dsp:cNvSpPr/>
      </dsp:nvSpPr>
      <dsp:spPr>
        <a:xfrm>
          <a:off x="6066818" y="1920072"/>
          <a:ext cx="738740" cy="636522"/>
        </a:xfrm>
        <a:prstGeom prst="hexagon">
          <a:avLst>
            <a:gd name="adj" fmla="val 28900"/>
            <a:gd name="vf" fmla="val 115470"/>
          </a:avLst>
        </a:prstGeom>
        <a:solidFill>
          <a:schemeClr val="dk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48E8AF74-1BFA-4894-A2D1-78A027E0CD13}">
      <dsp:nvSpPr>
        <dsp:cNvPr id="0" name=""/>
        <dsp:cNvSpPr/>
      </dsp:nvSpPr>
      <dsp:spPr>
        <a:xfrm>
          <a:off x="5630497" y="853790"/>
          <a:ext cx="1604551" cy="1388125"/>
        </a:xfrm>
        <a:prstGeom prst="hexagon">
          <a:avLst>
            <a:gd name="adj" fmla="val 28570"/>
            <a:gd name="vf" fmla="val 11547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a:t>Resources: Community and </a:t>
          </a:r>
          <a:r>
            <a:rPr lang="en-US" sz="1000" kern="1200" dirty="0" smtClean="0"/>
            <a:t>In school</a:t>
          </a:r>
          <a:endParaRPr lang="en-US" sz="1000" kern="1200" dirty="0"/>
        </a:p>
      </dsp:txBody>
      <dsp:txXfrm>
        <a:off x="5896405" y="1083832"/>
        <a:ext cx="1072735" cy="928041"/>
      </dsp:txXfrm>
    </dsp:sp>
    <dsp:sp modelId="{702434B2-3905-419F-9CB2-36E02547760F}">
      <dsp:nvSpPr>
        <dsp:cNvPr id="0" name=""/>
        <dsp:cNvSpPr/>
      </dsp:nvSpPr>
      <dsp:spPr>
        <a:xfrm>
          <a:off x="5467901" y="3263312"/>
          <a:ext cx="738740" cy="636522"/>
        </a:xfrm>
        <a:prstGeom prst="hexagon">
          <a:avLst>
            <a:gd name="adj" fmla="val 28900"/>
            <a:gd name="vf" fmla="val 115470"/>
          </a:avLst>
        </a:prstGeom>
        <a:solidFill>
          <a:schemeClr val="dk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D74CC621-BA2C-4561-98D7-548FD7EA6CFE}">
      <dsp:nvSpPr>
        <dsp:cNvPr id="0" name=""/>
        <dsp:cNvSpPr/>
      </dsp:nvSpPr>
      <dsp:spPr>
        <a:xfrm>
          <a:off x="5630497" y="2532242"/>
          <a:ext cx="1604551" cy="1388125"/>
        </a:xfrm>
        <a:prstGeom prst="hexagon">
          <a:avLst>
            <a:gd name="adj" fmla="val 28570"/>
            <a:gd name="vf" fmla="val 11547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a:t>What will my friends and family think: Fear/Apprehension</a:t>
          </a:r>
        </a:p>
      </dsp:txBody>
      <dsp:txXfrm>
        <a:off x="5896405" y="2762284"/>
        <a:ext cx="1072735" cy="928041"/>
      </dsp:txXfrm>
    </dsp:sp>
    <dsp:sp modelId="{D4489F0A-E377-4E6C-95EA-E83B5F1FE334}">
      <dsp:nvSpPr>
        <dsp:cNvPr id="0" name=""/>
        <dsp:cNvSpPr/>
      </dsp:nvSpPr>
      <dsp:spPr>
        <a:xfrm>
          <a:off x="3982222" y="3402745"/>
          <a:ext cx="738740" cy="636522"/>
        </a:xfrm>
        <a:prstGeom prst="hexagon">
          <a:avLst>
            <a:gd name="adj" fmla="val 28900"/>
            <a:gd name="vf" fmla="val 115470"/>
          </a:avLst>
        </a:prstGeom>
        <a:solidFill>
          <a:schemeClr val="dk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B81E75DB-1E86-463D-A3DC-02C570B81408}">
      <dsp:nvSpPr>
        <dsp:cNvPr id="0" name=""/>
        <dsp:cNvSpPr/>
      </dsp:nvSpPr>
      <dsp:spPr>
        <a:xfrm>
          <a:off x="4158937" y="3386987"/>
          <a:ext cx="1604551" cy="1388125"/>
        </a:xfrm>
        <a:prstGeom prst="hexagon">
          <a:avLst>
            <a:gd name="adj" fmla="val 28570"/>
            <a:gd name="vf" fmla="val 11547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a:t>Anonymity and Confidentiality</a:t>
          </a:r>
        </a:p>
      </dsp:txBody>
      <dsp:txXfrm>
        <a:off x="4424845" y="3617029"/>
        <a:ext cx="1072735" cy="928041"/>
      </dsp:txXfrm>
    </dsp:sp>
    <dsp:sp modelId="{8FB34BFC-8034-4316-9244-0BC3ADD4F3B3}">
      <dsp:nvSpPr>
        <dsp:cNvPr id="0" name=""/>
        <dsp:cNvSpPr/>
      </dsp:nvSpPr>
      <dsp:spPr>
        <a:xfrm>
          <a:off x="3105936" y="2213264"/>
          <a:ext cx="738740" cy="636522"/>
        </a:xfrm>
        <a:prstGeom prst="hexagon">
          <a:avLst>
            <a:gd name="adj" fmla="val 28900"/>
            <a:gd name="vf" fmla="val 115470"/>
          </a:avLst>
        </a:prstGeom>
        <a:solidFill>
          <a:schemeClr val="dk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18CB1515-064D-4340-87CE-54600F6B21DF}">
      <dsp:nvSpPr>
        <dsp:cNvPr id="0" name=""/>
        <dsp:cNvSpPr/>
      </dsp:nvSpPr>
      <dsp:spPr>
        <a:xfrm>
          <a:off x="2680545" y="2533197"/>
          <a:ext cx="1604551" cy="1388125"/>
        </a:xfrm>
        <a:prstGeom prst="hexagon">
          <a:avLst>
            <a:gd name="adj" fmla="val 28570"/>
            <a:gd name="vf" fmla="val 11547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a:t>Counseling Services</a:t>
          </a:r>
        </a:p>
      </dsp:txBody>
      <dsp:txXfrm>
        <a:off x="2946453" y="2763239"/>
        <a:ext cx="1072735" cy="928041"/>
      </dsp:txXfrm>
    </dsp:sp>
    <dsp:sp modelId="{373399C4-9A2F-4431-A744-0A03DBAD71BE}">
      <dsp:nvSpPr>
        <dsp:cNvPr id="0" name=""/>
        <dsp:cNvSpPr/>
      </dsp:nvSpPr>
      <dsp:spPr>
        <a:xfrm>
          <a:off x="2680545" y="851880"/>
          <a:ext cx="1604551" cy="1388125"/>
        </a:xfrm>
        <a:prstGeom prst="hexagon">
          <a:avLst>
            <a:gd name="adj" fmla="val 28570"/>
            <a:gd name="vf" fmla="val 11547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a:t>Life Changes</a:t>
          </a:r>
        </a:p>
      </dsp:txBody>
      <dsp:txXfrm>
        <a:off x="2946453" y="1081922"/>
        <a:ext cx="1072735" cy="92804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93E9F9-18F7-4D7D-8075-04EF28C65DC6}">
      <dsp:nvSpPr>
        <dsp:cNvPr id="0" name=""/>
        <dsp:cNvSpPr/>
      </dsp:nvSpPr>
      <dsp:spPr>
        <a:xfrm>
          <a:off x="4391955" y="1787300"/>
          <a:ext cx="1274489" cy="1274489"/>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a:t>Allegation</a:t>
          </a:r>
        </a:p>
      </dsp:txBody>
      <dsp:txXfrm>
        <a:off x="4578600" y="1973945"/>
        <a:ext cx="901199" cy="901199"/>
      </dsp:txXfrm>
    </dsp:sp>
    <dsp:sp modelId="{EE9A58DD-3505-4CFC-BE8C-05AF9C4155F1}">
      <dsp:nvSpPr>
        <dsp:cNvPr id="0" name=""/>
        <dsp:cNvSpPr/>
      </dsp:nvSpPr>
      <dsp:spPr>
        <a:xfrm rot="16200000">
          <a:off x="4894117" y="1323410"/>
          <a:ext cx="270165" cy="433326"/>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dirty="0"/>
        </a:p>
      </dsp:txBody>
      <dsp:txXfrm>
        <a:off x="4934642" y="1450600"/>
        <a:ext cx="189116" cy="259996"/>
      </dsp:txXfrm>
    </dsp:sp>
    <dsp:sp modelId="{D947271C-49D7-4706-BE85-F7F0AC125E99}">
      <dsp:nvSpPr>
        <dsp:cNvPr id="0" name=""/>
        <dsp:cNvSpPr/>
      </dsp:nvSpPr>
      <dsp:spPr>
        <a:xfrm>
          <a:off x="4391955" y="3064"/>
          <a:ext cx="1274489" cy="1274489"/>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kern="1200" dirty="0"/>
            <a:t>Life Changes</a:t>
          </a:r>
        </a:p>
      </dsp:txBody>
      <dsp:txXfrm>
        <a:off x="4578600" y="189709"/>
        <a:ext cx="901199" cy="901199"/>
      </dsp:txXfrm>
    </dsp:sp>
    <dsp:sp modelId="{C6A48D91-9039-4BCD-9C77-5E0911878D34}">
      <dsp:nvSpPr>
        <dsp:cNvPr id="0" name=""/>
        <dsp:cNvSpPr/>
      </dsp:nvSpPr>
      <dsp:spPr>
        <a:xfrm rot="19800000">
          <a:off x="5660092" y="1765646"/>
          <a:ext cx="270165" cy="433326"/>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dirty="0"/>
        </a:p>
      </dsp:txBody>
      <dsp:txXfrm>
        <a:off x="5665521" y="1872573"/>
        <a:ext cx="189116" cy="259996"/>
      </dsp:txXfrm>
    </dsp:sp>
    <dsp:sp modelId="{2F1C2754-D4F4-4D40-B5E2-937431F53E74}">
      <dsp:nvSpPr>
        <dsp:cNvPr id="0" name=""/>
        <dsp:cNvSpPr/>
      </dsp:nvSpPr>
      <dsp:spPr>
        <a:xfrm>
          <a:off x="5937149" y="895182"/>
          <a:ext cx="1274489" cy="1274489"/>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kern="1200" dirty="0"/>
            <a:t>Advisor/Legal Counsel</a:t>
          </a:r>
        </a:p>
      </dsp:txBody>
      <dsp:txXfrm>
        <a:off x="6123794" y="1081827"/>
        <a:ext cx="901199" cy="901199"/>
      </dsp:txXfrm>
    </dsp:sp>
    <dsp:sp modelId="{6F31FA6D-C393-4C85-9F91-E69971683DB1}">
      <dsp:nvSpPr>
        <dsp:cNvPr id="0" name=""/>
        <dsp:cNvSpPr/>
      </dsp:nvSpPr>
      <dsp:spPr>
        <a:xfrm rot="1800000">
          <a:off x="5660092" y="2650118"/>
          <a:ext cx="270165" cy="433326"/>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dirty="0"/>
        </a:p>
      </dsp:txBody>
      <dsp:txXfrm>
        <a:off x="5665521" y="2716521"/>
        <a:ext cx="189116" cy="259996"/>
      </dsp:txXfrm>
    </dsp:sp>
    <dsp:sp modelId="{A25D50A7-23EA-4163-BF16-45CD3A26F72D}">
      <dsp:nvSpPr>
        <dsp:cNvPr id="0" name=""/>
        <dsp:cNvSpPr/>
      </dsp:nvSpPr>
      <dsp:spPr>
        <a:xfrm>
          <a:off x="5937149" y="2679418"/>
          <a:ext cx="1274489" cy="1274489"/>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kern="1200" dirty="0"/>
            <a:t>Counseling Services</a:t>
          </a:r>
        </a:p>
      </dsp:txBody>
      <dsp:txXfrm>
        <a:off x="6123794" y="2866063"/>
        <a:ext cx="901199" cy="901199"/>
      </dsp:txXfrm>
    </dsp:sp>
    <dsp:sp modelId="{15ADF987-13AA-4C77-9231-9CE25DD6F2AB}">
      <dsp:nvSpPr>
        <dsp:cNvPr id="0" name=""/>
        <dsp:cNvSpPr/>
      </dsp:nvSpPr>
      <dsp:spPr>
        <a:xfrm rot="5400000">
          <a:off x="4894117" y="3092354"/>
          <a:ext cx="270165" cy="433326"/>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dirty="0"/>
        </a:p>
      </dsp:txBody>
      <dsp:txXfrm>
        <a:off x="4934642" y="3138495"/>
        <a:ext cx="189116" cy="259996"/>
      </dsp:txXfrm>
    </dsp:sp>
    <dsp:sp modelId="{277C211F-045D-437C-B20B-7F5EC96AF865}">
      <dsp:nvSpPr>
        <dsp:cNvPr id="0" name=""/>
        <dsp:cNvSpPr/>
      </dsp:nvSpPr>
      <dsp:spPr>
        <a:xfrm>
          <a:off x="4391955" y="3571537"/>
          <a:ext cx="1274489" cy="1274489"/>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kern="1200" dirty="0"/>
            <a:t>Fear</a:t>
          </a:r>
        </a:p>
      </dsp:txBody>
      <dsp:txXfrm>
        <a:off x="4578600" y="3758182"/>
        <a:ext cx="901199" cy="901199"/>
      </dsp:txXfrm>
    </dsp:sp>
    <dsp:sp modelId="{47BA9E99-3DC6-4F13-B1AC-C0B7284A5B5F}">
      <dsp:nvSpPr>
        <dsp:cNvPr id="0" name=""/>
        <dsp:cNvSpPr/>
      </dsp:nvSpPr>
      <dsp:spPr>
        <a:xfrm rot="9000000">
          <a:off x="4128141" y="2650118"/>
          <a:ext cx="270165" cy="433326"/>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dirty="0"/>
        </a:p>
      </dsp:txBody>
      <dsp:txXfrm rot="10800000">
        <a:off x="4203761" y="2716521"/>
        <a:ext cx="189116" cy="259996"/>
      </dsp:txXfrm>
    </dsp:sp>
    <dsp:sp modelId="{5EE6F1D9-EA89-417D-B663-9D470E0CEBDD}">
      <dsp:nvSpPr>
        <dsp:cNvPr id="0" name=""/>
        <dsp:cNvSpPr/>
      </dsp:nvSpPr>
      <dsp:spPr>
        <a:xfrm>
          <a:off x="2846761" y="2679418"/>
          <a:ext cx="1274489" cy="1274489"/>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kern="1200" dirty="0"/>
            <a:t>Emotional Response</a:t>
          </a:r>
        </a:p>
      </dsp:txBody>
      <dsp:txXfrm>
        <a:off x="3033406" y="2866063"/>
        <a:ext cx="901199" cy="901199"/>
      </dsp:txXfrm>
    </dsp:sp>
    <dsp:sp modelId="{79C887BE-BF55-486E-9B0C-30E443878C63}">
      <dsp:nvSpPr>
        <dsp:cNvPr id="0" name=""/>
        <dsp:cNvSpPr/>
      </dsp:nvSpPr>
      <dsp:spPr>
        <a:xfrm rot="12600000">
          <a:off x="4128141" y="1765646"/>
          <a:ext cx="270165" cy="433326"/>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dirty="0"/>
        </a:p>
      </dsp:txBody>
      <dsp:txXfrm rot="10800000">
        <a:off x="4203761" y="1872573"/>
        <a:ext cx="189116" cy="259996"/>
      </dsp:txXfrm>
    </dsp:sp>
    <dsp:sp modelId="{97BED112-7C27-4AD7-BE6E-56C14CBEDA41}">
      <dsp:nvSpPr>
        <dsp:cNvPr id="0" name=""/>
        <dsp:cNvSpPr/>
      </dsp:nvSpPr>
      <dsp:spPr>
        <a:xfrm>
          <a:off x="2846761" y="895182"/>
          <a:ext cx="1274489" cy="1274489"/>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a:t>Consequences</a:t>
          </a:r>
          <a:endParaRPr lang="en-US" sz="1050" kern="1200" dirty="0"/>
        </a:p>
      </dsp:txBody>
      <dsp:txXfrm>
        <a:off x="3033406" y="1081827"/>
        <a:ext cx="901199" cy="901199"/>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layout4.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12DC9E6-32A9-4843-B44D-A30A540B7770}" type="datetimeFigureOut">
              <a:rPr lang="en-US" smtClean="0"/>
              <a:t>8/25/2020</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6DDE21A-5CEC-415F-ADA0-AEC082BA671E}" type="slidenum">
              <a:rPr lang="en-US" smtClean="0"/>
              <a:t>‹#›</a:t>
            </a:fld>
            <a:endParaRPr lang="en-US" dirty="0"/>
          </a:p>
        </p:txBody>
      </p:sp>
    </p:spTree>
    <p:extLst>
      <p:ext uri="{BB962C8B-B14F-4D97-AF65-F5344CB8AC3E}">
        <p14:creationId xmlns:p14="http://schemas.microsoft.com/office/powerpoint/2010/main" val="5838373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6E64C3-5C84-4C7B-B8F8-D0976064EC16}" type="datetimeFigureOut">
              <a:rPr lang="en-US" smtClean="0"/>
              <a:t>8/25/2020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9AE6AC-50A5-4698-BF66-04166D3EB940}" type="slidenum">
              <a:rPr lang="en-US" smtClean="0"/>
              <a:t>‹#›</a:t>
            </a:fld>
            <a:endParaRPr lang="en-US" dirty="0"/>
          </a:p>
        </p:txBody>
      </p:sp>
    </p:spTree>
    <p:extLst>
      <p:ext uri="{BB962C8B-B14F-4D97-AF65-F5344CB8AC3E}">
        <p14:creationId xmlns:p14="http://schemas.microsoft.com/office/powerpoint/2010/main" val="21432220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38511100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494356"/>
            <a:ext cx="9144000" cy="2387600"/>
          </a:xfrm>
        </p:spPr>
        <p:txBody>
          <a:bodyPr anchor="ctr">
            <a:normAutofit/>
          </a:bodyPr>
          <a:lstStyle>
            <a:lvl1pPr algn="ctr">
              <a:defRPr sz="3600"/>
            </a:lvl1pPr>
          </a:lstStyle>
          <a:p>
            <a:r>
              <a:rPr lang="en-US"/>
              <a:t>Click to edit Master title style</a:t>
            </a:r>
            <a:endParaRPr lang="en-US" dirty="0"/>
          </a:p>
        </p:txBody>
      </p:sp>
      <p:sp>
        <p:nvSpPr>
          <p:cNvPr id="3" name="Subtitle 2"/>
          <p:cNvSpPr>
            <a:spLocks noGrp="1"/>
          </p:cNvSpPr>
          <p:nvPr>
            <p:ph type="subTitle" idx="1" hasCustomPrompt="1"/>
          </p:nvPr>
        </p:nvSpPr>
        <p:spPr>
          <a:xfrm>
            <a:off x="1524000" y="3881956"/>
            <a:ext cx="9144000" cy="1655762"/>
          </a:xfrm>
        </p:spPr>
        <p:txBody>
          <a:bodyPr/>
          <a:lstStyle>
            <a:lvl1pPr marL="0" indent="0" algn="l">
              <a:buNone/>
              <a:defRPr sz="24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Presenter Name, Esq.</a:t>
            </a:r>
          </a:p>
        </p:txBody>
      </p:sp>
      <p:sp>
        <p:nvSpPr>
          <p:cNvPr id="4" name="Date Placeholder 3"/>
          <p:cNvSpPr>
            <a:spLocks noGrp="1"/>
          </p:cNvSpPr>
          <p:nvPr>
            <p:ph type="dt" sz="half" idx="10"/>
          </p:nvPr>
        </p:nvSpPr>
        <p:spPr/>
        <p:txBody>
          <a:bodyPr/>
          <a:lstStyle/>
          <a:p>
            <a:fld id="{6EDABDF2-BF47-4426-9BCB-7995FC47CCB6}" type="datetimeFigureOut">
              <a:rPr lang="en-US" smtClean="0"/>
              <a:t>8/25/2020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16F486-0CFC-44B8-ABC6-7675E0B75693}" type="slidenum">
              <a:rPr lang="en-US" smtClean="0"/>
              <a:t>‹#›</a:t>
            </a:fld>
            <a:endParaRPr lang="en-US" dirty="0"/>
          </a:p>
        </p:txBody>
      </p:sp>
      <p:sp>
        <p:nvSpPr>
          <p:cNvPr id="7" name="Text Box 9"/>
          <p:cNvSpPr txBox="1">
            <a:spLocks noChangeArrowheads="1"/>
          </p:cNvSpPr>
          <p:nvPr userDrawn="1"/>
        </p:nvSpPr>
        <p:spPr bwMode="auto">
          <a:xfrm>
            <a:off x="7923213" y="6386041"/>
            <a:ext cx="2744787" cy="277812"/>
          </a:xfrm>
          <a:prstGeom prst="rect">
            <a:avLst/>
          </a:prstGeom>
          <a:noFill/>
          <a:ln>
            <a:noFill/>
          </a:ln>
          <a:effec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r">
              <a:spcAft>
                <a:spcPts val="75"/>
              </a:spcAft>
            </a:pPr>
            <a:r>
              <a:rPr lang="en-US" sz="1200" dirty="0">
                <a:solidFill>
                  <a:schemeClr val="bg1"/>
                </a:solidFill>
                <a:latin typeface="Calibri" charset="0"/>
                <a:cs typeface="Arial" charset="0"/>
              </a:rPr>
              <a:t>© 2020  Fox Rothschild</a:t>
            </a:r>
          </a:p>
        </p:txBody>
      </p:sp>
    </p:spTree>
    <p:extLst>
      <p:ext uri="{BB962C8B-B14F-4D97-AF65-F5344CB8AC3E}">
        <p14:creationId xmlns:p14="http://schemas.microsoft.com/office/powerpoint/2010/main" val="224494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704921"/>
          </a:xfrm>
        </p:spPr>
        <p:txBody>
          <a:bodyPr/>
          <a:lstStyle>
            <a:lvl1pPr marL="0" indent="0">
              <a:buNone/>
              <a:defRPr sz="3200" baseline="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p:txBody>
      </p:sp>
      <p:sp>
        <p:nvSpPr>
          <p:cNvPr id="4" name="Text Placeholder 3"/>
          <p:cNvSpPr>
            <a:spLocks noGrp="1"/>
          </p:cNvSpPr>
          <p:nvPr>
            <p:ph type="body" sz="half" idx="2"/>
          </p:nvPr>
        </p:nvSpPr>
        <p:spPr>
          <a:xfrm>
            <a:off x="839788" y="2057400"/>
            <a:ext cx="3932237" cy="3634946"/>
          </a:xfrm>
        </p:spPr>
        <p:txBody>
          <a:bodyPr>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EDABDF2-BF47-4426-9BCB-7995FC47CCB6}" type="datetimeFigureOut">
              <a:rPr lang="en-US" smtClean="0"/>
              <a:t>8/25/2020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2583577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9598" y="4750573"/>
            <a:ext cx="9793202" cy="533400"/>
          </a:xfrm>
        </p:spPr>
        <p:txBody>
          <a:bodyPr anchor="b">
            <a:normAutofit/>
          </a:bodyPr>
          <a:lstStyle>
            <a:lvl1pPr>
              <a:defRPr sz="2000"/>
            </a:lvl1pPr>
          </a:lstStyle>
          <a:p>
            <a:r>
              <a:rPr lang="en-US"/>
              <a:t>Click to edit Master title style</a:t>
            </a:r>
            <a:endParaRPr lang="en-US" dirty="0"/>
          </a:p>
        </p:txBody>
      </p:sp>
      <p:sp>
        <p:nvSpPr>
          <p:cNvPr id="3" name="Picture Placeholder 2"/>
          <p:cNvSpPr>
            <a:spLocks noGrp="1"/>
          </p:cNvSpPr>
          <p:nvPr>
            <p:ph type="pic" idx="1"/>
          </p:nvPr>
        </p:nvSpPr>
        <p:spPr>
          <a:xfrm>
            <a:off x="1179598" y="402540"/>
            <a:ext cx="9793202" cy="434245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79598" y="5315230"/>
            <a:ext cx="9793202" cy="410067"/>
          </a:xfrm>
        </p:spPr>
        <p:txBody>
          <a:bodyPr>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EDABDF2-BF47-4426-9BCB-7995FC47CCB6}" type="datetimeFigureOut">
              <a:rPr lang="en-US" smtClean="0"/>
              <a:t>8/25/2020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11490333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838200" y="1825625"/>
            <a:ext cx="10515600" cy="3866721"/>
          </a:xfrm>
        </p:spPr>
        <p:txBody>
          <a:bodyPr vert="horz"/>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DABDF2-BF47-4426-9BCB-7995FC47CCB6}" type="datetimeFigureOut">
              <a:rPr lang="en-US" smtClean="0"/>
              <a:t>8/25/2020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33258407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318983"/>
          </a:xfrm>
        </p:spPr>
        <p:txBody>
          <a:bodyPr vert="eaVert"/>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318983"/>
          </a:xfrm>
        </p:spPr>
        <p:txBody>
          <a:bodyPr vert="horz"/>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DABDF2-BF47-4426-9BCB-7995FC47CCB6}" type="datetimeFigureOut">
              <a:rPr lang="en-US" smtClean="0"/>
              <a:t>8/25/2020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36614555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2432822"/>
            <a:ext cx="10515600" cy="1719048"/>
          </a:xfrm>
        </p:spPr>
        <p:txBody>
          <a:bodyPr/>
          <a:lstStyle>
            <a:lvl1pPr algn="ctr">
              <a:defRPr sz="2800" baseline="0">
                <a:solidFill>
                  <a:srgbClr val="439D39"/>
                </a:solidFill>
                <a:latin typeface="Arial Black" panose="020B0A04020102020204" pitchFamily="34" charset="0"/>
                <a:cs typeface="Arial" panose="020B0604020202020204" pitchFamily="34" charset="0"/>
              </a:defRPr>
            </a:lvl1pPr>
          </a:lstStyle>
          <a:p>
            <a:r>
              <a:rPr lang="en-US" dirty="0"/>
              <a:t>Contact Name, Esq.</a:t>
            </a:r>
            <a:br>
              <a:rPr lang="en-US" dirty="0"/>
            </a:br>
            <a:r>
              <a:rPr lang="en-US" dirty="0"/>
              <a:t>###.###.####</a:t>
            </a:r>
            <a:br>
              <a:rPr lang="en-US" dirty="0"/>
            </a:br>
            <a:r>
              <a:rPr lang="en-US" dirty="0"/>
              <a:t>name@foxrothschild.com</a:t>
            </a:r>
          </a:p>
        </p:txBody>
      </p:sp>
      <p:sp>
        <p:nvSpPr>
          <p:cNvPr id="3" name="Date Placeholder 2"/>
          <p:cNvSpPr>
            <a:spLocks noGrp="1"/>
          </p:cNvSpPr>
          <p:nvPr>
            <p:ph type="dt" sz="half" idx="10"/>
          </p:nvPr>
        </p:nvSpPr>
        <p:spPr/>
        <p:txBody>
          <a:bodyPr/>
          <a:lstStyle/>
          <a:p>
            <a:fld id="{6EDABDF2-BF47-4426-9BCB-7995FC47CCB6}" type="datetimeFigureOut">
              <a:rPr lang="en-US" smtClean="0"/>
              <a:t>8/25/2020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1333804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Green 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494356"/>
            <a:ext cx="9144000" cy="2387600"/>
          </a:xfrm>
        </p:spPr>
        <p:txBody>
          <a:bodyPr anchor="ctr">
            <a:normAutofit/>
          </a:bodyPr>
          <a:lstStyle>
            <a:lvl1pPr algn="ctr">
              <a:defRPr sz="3600">
                <a:solidFill>
                  <a:schemeClr val="bg1"/>
                </a:solidFill>
              </a:defRPr>
            </a:lvl1pPr>
          </a:lstStyle>
          <a:p>
            <a:r>
              <a:rPr lang="en-US"/>
              <a:t>Click to edit Master title style</a:t>
            </a:r>
            <a:endParaRPr lang="en-US" dirty="0"/>
          </a:p>
        </p:txBody>
      </p:sp>
      <p:sp>
        <p:nvSpPr>
          <p:cNvPr id="3" name="Subtitle 2"/>
          <p:cNvSpPr>
            <a:spLocks noGrp="1"/>
          </p:cNvSpPr>
          <p:nvPr>
            <p:ph type="subTitle" idx="1" hasCustomPrompt="1"/>
          </p:nvPr>
        </p:nvSpPr>
        <p:spPr>
          <a:xfrm>
            <a:off x="1524000" y="3881956"/>
            <a:ext cx="9144000" cy="1655762"/>
          </a:xfrm>
        </p:spPr>
        <p:txBody>
          <a:bodyPr/>
          <a:lstStyle>
            <a:lvl1pPr marL="0" indent="0" algn="l">
              <a:buNone/>
              <a:defRPr sz="24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Presenter Name, Esq.</a:t>
            </a:r>
          </a:p>
        </p:txBody>
      </p:sp>
      <p:sp>
        <p:nvSpPr>
          <p:cNvPr id="4" name="Date Placeholder 3"/>
          <p:cNvSpPr>
            <a:spLocks noGrp="1"/>
          </p:cNvSpPr>
          <p:nvPr>
            <p:ph type="dt" sz="half" idx="10"/>
          </p:nvPr>
        </p:nvSpPr>
        <p:spPr/>
        <p:txBody>
          <a:bodyPr/>
          <a:lstStyle/>
          <a:p>
            <a:fld id="{6EDABDF2-BF47-4426-9BCB-7995FC47CCB6}" type="datetimeFigureOut">
              <a:rPr lang="en-US" smtClean="0"/>
              <a:t>8/25/2020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16F486-0CFC-44B8-ABC6-7675E0B75693}" type="slidenum">
              <a:rPr lang="en-US" smtClean="0"/>
              <a:t>‹#›</a:t>
            </a:fld>
            <a:endParaRPr lang="en-US" dirty="0"/>
          </a:p>
        </p:txBody>
      </p:sp>
      <p:sp>
        <p:nvSpPr>
          <p:cNvPr id="7" name="Text Box 9"/>
          <p:cNvSpPr txBox="1">
            <a:spLocks noChangeArrowheads="1"/>
          </p:cNvSpPr>
          <p:nvPr userDrawn="1"/>
        </p:nvSpPr>
        <p:spPr bwMode="auto">
          <a:xfrm>
            <a:off x="7923213" y="6356350"/>
            <a:ext cx="2744787" cy="277812"/>
          </a:xfrm>
          <a:prstGeom prst="rect">
            <a:avLst/>
          </a:prstGeom>
          <a:noFill/>
          <a:ln>
            <a:noFill/>
          </a:ln>
          <a:effec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r">
              <a:spcAft>
                <a:spcPts val="75"/>
              </a:spcAft>
            </a:pPr>
            <a:r>
              <a:rPr lang="en-US" sz="1200" dirty="0">
                <a:solidFill>
                  <a:schemeClr val="bg1"/>
                </a:solidFill>
                <a:latin typeface="Calibri" charset="0"/>
                <a:cs typeface="Arial" charset="0"/>
              </a:rPr>
              <a:t>© 2020  Fox Rothschild</a:t>
            </a:r>
          </a:p>
        </p:txBody>
      </p:sp>
    </p:spTree>
    <p:extLst>
      <p:ext uri="{BB962C8B-B14F-4D97-AF65-F5344CB8AC3E}">
        <p14:creationId xmlns:p14="http://schemas.microsoft.com/office/powerpoint/2010/main" val="2392118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838200" y="1825625"/>
            <a:ext cx="10515600" cy="385024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EDABDF2-BF47-4426-9BCB-7995FC47CCB6}" type="datetimeFigureOut">
              <a:rPr lang="en-US" smtClean="0"/>
              <a:t>8/25/2020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2593945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22466" y="4761471"/>
            <a:ext cx="10515600" cy="954302"/>
          </a:xfrm>
        </p:spPr>
        <p:txBody>
          <a:bodyPr anchor="b">
            <a:normAutofit/>
          </a:bodyPr>
          <a:lstStyle>
            <a:lvl1pPr>
              <a:defRPr sz="3600" cap="all" baseline="0"/>
            </a:lvl1pPr>
          </a:lstStyle>
          <a:p>
            <a:r>
              <a:rPr lang="en-US"/>
              <a:t>Click to edit Master title style</a:t>
            </a:r>
            <a:endParaRPr lang="en-US" dirty="0"/>
          </a:p>
        </p:txBody>
      </p:sp>
      <p:sp>
        <p:nvSpPr>
          <p:cNvPr id="3" name="Text Placeholder 2"/>
          <p:cNvSpPr>
            <a:spLocks noGrp="1"/>
          </p:cNvSpPr>
          <p:nvPr>
            <p:ph type="body" idx="1"/>
          </p:nvPr>
        </p:nvSpPr>
        <p:spPr>
          <a:xfrm>
            <a:off x="922466" y="3261284"/>
            <a:ext cx="10515600" cy="1500187"/>
          </a:xfrm>
        </p:spPr>
        <p:txBody>
          <a:bodyPr anchor="b">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EDABDF2-BF47-4426-9BCB-7995FC47CCB6}" type="datetimeFigureOut">
              <a:rPr lang="en-US" smtClean="0"/>
              <a:t>8/25/2020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1118560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bg>
      <p:bgPr>
        <a:solidFill>
          <a:schemeClr val="bg1"/>
        </a:solid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EDABDF2-BF47-4426-9BCB-7995FC47CCB6}" type="datetimeFigureOut">
              <a:rPr lang="en-US" smtClean="0"/>
              <a:t>8/25/2020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1761388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3858483"/>
          </a:xfrm>
        </p:spPr>
        <p:txBody>
          <a:bodyPr/>
          <a:lstStyle>
            <a:lvl1pPr>
              <a:defRPr sz="2200"/>
            </a:lvl1pPr>
            <a:lvl2pPr>
              <a:defRPr sz="2000"/>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3858483"/>
          </a:xfrm>
        </p:spPr>
        <p:txBody>
          <a:bodyPr/>
          <a:lstStyle>
            <a:lvl1pPr>
              <a:defRPr sz="2200"/>
            </a:lvl1pPr>
            <a:lvl2pPr>
              <a:defRPr sz="2000"/>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EDABDF2-BF47-4426-9BCB-7995FC47CCB6}" type="datetimeFigureOut">
              <a:rPr lang="en-US" smtClean="0"/>
              <a:t>8/25/2020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3847964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lgn="ctr">
              <a:defRPr/>
            </a:lvl1p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normAutofit/>
          </a:bodyPr>
          <a:lstStyle>
            <a:lvl1pPr marL="0" indent="0">
              <a:buNone/>
              <a:defRPr sz="2200" b="0">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187271"/>
          </a:xfrm>
        </p:spPr>
        <p:txBody>
          <a:bodyPr/>
          <a:lstStyle>
            <a:lvl1pPr>
              <a:defRPr sz="2000"/>
            </a:lvl1pPr>
            <a:lvl2pPr>
              <a:defRPr sz="2000"/>
            </a:lvl2pPr>
            <a:lvl3pPr>
              <a:defRPr sz="1800"/>
            </a:lvl3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norm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187271"/>
          </a:xfrm>
        </p:spPr>
        <p:txBody>
          <a:bodyPr/>
          <a:lstStyle>
            <a:lvl1pPr>
              <a:defRPr sz="2000"/>
            </a:lvl1pPr>
            <a:lvl2pPr>
              <a:defRPr sz="2000"/>
            </a:lvl2pPr>
            <a:lvl3pPr>
              <a:defRPr sz="1800"/>
            </a:lvl3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EDABDF2-BF47-4426-9BCB-7995FC47CCB6}" type="datetimeFigureOut">
              <a:rPr lang="en-US" smtClean="0"/>
              <a:t>8/25/2020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4217864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EDABDF2-BF47-4426-9BCB-7995FC47CCB6}" type="datetimeFigureOut">
              <a:rPr lang="en-US" smtClean="0"/>
              <a:t>8/25/2020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1334127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DABDF2-BF47-4426-9BCB-7995FC47CCB6}" type="datetimeFigureOut">
              <a:rPr lang="en-US" smtClean="0"/>
              <a:t>8/25/2020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2069729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16">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DABDF2-BF47-4426-9BCB-7995FC47CCB6}" type="datetimeFigureOut">
              <a:rPr lang="en-US" smtClean="0"/>
              <a:t>8/25/2020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16F486-0CFC-44B8-ABC6-7675E0B75693}" type="slidenum">
              <a:rPr lang="en-US" smtClean="0"/>
              <a:t>‹#›</a:t>
            </a:fld>
            <a:endParaRPr lang="en-US" dirty="0"/>
          </a:p>
        </p:txBody>
      </p:sp>
    </p:spTree>
    <p:extLst>
      <p:ext uri="{BB962C8B-B14F-4D97-AF65-F5344CB8AC3E}">
        <p14:creationId xmlns:p14="http://schemas.microsoft.com/office/powerpoint/2010/main" val="2271048730"/>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6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2" r:id="rId14"/>
  </p:sldLayoutIdLst>
  <p:txStyles>
    <p:titleStyle>
      <a:lvl1pPr algn="l" defTabSz="914400" rtl="0" eaLnBrk="1" latinLnBrk="0" hangingPunct="1">
        <a:lnSpc>
          <a:spcPct val="90000"/>
        </a:lnSpc>
        <a:spcBef>
          <a:spcPct val="0"/>
        </a:spcBef>
        <a:buNone/>
        <a:defRPr sz="3600" kern="1200">
          <a:solidFill>
            <a:srgbClr val="439D39"/>
          </a:solidFill>
          <a:latin typeface="Arial Black" panose="020B0A040201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2" Type="http://schemas.openxmlformats.org/officeDocument/2006/relationships/hyperlink" Target="https://www2.ed.gov/policy/gen/guid/fpco/ferpa/index.html" TargetMode="External"/><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www2.ed.gov/about/offices/list/ocr/docs/shguide.html" TargetMode="External"/><Relationship Id="rId7" Type="http://schemas.openxmlformats.org/officeDocument/2006/relationships/hyperlink" Target="https://www2.ed.gov/about/offices/list/ocr/docs/qa-title-ix-201709.pdf" TargetMode="External"/><Relationship Id="rId2" Type="http://schemas.openxmlformats.org/officeDocument/2006/relationships/hyperlink" Target="https://www2.ed.gov/about/offices/list/ocr/docs/sexhar01.html#skipnav2" TargetMode="External"/><Relationship Id="rId1" Type="http://schemas.openxmlformats.org/officeDocument/2006/relationships/slideLayout" Target="../slideLayouts/slideLayout3.xml"/><Relationship Id="rId6" Type="http://schemas.openxmlformats.org/officeDocument/2006/relationships/hyperlink" Target="https://www2.ed.gov/about/offices/list/ocr/docs/qa-201404-title-ix.pdf" TargetMode="External"/><Relationship Id="rId5" Type="http://schemas.openxmlformats.org/officeDocument/2006/relationships/hyperlink" Target="https://www2.ed.gov/about/offices/list/ocr/letters/colleague-201104.pdf" TargetMode="External"/><Relationship Id="rId4" Type="http://schemas.openxmlformats.org/officeDocument/2006/relationships/hyperlink" Target="https://www2.ed.gov/about/offices/list/ocr/docs/shguide.pdf" TargetMode="Externa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3.xml.rels><?xml version="1.0" encoding="UTF-8" standalone="yes"?>
<Relationships xmlns="http://schemas.openxmlformats.org/package/2006/relationships"><Relationship Id="rId2" Type="http://schemas.openxmlformats.org/officeDocument/2006/relationships/hyperlink" Target="http://www.apa.org/topics/trauma.index.aspx" TargetMode="External"/><Relationship Id="rId1" Type="http://schemas.openxmlformats.org/officeDocument/2006/relationships/slideLayout" Target="../slideLayouts/slideLayout3.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6.xml.rels><?xml version="1.0" encoding="UTF-8" standalone="yes"?>
<Relationships xmlns="http://schemas.openxmlformats.org/package/2006/relationships"><Relationship Id="rId2" Type="http://schemas.openxmlformats.org/officeDocument/2006/relationships/hyperlink" Target="http://medweb.mitedu/mentalhealth/mh-reactions.html" TargetMode="External"/><Relationship Id="rId1" Type="http://schemas.openxmlformats.org/officeDocument/2006/relationships/slideLayout" Target="../slideLayouts/slideLayout3.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1.xml.rels><?xml version="1.0" encoding="UTF-8" standalone="yes"?>
<Relationships xmlns="http://schemas.openxmlformats.org/package/2006/relationships"><Relationship Id="rId3" Type="http://schemas.openxmlformats.org/officeDocument/2006/relationships/hyperlink" Target="https://www.youtube.com/watch?v=TdfT5R8ibm4&amp;feature=youtu.be" TargetMode="External"/><Relationship Id="rId2" Type="http://schemas.openxmlformats.org/officeDocument/2006/relationships/hyperlink" Target="https://www2.ed.gov/about/offices/list/ocr/docs/titleix-summary.pdf" TargetMode="External"/><Relationship Id="rId1" Type="http://schemas.openxmlformats.org/officeDocument/2006/relationships/slideLayout" Target="../slideLayouts/slideLayout3.xml"/><Relationship Id="rId5" Type="http://schemas.openxmlformats.org/officeDocument/2006/relationships/hyperlink" Target="https://www.ed.gov/news/press-releases/secretary-devos-announces-new-civil-rights-initiative-combat-sexual-assault-k-12-public-schools?utm_content=&amp;utm_medium=email&amp;utm_name=&amp;utm_source=govdelivery&amp;utm_term=" TargetMode="External"/><Relationship Id="rId4" Type="http://schemas.openxmlformats.org/officeDocument/2006/relationships/hyperlink" Target="https://www2.ed.gov/about/offices/list/ocr/docs/titleix-overview.pdf" TargetMode="Externa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3.xml.rels><?xml version="1.0" encoding="UTF-8" standalone="yes"?>
<Relationships xmlns="http://schemas.openxmlformats.org/package/2006/relationships"><Relationship Id="rId2" Type="http://schemas.openxmlformats.org/officeDocument/2006/relationships/hyperlink" Target="https://www2.ed.gov/about/offices/list/ocr/docs/qa-title-ix-201709.pdf" TargetMode="External"/><Relationship Id="rId1" Type="http://schemas.openxmlformats.org/officeDocument/2006/relationships/slideLayout" Target="../slideLayouts/slideLayout3.xml"/></Relationships>
</file>

<file path=ppt/slides/_rels/slide23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hyperlink" Target="https://www.ed.gov/news/press-releases/secretary-devos-announces-new-civil-rights-initiative-combat-sexual-assault-k-12-public-schools?utm_content=&amp;utm_medium=email&amp;utm_name=&amp;utm_source=govdelivery&amp;utm_term=" TargetMode="Externa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hyperlink" Target="https://www.ed.gov/news/press-releases/secretary-devos-takes-historic-action-strengthen-title-ix-protections-all-students#:~:text=Key%20provisions%20of%20the%20Department,on%20the%20basis%20of%20sex" TargetMode="Externa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hyperlink" Target="https://www.ed.gov/news/press-releases/secretary-devos-takes-historic-action-strengthen-title-ix-protections-all-students#:~:text=Key%20provisions%20of%20the%20Department,on%20the%20basis%20of%20sex"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hyperlink" Target="https://www.ed.gov/news/press-releases/secretary-devos-takes-historic-action-strengthen-title-ix-protections-all-students#:~:text=Key%20provisions%20of%20the%20Department,on%20the%20basis%20of%20sex" TargetMode="Externa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hyperlink" Target="https://clerycenter.org/https:/clerycenter.org/" TargetMode="External"/><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3" Type="http://schemas.openxmlformats.org/officeDocument/2006/relationships/hyperlink" Target="https://clerycenter.org/wp-content/uploads/2017/01/handbook-2.pdf" TargetMode="External"/><Relationship Id="rId2" Type="http://schemas.openxmlformats.org/officeDocument/2006/relationships/hyperlink" Target="https://codes.findlaw.com/us/title-20-education/20-usc-sect-1092.html"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99491" y="1810327"/>
            <a:ext cx="9144000" cy="3727389"/>
          </a:xfrm>
        </p:spPr>
        <p:txBody>
          <a:bodyPr>
            <a:normAutofit fontScale="90000"/>
          </a:bodyPr>
          <a:lstStyle/>
          <a:p>
            <a:r>
              <a:rPr lang="en-US" dirty="0"/>
              <a:t/>
            </a:r>
            <a:br>
              <a:rPr lang="en-US" dirty="0"/>
            </a:br>
            <a:r>
              <a:rPr lang="en-US" dirty="0"/>
              <a:t>Title IX </a:t>
            </a:r>
            <a:r>
              <a:rPr lang="en-US" dirty="0" smtClean="0"/>
              <a:t>Toolkit</a:t>
            </a:r>
            <a:br>
              <a:rPr lang="en-US" dirty="0" smtClean="0"/>
            </a:br>
            <a:r>
              <a:rPr lang="en-US" dirty="0" smtClean="0"/>
              <a:t>Two-Part Training</a:t>
            </a:r>
            <a:br>
              <a:rPr lang="en-US" dirty="0" smtClean="0"/>
            </a:br>
            <a:r>
              <a:rPr lang="en-US" dirty="0" smtClean="0"/>
              <a:t>on</a:t>
            </a:r>
            <a:r>
              <a:rPr lang="en-US" dirty="0"/>
              <a:t/>
            </a:r>
            <a:br>
              <a:rPr lang="en-US" dirty="0"/>
            </a:br>
            <a:r>
              <a:rPr lang="en-US" dirty="0"/>
              <a:t>U.S. Department of Education</a:t>
            </a:r>
            <a:br>
              <a:rPr lang="en-US" dirty="0"/>
            </a:br>
            <a:r>
              <a:rPr lang="en-US" dirty="0"/>
              <a:t>Office of Civil Rights</a:t>
            </a:r>
            <a:br>
              <a:rPr lang="en-US" dirty="0"/>
            </a:br>
            <a:r>
              <a:rPr lang="en-US" dirty="0"/>
              <a:t>Final </a:t>
            </a:r>
            <a:r>
              <a:rPr lang="en-US" dirty="0" smtClean="0"/>
              <a:t>Regulations </a:t>
            </a:r>
            <a:br>
              <a:rPr lang="en-US" dirty="0" smtClean="0"/>
            </a:br>
            <a:r>
              <a:rPr lang="en-US" dirty="0" smtClean="0"/>
              <a:t>Issued May 2020</a:t>
            </a:r>
            <a:r>
              <a:rPr lang="en-US" dirty="0"/>
              <a:t/>
            </a:r>
            <a:br>
              <a:rPr lang="en-US" dirty="0"/>
            </a:br>
            <a:endParaRPr lang="en-US" dirty="0"/>
          </a:p>
        </p:txBody>
      </p:sp>
      <p:sp>
        <p:nvSpPr>
          <p:cNvPr id="3" name="Subtitle 2"/>
          <p:cNvSpPr>
            <a:spLocks noGrp="1"/>
          </p:cNvSpPr>
          <p:nvPr>
            <p:ph type="subTitle" idx="1"/>
          </p:nvPr>
        </p:nvSpPr>
        <p:spPr>
          <a:xfrm>
            <a:off x="1524000" y="4904509"/>
            <a:ext cx="9144000" cy="633208"/>
          </a:xfrm>
        </p:spPr>
        <p:txBody>
          <a:bodyPr>
            <a:normAutofit/>
          </a:bodyPr>
          <a:lstStyle/>
          <a:p>
            <a:pPr algn="ctr"/>
            <a:endParaRPr lang="en-US" b="1" dirty="0"/>
          </a:p>
          <a:p>
            <a:pPr algn="ctr"/>
            <a:endParaRPr lang="en-US" b="1" dirty="0"/>
          </a:p>
          <a:p>
            <a:pPr algn="ctr"/>
            <a:endParaRPr lang="en-US" dirty="0"/>
          </a:p>
        </p:txBody>
      </p:sp>
      <p:sp>
        <p:nvSpPr>
          <p:cNvPr id="4" name="Text Box 2"/>
          <p:cNvSpPr txBox="1">
            <a:spLocks noChangeArrowheads="1"/>
          </p:cNvSpPr>
          <p:nvPr/>
        </p:nvSpPr>
        <p:spPr bwMode="auto">
          <a:xfrm>
            <a:off x="5414241" y="5748517"/>
            <a:ext cx="1714500" cy="29527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gn="ctr">
              <a:lnSpc>
                <a:spcPct val="107000"/>
              </a:lnSpc>
              <a:spcBef>
                <a:spcPts val="0"/>
              </a:spcBef>
              <a:spcAft>
                <a:spcPts val="800"/>
              </a:spcAft>
            </a:pPr>
            <a:r>
              <a:rPr lang="en-US" sz="1100" b="1">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FINAL VERSION (8-6-2020)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082238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09493"/>
          </a:xfrm>
        </p:spPr>
        <p:txBody>
          <a:bodyPr/>
          <a:lstStyle/>
          <a:p>
            <a:r>
              <a:rPr lang="en-US" dirty="0"/>
              <a:t>Key Personnel in Title IX Process</a:t>
            </a:r>
          </a:p>
        </p:txBody>
      </p:sp>
      <p:sp>
        <p:nvSpPr>
          <p:cNvPr id="3" name="Content Placeholder 2"/>
          <p:cNvSpPr>
            <a:spLocks noGrp="1"/>
          </p:cNvSpPr>
          <p:nvPr>
            <p:ph idx="1"/>
          </p:nvPr>
        </p:nvSpPr>
        <p:spPr>
          <a:xfrm>
            <a:off x="838200" y="1274618"/>
            <a:ext cx="10515600" cy="4401253"/>
          </a:xfrm>
        </p:spPr>
        <p:txBody>
          <a:bodyPr>
            <a:normAutofit fontScale="92500" lnSpcReduction="10000"/>
          </a:bodyPr>
          <a:lstStyle/>
          <a:p>
            <a:r>
              <a:rPr lang="en-US" sz="2600" dirty="0"/>
              <a:t>Title IX Coordinator</a:t>
            </a:r>
          </a:p>
          <a:p>
            <a:pPr lvl="1"/>
            <a:r>
              <a:rPr lang="en-US" sz="2200" dirty="0"/>
              <a:t>Depending </a:t>
            </a:r>
            <a:r>
              <a:rPr lang="en-US" sz="2200" dirty="0" smtClean="0"/>
              <a:t>on the </a:t>
            </a:r>
            <a:r>
              <a:rPr lang="en-US" sz="2200" dirty="0"/>
              <a:t>size </a:t>
            </a:r>
            <a:r>
              <a:rPr lang="en-US" sz="2200" dirty="0" smtClean="0"/>
              <a:t>of the </a:t>
            </a:r>
            <a:r>
              <a:rPr lang="en-US" sz="2200" dirty="0"/>
              <a:t>school, may need to designate </a:t>
            </a:r>
            <a:r>
              <a:rPr lang="en-US" sz="2200" dirty="0" smtClean="0"/>
              <a:t>“Deputy </a:t>
            </a:r>
            <a:r>
              <a:rPr lang="en-US" sz="2200" dirty="0"/>
              <a:t>Title IX Coordinator” and/or “Title IX liaison/investigators” in each school building</a:t>
            </a:r>
          </a:p>
          <a:p>
            <a:r>
              <a:rPr lang="en-US" sz="2600" dirty="0"/>
              <a:t>Investigator</a:t>
            </a:r>
          </a:p>
          <a:p>
            <a:r>
              <a:rPr lang="en-US" sz="2600" dirty="0" smtClean="0"/>
              <a:t>Decision Maker(s) (or panel of decision makers)</a:t>
            </a:r>
            <a:endParaRPr lang="en-US" sz="2600" dirty="0"/>
          </a:p>
          <a:p>
            <a:r>
              <a:rPr lang="en-US" sz="2600" dirty="0"/>
              <a:t>Advisor </a:t>
            </a:r>
            <a:r>
              <a:rPr lang="en-US" sz="2600" dirty="0" smtClean="0"/>
              <a:t>(only applicable when using a </a:t>
            </a:r>
            <a:r>
              <a:rPr lang="en-US" sz="2600" dirty="0"/>
              <a:t>“live” hearing</a:t>
            </a:r>
            <a:r>
              <a:rPr lang="en-US" sz="2600" dirty="0" smtClean="0"/>
              <a:t>)</a:t>
            </a:r>
          </a:p>
          <a:p>
            <a:r>
              <a:rPr lang="en-US" sz="2600" dirty="0" smtClean="0"/>
              <a:t>Informal Resolution Facilitator</a:t>
            </a:r>
            <a:endParaRPr lang="en-US" sz="2600" dirty="0"/>
          </a:p>
          <a:p>
            <a:r>
              <a:rPr lang="en-US" sz="2600" dirty="0"/>
              <a:t>Appeal </a:t>
            </a:r>
            <a:r>
              <a:rPr lang="en-US" sz="2600" dirty="0" smtClean="0"/>
              <a:t>Decision Maker</a:t>
            </a:r>
            <a:endParaRPr lang="en-US" sz="2600" dirty="0"/>
          </a:p>
          <a:p>
            <a:r>
              <a:rPr lang="en-US" sz="2600" dirty="0"/>
              <a:t>Possible other involved personnel:</a:t>
            </a:r>
          </a:p>
          <a:p>
            <a:pPr lvl="1"/>
            <a:r>
              <a:rPr lang="en-US" sz="2200" dirty="0"/>
              <a:t>HR Director </a:t>
            </a:r>
            <a:endParaRPr lang="en-US" sz="2200" dirty="0" smtClean="0"/>
          </a:p>
          <a:p>
            <a:pPr lvl="1"/>
            <a:r>
              <a:rPr lang="en-US" sz="2200" dirty="0" smtClean="0"/>
              <a:t>School Counselor</a:t>
            </a:r>
          </a:p>
          <a:p>
            <a:pPr lvl="1"/>
            <a:r>
              <a:rPr lang="en-US" sz="2200" dirty="0" smtClean="0"/>
              <a:t>School Resource Officer</a:t>
            </a:r>
            <a:endParaRPr lang="en-US" sz="2200" dirty="0"/>
          </a:p>
          <a:p>
            <a:pPr marL="0" indent="0">
              <a:buNone/>
            </a:pPr>
            <a:endParaRPr lang="en-US" dirty="0"/>
          </a:p>
        </p:txBody>
      </p:sp>
    </p:spTree>
    <p:extLst>
      <p:ext uri="{BB962C8B-B14F-4D97-AF65-F5344CB8AC3E}">
        <p14:creationId xmlns:p14="http://schemas.microsoft.com/office/powerpoint/2010/main" val="1609617327"/>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normAutofit fontScale="90000"/>
          </a:bodyPr>
          <a:lstStyle/>
          <a:p>
            <a:r>
              <a:rPr lang="en-US" dirty="0"/>
              <a:t>Department of </a:t>
            </a:r>
            <a:r>
              <a:rPr lang="en-US" dirty="0" smtClean="0"/>
              <a:t>Education: </a:t>
            </a:r>
            <a:r>
              <a:rPr lang="en-US" dirty="0"/>
              <a:t>Comments </a:t>
            </a:r>
            <a:r>
              <a:rPr lang="en-US" dirty="0" smtClean="0"/>
              <a:t>on </a:t>
            </a:r>
            <a:r>
              <a:rPr lang="en-US" dirty="0"/>
              <a:t>H</a:t>
            </a:r>
            <a:r>
              <a:rPr lang="en-US" dirty="0" smtClean="0"/>
              <a:t>earings for </a:t>
            </a:r>
            <a:r>
              <a:rPr lang="en-US" dirty="0"/>
              <a:t>K-12 </a:t>
            </a:r>
            <a:r>
              <a:rPr lang="en-US" dirty="0" smtClean="0"/>
              <a:t>School Entities (Cont’d)</a:t>
            </a:r>
            <a:endParaRPr lang="en-US" dirty="0"/>
          </a:p>
        </p:txBody>
      </p:sp>
      <p:sp>
        <p:nvSpPr>
          <p:cNvPr id="5" name="Content Placeholder 4"/>
          <p:cNvSpPr>
            <a:spLocks noGrp="1"/>
          </p:cNvSpPr>
          <p:nvPr>
            <p:ph idx="1"/>
          </p:nvPr>
        </p:nvSpPr>
        <p:spPr>
          <a:xfrm>
            <a:off x="1062487" y="1325563"/>
            <a:ext cx="10515600" cy="4086946"/>
          </a:xfrm>
        </p:spPr>
        <p:txBody>
          <a:bodyPr>
            <a:noAutofit/>
          </a:bodyPr>
          <a:lstStyle/>
          <a:p>
            <a:pPr>
              <a:lnSpc>
                <a:spcPct val="120000"/>
              </a:lnSpc>
            </a:pPr>
            <a:r>
              <a:rPr lang="en-US" sz="1200" dirty="0" smtClean="0"/>
              <a:t>(FN 1395)</a:t>
            </a:r>
            <a:r>
              <a:rPr lang="en-US" sz="2200" dirty="0" smtClean="0"/>
              <a:t> </a:t>
            </a:r>
            <a:r>
              <a:rPr lang="en-US" sz="2200" dirty="0"/>
              <a:t>The Department notes that this provision states that non-postsecondary </a:t>
            </a:r>
            <a:r>
              <a:rPr lang="en-US" sz="2200" dirty="0" smtClean="0"/>
              <a:t>. . . grievance </a:t>
            </a:r>
            <a:r>
              <a:rPr lang="en-US" sz="2200" dirty="0"/>
              <a:t>processes </a:t>
            </a:r>
            <a:r>
              <a:rPr lang="en-US" sz="2200" b="1" dirty="0"/>
              <a:t>may, but need not, provide for a hearing. Therefore, the </a:t>
            </a:r>
            <a:r>
              <a:rPr lang="en-US" sz="2200" b="1" dirty="0" smtClean="0"/>
              <a:t>school entity </a:t>
            </a:r>
            <a:r>
              <a:rPr lang="en-US" sz="2200" b="1" dirty="0"/>
              <a:t>has flexibility to make a hearing available on a case by case basis, for example where the Title IX Coordinator determines a hearing is needed, so long as the grievance process </a:t>
            </a:r>
            <a:r>
              <a:rPr lang="en-US" sz="2200" b="1" dirty="0" smtClean="0"/>
              <a:t>clearly </a:t>
            </a:r>
            <a:r>
              <a:rPr lang="en-US" sz="2200" b="1" dirty="0"/>
              <a:t>identifies the circumstances under which a hearing may, or may not, be </a:t>
            </a:r>
            <a:r>
              <a:rPr lang="en-US" sz="2200" b="1" dirty="0" smtClean="0"/>
              <a:t>held </a:t>
            </a:r>
            <a:r>
              <a:rPr lang="en-US" sz="2200" dirty="0" smtClean="0"/>
              <a:t>. . .</a:t>
            </a:r>
          </a:p>
          <a:p>
            <a:pPr>
              <a:lnSpc>
                <a:spcPct val="120000"/>
              </a:lnSpc>
            </a:pPr>
            <a:r>
              <a:rPr lang="en-US" sz="2000" dirty="0"/>
              <a:t>A</a:t>
            </a:r>
            <a:r>
              <a:rPr lang="en-US" sz="2000" dirty="0" smtClean="0"/>
              <a:t>ny </a:t>
            </a:r>
            <a:r>
              <a:rPr lang="en-US" sz="2000" dirty="0"/>
              <a:t>rules adopted </a:t>
            </a:r>
            <a:r>
              <a:rPr lang="en-US" sz="2000" dirty="0" smtClean="0"/>
              <a:t>must </a:t>
            </a:r>
            <a:r>
              <a:rPr lang="en-US" sz="2000" dirty="0"/>
              <a:t>apply equally to both parties. Thus, a </a:t>
            </a:r>
            <a:r>
              <a:rPr lang="en-US" sz="2000" dirty="0" smtClean="0"/>
              <a:t>grievance </a:t>
            </a:r>
            <a:r>
              <a:rPr lang="en-US" sz="2000" dirty="0"/>
              <a:t>process could not, for example, state that a hearing will be held only if a respondent requests it, or only if a complainant agrees to it, but could state that a hearing will be held only if both parties request it or consent to it.</a:t>
            </a:r>
          </a:p>
        </p:txBody>
      </p:sp>
    </p:spTree>
    <p:extLst>
      <p:ext uri="{BB962C8B-B14F-4D97-AF65-F5344CB8AC3E}">
        <p14:creationId xmlns:p14="http://schemas.microsoft.com/office/powerpoint/2010/main" val="2602009115"/>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6222" y="106333"/>
            <a:ext cx="10515600" cy="1325563"/>
          </a:xfrm>
        </p:spPr>
        <p:txBody>
          <a:bodyPr>
            <a:noAutofit/>
          </a:bodyPr>
          <a:lstStyle/>
          <a:p>
            <a:r>
              <a:rPr lang="en-US" sz="3000" dirty="0" smtClean="0"/>
              <a:t>Should the K-12 School </a:t>
            </a:r>
            <a:r>
              <a:rPr lang="en-US" sz="3000" dirty="0"/>
              <a:t>E</a:t>
            </a:r>
            <a:r>
              <a:rPr lang="en-US" sz="3000" dirty="0" smtClean="0"/>
              <a:t>ntity </a:t>
            </a:r>
            <a:r>
              <a:rPr lang="en-US" sz="3000" dirty="0"/>
              <a:t>O</a:t>
            </a:r>
            <a:r>
              <a:rPr lang="en-US" sz="3000" dirty="0" smtClean="0"/>
              <a:t>ffer a Hearing </a:t>
            </a:r>
            <a:r>
              <a:rPr lang="en-US" sz="3000" dirty="0"/>
              <a:t>O</a:t>
            </a:r>
            <a:r>
              <a:rPr lang="en-US" sz="3000" dirty="0" smtClean="0"/>
              <a:t>pportunity as Part of Its Title IX Grievance </a:t>
            </a:r>
            <a:r>
              <a:rPr lang="en-US" sz="3000" dirty="0"/>
              <a:t>P</a:t>
            </a:r>
            <a:r>
              <a:rPr lang="en-US" sz="3000" dirty="0" smtClean="0"/>
              <a:t>rocess? If So, What </a:t>
            </a:r>
            <a:r>
              <a:rPr lang="en-US" sz="3000" dirty="0"/>
              <a:t>W</a:t>
            </a:r>
            <a:r>
              <a:rPr lang="en-US" sz="3000" dirty="0" smtClean="0"/>
              <a:t>ill </a:t>
            </a:r>
            <a:r>
              <a:rPr lang="en-US" sz="3000" dirty="0"/>
              <a:t>I</a:t>
            </a:r>
            <a:r>
              <a:rPr lang="en-US" sz="3000" dirty="0" smtClean="0"/>
              <a:t>t </a:t>
            </a:r>
            <a:r>
              <a:rPr lang="en-US" sz="3000" dirty="0"/>
              <a:t>L</a:t>
            </a:r>
            <a:r>
              <a:rPr lang="en-US" sz="3000" dirty="0" smtClean="0"/>
              <a:t>ook </a:t>
            </a:r>
            <a:r>
              <a:rPr lang="en-US" sz="3000" dirty="0"/>
              <a:t>L</a:t>
            </a:r>
            <a:r>
              <a:rPr lang="en-US" sz="3000" dirty="0" smtClean="0"/>
              <a:t>ike? </a:t>
            </a:r>
            <a:endParaRPr lang="en-US" sz="3000" dirty="0"/>
          </a:p>
        </p:txBody>
      </p:sp>
      <p:sp>
        <p:nvSpPr>
          <p:cNvPr id="3" name="Content Placeholder 2"/>
          <p:cNvSpPr>
            <a:spLocks noGrp="1"/>
          </p:cNvSpPr>
          <p:nvPr>
            <p:ph idx="1"/>
          </p:nvPr>
        </p:nvSpPr>
        <p:spPr>
          <a:xfrm>
            <a:off x="665671" y="1431896"/>
            <a:ext cx="10515600" cy="3850245"/>
          </a:xfrm>
        </p:spPr>
        <p:txBody>
          <a:bodyPr>
            <a:noAutofit/>
          </a:bodyPr>
          <a:lstStyle/>
          <a:p>
            <a:r>
              <a:rPr lang="en-US" sz="2500" dirty="0" smtClean="0"/>
              <a:t>This is a determination to be made locally with your administration, school board and solicitor. </a:t>
            </a:r>
          </a:p>
          <a:p>
            <a:r>
              <a:rPr lang="en-US" sz="2500" dirty="0" smtClean="0"/>
              <a:t>There are disadvantage and advantages to introducing the hearing process at the K-12 level.</a:t>
            </a:r>
          </a:p>
          <a:p>
            <a:r>
              <a:rPr lang="en-US" sz="2500" dirty="0" smtClean="0"/>
              <a:t>There will be instances where, after a Title IX determination, an employee is entitled to a local agency hearing, has rights under an Act 93 agreement or may pursue grievance arbitration under a collective bargaining agreement.</a:t>
            </a:r>
          </a:p>
          <a:p>
            <a:r>
              <a:rPr lang="en-US" sz="2500" dirty="0" smtClean="0"/>
              <a:t>Similarly, a student would be entitled to a hearing in connection with an expulsion proceeding or an athletic code of conduct may require other collateral proceedings. </a:t>
            </a:r>
            <a:endParaRPr lang="en-US" sz="2500" dirty="0"/>
          </a:p>
        </p:txBody>
      </p:sp>
    </p:spTree>
    <p:extLst>
      <p:ext uri="{BB962C8B-B14F-4D97-AF65-F5344CB8AC3E}">
        <p14:creationId xmlns:p14="http://schemas.microsoft.com/office/powerpoint/2010/main" val="4128952141"/>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171603" y="1826072"/>
            <a:ext cx="3848793" cy="3848793"/>
          </a:xfrm>
        </p:spPr>
      </p:pic>
    </p:spTree>
    <p:extLst>
      <p:ext uri="{BB962C8B-B14F-4D97-AF65-F5344CB8AC3E}">
        <p14:creationId xmlns:p14="http://schemas.microsoft.com/office/powerpoint/2010/main" val="2225034347"/>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81018"/>
            <a:ext cx="10515600" cy="2470852"/>
          </a:xfrm>
        </p:spPr>
        <p:txBody>
          <a:bodyPr>
            <a:normAutofit fontScale="90000"/>
          </a:bodyPr>
          <a:lstStyle/>
          <a:p>
            <a:r>
              <a:rPr lang="en-US" sz="3200" dirty="0" smtClean="0"/>
              <a:t>Title IX Final Regulations</a:t>
            </a:r>
            <a:br>
              <a:rPr lang="en-US" sz="3200" dirty="0" smtClean="0"/>
            </a:br>
            <a:r>
              <a:rPr lang="en-US" sz="3200" dirty="0" smtClean="0"/>
              <a:t>Part II:  Policy, Procedures &amp; Training</a:t>
            </a:r>
            <a:br>
              <a:rPr lang="en-US" sz="3200" dirty="0" smtClean="0"/>
            </a:br>
            <a:r>
              <a:rPr lang="en-US" sz="3200" dirty="0" smtClean="0"/>
              <a:t/>
            </a:r>
            <a:br>
              <a:rPr lang="en-US" sz="3200" dirty="0" smtClean="0"/>
            </a:br>
            <a:r>
              <a:rPr lang="en-US" sz="3200" dirty="0" smtClean="0"/>
              <a:t>Implementing the New Regulations</a:t>
            </a:r>
            <a:br>
              <a:rPr lang="en-US" sz="3200" dirty="0" smtClean="0"/>
            </a:br>
            <a:r>
              <a:rPr lang="en-US" sz="3200" dirty="0" smtClean="0"/>
              <a:t/>
            </a:r>
            <a:br>
              <a:rPr lang="en-US" sz="3200" dirty="0" smtClean="0"/>
            </a:br>
            <a:r>
              <a:rPr lang="en-US" sz="3200" dirty="0" smtClean="0"/>
              <a:t>Investigations, Administrative Outcomes &amp; Appeals</a:t>
            </a:r>
            <a:br>
              <a:rPr lang="en-US" sz="3200" dirty="0" smtClean="0"/>
            </a:br>
            <a:endParaRPr lang="en-US" sz="3200" dirty="0"/>
          </a:p>
        </p:txBody>
      </p:sp>
    </p:spTree>
    <p:extLst>
      <p:ext uri="{BB962C8B-B14F-4D97-AF65-F5344CB8AC3E}">
        <p14:creationId xmlns:p14="http://schemas.microsoft.com/office/powerpoint/2010/main" val="3530993307"/>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Processing Steps to Keep in Mind</a:t>
            </a:r>
          </a:p>
        </p:txBody>
      </p:sp>
      <p:sp>
        <p:nvSpPr>
          <p:cNvPr id="3" name="Content Placeholder 2"/>
          <p:cNvSpPr>
            <a:spLocks noGrp="1"/>
          </p:cNvSpPr>
          <p:nvPr>
            <p:ph idx="1"/>
          </p:nvPr>
        </p:nvSpPr>
        <p:spPr/>
        <p:txBody>
          <a:bodyPr/>
          <a:lstStyle/>
          <a:p>
            <a:r>
              <a:rPr lang="en-US" dirty="0"/>
              <a:t>Notification</a:t>
            </a:r>
          </a:p>
          <a:p>
            <a:r>
              <a:rPr lang="en-US" dirty="0"/>
              <a:t>Publication</a:t>
            </a:r>
          </a:p>
          <a:p>
            <a:r>
              <a:rPr lang="en-US" dirty="0"/>
              <a:t>Implementation</a:t>
            </a:r>
          </a:p>
          <a:p>
            <a:r>
              <a:rPr lang="en-US" dirty="0"/>
              <a:t>Communication</a:t>
            </a:r>
          </a:p>
          <a:p>
            <a:r>
              <a:rPr lang="en-US" dirty="0"/>
              <a:t>Documentation</a:t>
            </a:r>
          </a:p>
          <a:p>
            <a:r>
              <a:rPr lang="en-US" dirty="0"/>
              <a:t>Conclusion</a:t>
            </a:r>
          </a:p>
          <a:p>
            <a:endParaRPr lang="en-US" dirty="0"/>
          </a:p>
        </p:txBody>
      </p:sp>
    </p:spTree>
    <p:extLst>
      <p:ext uri="{BB962C8B-B14F-4D97-AF65-F5344CB8AC3E}">
        <p14:creationId xmlns:p14="http://schemas.microsoft.com/office/powerpoint/2010/main" val="3164842476"/>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59695"/>
            <a:ext cx="10515600" cy="711201"/>
          </a:xfrm>
        </p:spPr>
        <p:txBody>
          <a:bodyPr>
            <a:normAutofit/>
          </a:bodyPr>
          <a:lstStyle/>
          <a:p>
            <a:r>
              <a:rPr lang="en-US" dirty="0"/>
              <a:t>Policies </a:t>
            </a:r>
            <a:r>
              <a:rPr lang="en-US" dirty="0" smtClean="0"/>
              <a:t>&amp; </a:t>
            </a:r>
            <a:r>
              <a:rPr lang="en-US" dirty="0"/>
              <a:t>Procedures 	</a:t>
            </a:r>
          </a:p>
        </p:txBody>
      </p:sp>
      <p:sp>
        <p:nvSpPr>
          <p:cNvPr id="3" name="Content Placeholder 2"/>
          <p:cNvSpPr>
            <a:spLocks noGrp="1"/>
          </p:cNvSpPr>
          <p:nvPr>
            <p:ph idx="1"/>
          </p:nvPr>
        </p:nvSpPr>
        <p:spPr>
          <a:xfrm>
            <a:off x="838200" y="1431636"/>
            <a:ext cx="10515600" cy="3205019"/>
          </a:xfrm>
        </p:spPr>
        <p:txBody>
          <a:bodyPr>
            <a:normAutofit/>
          </a:bodyPr>
          <a:lstStyle/>
          <a:p>
            <a:r>
              <a:rPr lang="en-US" dirty="0" smtClean="0"/>
              <a:t>Schools </a:t>
            </a:r>
            <a:r>
              <a:rPr lang="en-US" dirty="0"/>
              <a:t>must create or revise policies and procedures </a:t>
            </a:r>
            <a:r>
              <a:rPr lang="en-US" dirty="0" smtClean="0"/>
              <a:t>that:</a:t>
            </a:r>
            <a:endParaRPr lang="en-US" dirty="0"/>
          </a:p>
          <a:p>
            <a:pPr marL="0" indent="0">
              <a:buNone/>
            </a:pPr>
            <a:endParaRPr lang="en-US" dirty="0"/>
          </a:p>
          <a:p>
            <a:pPr marL="914400" lvl="1" indent="-457200">
              <a:buFont typeface="+mj-lt"/>
              <a:buAutoNum type="arabicPeriod"/>
            </a:pPr>
            <a:r>
              <a:rPr lang="en-US" sz="2800" dirty="0"/>
              <a:t>Meet the directives issued under the final </a:t>
            </a:r>
            <a:r>
              <a:rPr lang="en-US" sz="2800" dirty="0" smtClean="0"/>
              <a:t>rules</a:t>
            </a:r>
            <a:endParaRPr lang="en-US" sz="2800" dirty="0"/>
          </a:p>
          <a:p>
            <a:pPr marL="914400" lvl="1" indent="-457200">
              <a:buFont typeface="+mj-lt"/>
              <a:buAutoNum type="arabicPeriod"/>
            </a:pPr>
            <a:r>
              <a:rPr lang="en-US" sz="2800" dirty="0"/>
              <a:t>Comply with state </a:t>
            </a:r>
            <a:r>
              <a:rPr lang="en-US" sz="2800" dirty="0" smtClean="0"/>
              <a:t>law</a:t>
            </a:r>
          </a:p>
          <a:p>
            <a:pPr marL="914400" lvl="1" indent="-457200">
              <a:buFont typeface="+mj-lt"/>
              <a:buAutoNum type="arabicPeriod"/>
            </a:pPr>
            <a:r>
              <a:rPr lang="en-US" sz="2800" dirty="0" smtClean="0"/>
              <a:t>Are </a:t>
            </a:r>
            <a:r>
              <a:rPr lang="en-US" sz="2800" dirty="0"/>
              <a:t>tailored to the needs and/or culture or climate of the </a:t>
            </a:r>
            <a:r>
              <a:rPr lang="en-US" sz="2800" dirty="0" smtClean="0"/>
              <a:t>district</a:t>
            </a:r>
            <a:endParaRPr lang="en-US" sz="2800" dirty="0"/>
          </a:p>
          <a:p>
            <a:pPr marL="457200" lvl="1" indent="0">
              <a:buNone/>
            </a:pPr>
            <a:endParaRPr lang="en-US" sz="2800" dirty="0"/>
          </a:p>
          <a:p>
            <a:pPr lvl="2">
              <a:buFont typeface="Wingdings" panose="05000000000000000000" pitchFamily="2" charset="2"/>
              <a:buChar char="ü"/>
            </a:pPr>
            <a:endParaRPr lang="en-US" sz="2800" dirty="0"/>
          </a:p>
        </p:txBody>
      </p:sp>
    </p:spTree>
    <p:extLst>
      <p:ext uri="{BB962C8B-B14F-4D97-AF65-F5344CB8AC3E}">
        <p14:creationId xmlns:p14="http://schemas.microsoft.com/office/powerpoint/2010/main" val="1985229056"/>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34002"/>
          </a:xfrm>
        </p:spPr>
        <p:txBody>
          <a:bodyPr/>
          <a:lstStyle/>
          <a:p>
            <a:r>
              <a:rPr lang="en-US" dirty="0" smtClean="0"/>
              <a:t>Training: Purpose and Goals</a:t>
            </a:r>
            <a:endParaRPr lang="en-US" dirty="0"/>
          </a:p>
        </p:txBody>
      </p:sp>
      <p:sp>
        <p:nvSpPr>
          <p:cNvPr id="3" name="Content Placeholder 2"/>
          <p:cNvSpPr>
            <a:spLocks noGrp="1"/>
          </p:cNvSpPr>
          <p:nvPr>
            <p:ph idx="1"/>
          </p:nvPr>
        </p:nvSpPr>
        <p:spPr>
          <a:xfrm>
            <a:off x="838200" y="1376217"/>
            <a:ext cx="10515600" cy="3888509"/>
          </a:xfrm>
        </p:spPr>
        <p:txBody>
          <a:bodyPr>
            <a:normAutofit fontScale="32500" lnSpcReduction="20000"/>
          </a:bodyPr>
          <a:lstStyle/>
          <a:p>
            <a:r>
              <a:rPr lang="en-US" sz="6400" dirty="0"/>
              <a:t>Training is key to a successful response to reports of alleged sex discrimination or harassment.</a:t>
            </a:r>
          </a:p>
          <a:p>
            <a:r>
              <a:rPr lang="en-US" sz="6400" dirty="0"/>
              <a:t>Training is </a:t>
            </a:r>
            <a:r>
              <a:rPr lang="en-US" sz="6400" b="1" dirty="0"/>
              <a:t>required by the federal government </a:t>
            </a:r>
            <a:r>
              <a:rPr lang="en-US" sz="6400" dirty="0"/>
              <a:t>to ensure institutional practice consistent with key laws and </a:t>
            </a:r>
            <a:r>
              <a:rPr lang="en-US" sz="6400" dirty="0" smtClean="0"/>
              <a:t>guidance:</a:t>
            </a:r>
            <a:endParaRPr lang="en-US" sz="6400" dirty="0"/>
          </a:p>
          <a:p>
            <a:pPr lvl="1"/>
            <a:r>
              <a:rPr lang="en-US" sz="6400" dirty="0"/>
              <a:t>On policies, procedures </a:t>
            </a:r>
          </a:p>
          <a:p>
            <a:pPr lvl="1"/>
            <a:r>
              <a:rPr lang="en-US" sz="6400" dirty="0"/>
              <a:t>For anyone who is responsible for Title IX in the schools: Title IX Coordinator, Investigator, d</a:t>
            </a:r>
            <a:r>
              <a:rPr lang="en-US" sz="6400" dirty="0" smtClean="0"/>
              <a:t>ecision makers </a:t>
            </a:r>
            <a:r>
              <a:rPr lang="en-US" sz="6400" dirty="0"/>
              <a:t>and </a:t>
            </a:r>
            <a:r>
              <a:rPr lang="en-US" sz="6400" dirty="0" smtClean="0"/>
              <a:t>informal resolution facilitators</a:t>
            </a:r>
            <a:endParaRPr lang="en-US" sz="6400" dirty="0"/>
          </a:p>
          <a:p>
            <a:pPr lvl="0"/>
            <a:r>
              <a:rPr lang="en-US" sz="6400" b="1" dirty="0"/>
              <a:t>Intent</a:t>
            </a:r>
            <a:r>
              <a:rPr lang="en-US" sz="6400" dirty="0"/>
              <a:t>: Under the Title IX Rule, students, employees, the </a:t>
            </a:r>
            <a:r>
              <a:rPr lang="en-US" sz="6400" dirty="0" smtClean="0"/>
              <a:t>Department </a:t>
            </a:r>
            <a:r>
              <a:rPr lang="en-US" sz="6400" dirty="0"/>
              <a:t>and the public </a:t>
            </a:r>
            <a:r>
              <a:rPr lang="en-US" sz="6400" b="1" dirty="0"/>
              <a:t>will be able to examine </a:t>
            </a:r>
            <a:r>
              <a:rPr lang="en-US" sz="6400" dirty="0"/>
              <a:t>a school’s training materials, providing a necessary safeguard to improve the impartiality, </a:t>
            </a:r>
            <a:r>
              <a:rPr lang="en-US" sz="6400" dirty="0" smtClean="0"/>
              <a:t>reliability </a:t>
            </a:r>
            <a:r>
              <a:rPr lang="en-US" sz="6400" dirty="0"/>
              <a:t>and legitimacy of Title IX proceedings. This requirement will improve the overall </a:t>
            </a:r>
            <a:r>
              <a:rPr lang="en-US" sz="6400" b="1" dirty="0"/>
              <a:t>transparency and integrity </a:t>
            </a:r>
            <a:r>
              <a:rPr lang="en-US" sz="6400" dirty="0"/>
              <a:t>of a school’s Title IX policies and procedures.</a:t>
            </a:r>
          </a:p>
          <a:p>
            <a:pPr lvl="0"/>
            <a:endParaRPr lang="en-US" sz="6400" dirty="0"/>
          </a:p>
          <a:p>
            <a:pPr marL="0" indent="0">
              <a:buNone/>
            </a:pPr>
            <a:r>
              <a:rPr lang="en-US" sz="3700" dirty="0" smtClean="0"/>
              <a:t>§106.45(b</a:t>
            </a:r>
            <a:r>
              <a:rPr lang="en-US" sz="3700" dirty="0"/>
              <a:t>)(1)(iii) &amp; </a:t>
            </a:r>
            <a:r>
              <a:rPr lang="en-US" sz="3700" dirty="0" smtClean="0"/>
              <a:t>§106.45(b</a:t>
            </a:r>
            <a:r>
              <a:rPr lang="en-US" sz="3700" dirty="0"/>
              <a:t>)(10)(i)(D)</a:t>
            </a:r>
          </a:p>
          <a:p>
            <a:pPr lvl="0"/>
            <a:endParaRPr lang="en-US" sz="6400" dirty="0"/>
          </a:p>
        </p:txBody>
      </p:sp>
    </p:spTree>
    <p:extLst>
      <p:ext uri="{BB962C8B-B14F-4D97-AF65-F5344CB8AC3E}">
        <p14:creationId xmlns:p14="http://schemas.microsoft.com/office/powerpoint/2010/main" val="142498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91020"/>
          </a:xfrm>
        </p:spPr>
        <p:txBody>
          <a:bodyPr/>
          <a:lstStyle/>
          <a:p>
            <a:r>
              <a:rPr lang="en-US" dirty="0" smtClean="0"/>
              <a:t>Training: Materials</a:t>
            </a:r>
            <a:endParaRPr lang="en-US" dirty="0"/>
          </a:p>
        </p:txBody>
      </p:sp>
      <p:sp>
        <p:nvSpPr>
          <p:cNvPr id="3" name="Content Placeholder 2"/>
          <p:cNvSpPr>
            <a:spLocks noGrp="1"/>
          </p:cNvSpPr>
          <p:nvPr>
            <p:ph idx="1"/>
          </p:nvPr>
        </p:nvSpPr>
        <p:spPr>
          <a:xfrm>
            <a:off x="838200" y="1431637"/>
            <a:ext cx="10515600" cy="4244234"/>
          </a:xfrm>
        </p:spPr>
        <p:txBody>
          <a:bodyPr>
            <a:normAutofit fontScale="77500" lnSpcReduction="20000"/>
          </a:bodyPr>
          <a:lstStyle/>
          <a:p>
            <a:endParaRPr lang="en-US" dirty="0"/>
          </a:p>
          <a:p>
            <a:pPr lvl="1"/>
            <a:r>
              <a:rPr lang="en-US" sz="2800" dirty="0"/>
              <a:t>A school must post on its website: “</a:t>
            </a:r>
            <a:r>
              <a:rPr lang="en-US" sz="2800" i="1" dirty="0"/>
              <a:t>All materials</a:t>
            </a:r>
            <a:r>
              <a:rPr lang="en-US" sz="2800" dirty="0"/>
              <a:t> </a:t>
            </a:r>
            <a:r>
              <a:rPr lang="en-US" sz="2800" i="1" dirty="0"/>
              <a:t>used</a:t>
            </a:r>
            <a:r>
              <a:rPr lang="en-US" sz="2800" dirty="0"/>
              <a:t> </a:t>
            </a:r>
            <a:r>
              <a:rPr lang="en-US" sz="2800" i="1" dirty="0"/>
              <a:t>to train</a:t>
            </a:r>
            <a:r>
              <a:rPr lang="en-US" sz="2800" dirty="0"/>
              <a:t> Title IX Coordinators, investigators, decision-makers, and any person who facilitates an informal resolution process.” </a:t>
            </a:r>
          </a:p>
          <a:p>
            <a:pPr lvl="1"/>
            <a:r>
              <a:rPr lang="en-US" sz="2800" dirty="0"/>
              <a:t>Posting anything less than “all materials” on the website is insufficient.</a:t>
            </a:r>
          </a:p>
          <a:p>
            <a:pPr lvl="1"/>
            <a:r>
              <a:rPr lang="en-US" sz="2800" dirty="0"/>
              <a:t>Merely listing topics covered by the school’s training of Title IX personnel, or merely summarizing such training materials is not the same as posting “all materials.”</a:t>
            </a:r>
          </a:p>
          <a:p>
            <a:pPr lvl="1"/>
            <a:r>
              <a:rPr lang="en-US" sz="2800" dirty="0"/>
              <a:t>If a school’s current training materials are copyrighted or otherwise protected as proprietary business information (for example, by an outside consultant), the school still must comply with the Title IX Rule. This may mean that the school has to secure permission from the copyright holder to publish the training materials on the school’s website.</a:t>
            </a:r>
          </a:p>
          <a:p>
            <a:pPr lvl="1"/>
            <a:endParaRPr lang="en-US" dirty="0"/>
          </a:p>
          <a:p>
            <a:pPr marL="457200" lvl="1" indent="0">
              <a:buNone/>
            </a:pPr>
            <a:endParaRPr lang="en-US" sz="1400" dirty="0"/>
          </a:p>
          <a:p>
            <a:pPr marL="457200" lvl="1" indent="0">
              <a:buNone/>
            </a:pPr>
            <a:r>
              <a:rPr lang="en-US" sz="1400" dirty="0"/>
              <a:t>§106.45(b)(10)(i)(D)</a:t>
            </a:r>
          </a:p>
        </p:txBody>
      </p:sp>
    </p:spTree>
    <p:extLst>
      <p:ext uri="{BB962C8B-B14F-4D97-AF65-F5344CB8AC3E}">
        <p14:creationId xmlns:p14="http://schemas.microsoft.com/office/powerpoint/2010/main" val="115685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3311"/>
          </a:xfrm>
        </p:spPr>
        <p:txBody>
          <a:bodyPr/>
          <a:lstStyle/>
          <a:p>
            <a:r>
              <a:rPr lang="en-US" dirty="0" smtClean="0"/>
              <a:t>Training: Materials (Cont’d)</a:t>
            </a:r>
            <a:endParaRPr lang="en-US" dirty="0"/>
          </a:p>
        </p:txBody>
      </p:sp>
      <p:sp>
        <p:nvSpPr>
          <p:cNvPr id="3" name="Content Placeholder 2"/>
          <p:cNvSpPr>
            <a:spLocks noGrp="1"/>
          </p:cNvSpPr>
          <p:nvPr>
            <p:ph idx="1"/>
          </p:nvPr>
        </p:nvSpPr>
        <p:spPr>
          <a:xfrm>
            <a:off x="838200" y="1311564"/>
            <a:ext cx="10515600" cy="4364307"/>
          </a:xfrm>
        </p:spPr>
        <p:txBody>
          <a:bodyPr>
            <a:normAutofit/>
          </a:bodyPr>
          <a:lstStyle/>
          <a:p>
            <a:pPr lvl="0"/>
            <a:r>
              <a:rPr lang="en-US" u="sng" dirty="0"/>
              <a:t>All materials used to train Title IX personnel</a:t>
            </a:r>
            <a:r>
              <a:rPr lang="en-US" dirty="0"/>
              <a:t>:</a:t>
            </a:r>
          </a:p>
          <a:p>
            <a:pPr marL="0" lvl="0" indent="0">
              <a:buNone/>
            </a:pPr>
            <a:endParaRPr lang="en-US" sz="1800" dirty="0"/>
          </a:p>
          <a:p>
            <a:pPr lvl="1"/>
            <a:r>
              <a:rPr lang="en-US" dirty="0"/>
              <a:t>Must </a:t>
            </a:r>
            <a:r>
              <a:rPr lang="en-US" b="1" dirty="0"/>
              <a:t>not </a:t>
            </a:r>
            <a:r>
              <a:rPr lang="en-US" dirty="0"/>
              <a:t>rely on sex stereotypes</a:t>
            </a:r>
            <a:endParaRPr lang="en-US" sz="2800" dirty="0"/>
          </a:p>
          <a:p>
            <a:pPr lvl="1"/>
            <a:r>
              <a:rPr lang="en-US" dirty="0"/>
              <a:t>Must </a:t>
            </a:r>
            <a:r>
              <a:rPr lang="en-US" b="1" dirty="0"/>
              <a:t>promote impartial investigations and adjudications </a:t>
            </a:r>
            <a:r>
              <a:rPr lang="en-US" dirty="0"/>
              <a:t>of formal complaints of sexual harassment</a:t>
            </a:r>
            <a:endParaRPr lang="en-US" sz="2800" dirty="0"/>
          </a:p>
          <a:p>
            <a:pPr lvl="1"/>
            <a:r>
              <a:rPr lang="en-US" dirty="0"/>
              <a:t>Must be maintained by the school </a:t>
            </a:r>
            <a:r>
              <a:rPr lang="en-US" b="1" dirty="0"/>
              <a:t>for at least </a:t>
            </a:r>
            <a:r>
              <a:rPr lang="en-US" b="1" dirty="0" smtClean="0"/>
              <a:t>seven </a:t>
            </a:r>
            <a:r>
              <a:rPr lang="en-US" b="1" dirty="0"/>
              <a:t>years</a:t>
            </a:r>
            <a:endParaRPr lang="en-US" sz="2800" dirty="0"/>
          </a:p>
          <a:p>
            <a:pPr lvl="1"/>
            <a:r>
              <a:rPr lang="en-US" dirty="0"/>
              <a:t>If the school does not maintain a website the school must make the training materials available upon request for inspection by members of the </a:t>
            </a:r>
            <a:r>
              <a:rPr lang="en-US" dirty="0" smtClean="0"/>
              <a:t>public</a:t>
            </a:r>
            <a:endParaRPr lang="en-US" dirty="0"/>
          </a:p>
          <a:p>
            <a:pPr marL="457200" lvl="1" indent="0">
              <a:buNone/>
            </a:pPr>
            <a:endParaRPr lang="en-US" sz="1200" dirty="0"/>
          </a:p>
          <a:p>
            <a:pPr marL="457200" lvl="1" indent="0">
              <a:buNone/>
            </a:pPr>
            <a:endParaRPr lang="en-US" sz="1200" dirty="0"/>
          </a:p>
          <a:p>
            <a:pPr marL="457200" lvl="1" indent="0">
              <a:buNone/>
            </a:pPr>
            <a:r>
              <a:rPr lang="en-US" sz="1200" dirty="0" smtClean="0"/>
              <a:t>§106.45(b</a:t>
            </a:r>
            <a:r>
              <a:rPr lang="en-US" sz="1200" dirty="0"/>
              <a:t>)(1)(iii) &amp; </a:t>
            </a:r>
            <a:r>
              <a:rPr lang="en-US" sz="1200" dirty="0" smtClean="0"/>
              <a:t>§106.45(b</a:t>
            </a:r>
            <a:r>
              <a:rPr lang="en-US" sz="1200" dirty="0"/>
              <a:t>)(10)(i)(D)</a:t>
            </a:r>
          </a:p>
          <a:p>
            <a:pPr lvl="1"/>
            <a:endParaRPr lang="en-US" sz="2800" dirty="0"/>
          </a:p>
        </p:txBody>
      </p:sp>
    </p:spTree>
    <p:extLst>
      <p:ext uri="{BB962C8B-B14F-4D97-AF65-F5344CB8AC3E}">
        <p14:creationId xmlns:p14="http://schemas.microsoft.com/office/powerpoint/2010/main" val="717045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a:t>
            </a:r>
            <a:endParaRPr lang="en-US" dirty="0"/>
          </a:p>
        </p:txBody>
      </p:sp>
      <p:sp>
        <p:nvSpPr>
          <p:cNvPr id="3" name="Content Placeholder 2"/>
          <p:cNvSpPr>
            <a:spLocks noGrp="1"/>
          </p:cNvSpPr>
          <p:nvPr>
            <p:ph idx="1"/>
          </p:nvPr>
        </p:nvSpPr>
        <p:spPr>
          <a:xfrm>
            <a:off x="838200" y="1566833"/>
            <a:ext cx="10515600" cy="3850245"/>
          </a:xfrm>
        </p:spPr>
        <p:txBody>
          <a:bodyPr>
            <a:normAutofit fontScale="85000" lnSpcReduction="20000"/>
          </a:bodyPr>
          <a:lstStyle/>
          <a:p>
            <a:pPr marL="0" indent="0">
              <a:buNone/>
            </a:pPr>
            <a:r>
              <a:rPr lang="en-US" dirty="0" smtClean="0"/>
              <a:t>The recipient </a:t>
            </a:r>
            <a:r>
              <a:rPr lang="en-US" u="sng" dirty="0" smtClean="0"/>
              <a:t>must</a:t>
            </a:r>
            <a:r>
              <a:rPr lang="en-US" dirty="0" smtClean="0"/>
              <a:t> ensure these roles are clear of conflict before individuals begin serving in their roles:</a:t>
            </a:r>
          </a:p>
          <a:p>
            <a:r>
              <a:rPr lang="en-US" dirty="0" smtClean="0"/>
              <a:t>Title </a:t>
            </a:r>
            <a:r>
              <a:rPr lang="en-US" dirty="0"/>
              <a:t>IX C</a:t>
            </a:r>
            <a:r>
              <a:rPr lang="en-US" dirty="0" smtClean="0"/>
              <a:t>oordinators</a:t>
            </a:r>
          </a:p>
          <a:p>
            <a:r>
              <a:rPr lang="en-US" dirty="0" smtClean="0"/>
              <a:t>Investigators</a:t>
            </a:r>
            <a:endParaRPr lang="en-US" dirty="0"/>
          </a:p>
          <a:p>
            <a:r>
              <a:rPr lang="en-US" dirty="0" smtClean="0"/>
              <a:t>Decision makers</a:t>
            </a:r>
          </a:p>
          <a:p>
            <a:r>
              <a:rPr lang="en-US" dirty="0" smtClean="0"/>
              <a:t>Facilitators of informal </a:t>
            </a:r>
            <a:r>
              <a:rPr lang="en-US" dirty="0"/>
              <a:t>resolution </a:t>
            </a:r>
            <a:r>
              <a:rPr lang="en-US" dirty="0" smtClean="0"/>
              <a:t>processes</a:t>
            </a:r>
          </a:p>
          <a:p>
            <a:pPr marL="0" indent="0">
              <a:buNone/>
            </a:pPr>
            <a:endParaRPr lang="en-US" dirty="0" smtClean="0"/>
          </a:p>
          <a:p>
            <a:pPr marL="0" indent="0">
              <a:buNone/>
            </a:pPr>
            <a:r>
              <a:rPr lang="en-US" dirty="0" smtClean="0"/>
              <a:t>The recipient has discretion to impose additional training as needed, including training of other personnel and students.</a:t>
            </a:r>
          </a:p>
          <a:p>
            <a:endParaRPr lang="en-US" dirty="0" smtClean="0"/>
          </a:p>
          <a:p>
            <a:pPr marL="0" indent="0">
              <a:buNone/>
            </a:pPr>
            <a:r>
              <a:rPr lang="en-US" sz="1400" dirty="0" smtClean="0"/>
              <a:t>§106.45(b</a:t>
            </a:r>
            <a:r>
              <a:rPr lang="en-US" sz="1400" dirty="0"/>
              <a:t>)(1)(iii)</a:t>
            </a:r>
          </a:p>
          <a:p>
            <a:pPr marL="0" indent="0">
              <a:buNone/>
            </a:pPr>
            <a:endParaRPr lang="en-US" dirty="0" smtClean="0"/>
          </a:p>
          <a:p>
            <a:endParaRPr lang="en-US" dirty="0"/>
          </a:p>
          <a:p>
            <a:endParaRPr lang="en-US" dirty="0" smtClean="0"/>
          </a:p>
          <a:p>
            <a:pPr lvl="1"/>
            <a:endParaRPr lang="en-US" dirty="0"/>
          </a:p>
        </p:txBody>
      </p:sp>
    </p:spTree>
    <p:extLst>
      <p:ext uri="{BB962C8B-B14F-4D97-AF65-F5344CB8AC3E}">
        <p14:creationId xmlns:p14="http://schemas.microsoft.com/office/powerpoint/2010/main" val="11646278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9383"/>
            <a:ext cx="10515600" cy="1025235"/>
          </a:xfrm>
        </p:spPr>
        <p:txBody>
          <a:bodyPr>
            <a:normAutofit/>
          </a:bodyPr>
          <a:lstStyle/>
          <a:p>
            <a:r>
              <a:rPr lang="en-US" dirty="0" smtClean="0"/>
              <a:t>What Must the Key Personnel Know?</a:t>
            </a:r>
            <a:endParaRPr lang="en-US" dirty="0"/>
          </a:p>
        </p:txBody>
      </p:sp>
      <p:sp>
        <p:nvSpPr>
          <p:cNvPr id="3" name="Content Placeholder 2"/>
          <p:cNvSpPr>
            <a:spLocks noGrp="1"/>
          </p:cNvSpPr>
          <p:nvPr>
            <p:ph idx="1"/>
          </p:nvPr>
        </p:nvSpPr>
        <p:spPr>
          <a:xfrm>
            <a:off x="838200" y="1339273"/>
            <a:ext cx="10515600" cy="4336597"/>
          </a:xfrm>
        </p:spPr>
        <p:txBody>
          <a:bodyPr>
            <a:normAutofit/>
          </a:bodyPr>
          <a:lstStyle/>
          <a:p>
            <a:r>
              <a:rPr lang="en-US" dirty="0" smtClean="0"/>
              <a:t>Schools must ensure that Title IX coordinators, investigators, decision makers and any person who facilitates a formal process or informal resolution receive training on:</a:t>
            </a:r>
          </a:p>
          <a:p>
            <a:pPr lvl="1">
              <a:buFont typeface="Wingdings" panose="05000000000000000000" pitchFamily="2" charset="2"/>
              <a:buChar char="Ø"/>
            </a:pPr>
            <a:r>
              <a:rPr lang="en-US" dirty="0" smtClean="0"/>
              <a:t>The definition of sexual harassment </a:t>
            </a:r>
          </a:p>
          <a:p>
            <a:pPr lvl="1">
              <a:buFont typeface="Wingdings" panose="05000000000000000000" pitchFamily="2" charset="2"/>
              <a:buChar char="Ø"/>
            </a:pPr>
            <a:r>
              <a:rPr lang="en-US" dirty="0" smtClean="0"/>
              <a:t>The jurisdiction/scope of Title IX: Who and what is covered </a:t>
            </a:r>
          </a:p>
          <a:p>
            <a:pPr lvl="1">
              <a:buFont typeface="Wingdings" panose="05000000000000000000" pitchFamily="2" charset="2"/>
              <a:buChar char="Ø"/>
            </a:pPr>
            <a:r>
              <a:rPr lang="en-US" dirty="0" smtClean="0"/>
              <a:t>How to conduct an investigation and an equitable grievance process</a:t>
            </a:r>
          </a:p>
          <a:p>
            <a:pPr lvl="1">
              <a:buFont typeface="Wingdings" panose="05000000000000000000" pitchFamily="2" charset="2"/>
              <a:buChar char="Ø"/>
            </a:pPr>
            <a:r>
              <a:rPr lang="en-US" dirty="0" smtClean="0"/>
              <a:t>How to serve in impartially </a:t>
            </a:r>
          </a:p>
          <a:p>
            <a:pPr lvl="1">
              <a:buFont typeface="Wingdings" panose="05000000000000000000" pitchFamily="2" charset="2"/>
              <a:buChar char="Ø"/>
            </a:pPr>
            <a:r>
              <a:rPr lang="en-US" dirty="0" smtClean="0"/>
              <a:t>How to assess credibility</a:t>
            </a:r>
          </a:p>
          <a:p>
            <a:pPr lvl="1">
              <a:buFont typeface="Wingdings" panose="05000000000000000000" pitchFamily="2" charset="2"/>
              <a:buChar char="Ø"/>
            </a:pPr>
            <a:r>
              <a:rPr lang="en-US" dirty="0" smtClean="0"/>
              <a:t>How to determine issues of relevance </a:t>
            </a:r>
          </a:p>
          <a:p>
            <a:pPr marL="0" indent="0">
              <a:buNone/>
            </a:pPr>
            <a:r>
              <a:rPr lang="en-US" dirty="0"/>
              <a:t>	</a:t>
            </a:r>
            <a:r>
              <a:rPr lang="en-US" dirty="0" smtClean="0"/>
              <a:t>							</a:t>
            </a:r>
            <a:r>
              <a:rPr lang="en-US" sz="1300" dirty="0" smtClean="0"/>
              <a:t>§106.45(b</a:t>
            </a:r>
            <a:r>
              <a:rPr lang="en-US" sz="1300" dirty="0"/>
              <a:t>)(1)(iii)</a:t>
            </a:r>
          </a:p>
        </p:txBody>
      </p:sp>
    </p:spTree>
    <p:extLst>
      <p:ext uri="{BB962C8B-B14F-4D97-AF65-F5344CB8AC3E}">
        <p14:creationId xmlns:p14="http://schemas.microsoft.com/office/powerpoint/2010/main" val="3655319387"/>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4655"/>
            <a:ext cx="10515600" cy="886691"/>
          </a:xfrm>
        </p:spPr>
        <p:txBody>
          <a:bodyPr/>
          <a:lstStyle/>
          <a:p>
            <a:r>
              <a:rPr lang="en-US" dirty="0"/>
              <a:t>Implementation</a:t>
            </a:r>
          </a:p>
        </p:txBody>
      </p:sp>
      <p:sp>
        <p:nvSpPr>
          <p:cNvPr id="3" name="Content Placeholder 2"/>
          <p:cNvSpPr>
            <a:spLocks noGrp="1"/>
          </p:cNvSpPr>
          <p:nvPr>
            <p:ph idx="1"/>
          </p:nvPr>
        </p:nvSpPr>
        <p:spPr>
          <a:xfrm>
            <a:off x="838200" y="626165"/>
            <a:ext cx="10515600" cy="5098774"/>
          </a:xfrm>
        </p:spPr>
        <p:txBody>
          <a:bodyPr>
            <a:noAutofit/>
          </a:bodyPr>
          <a:lstStyle/>
          <a:p>
            <a:r>
              <a:rPr lang="en-US" sz="1800" dirty="0"/>
              <a:t>Following training – There must be successful and consistent </a:t>
            </a:r>
            <a:r>
              <a:rPr lang="en-US" sz="1800" b="1" dirty="0"/>
              <a:t>implementation </a:t>
            </a:r>
            <a:r>
              <a:rPr lang="en-US" sz="1800" dirty="0"/>
              <a:t>of the policies and procedures</a:t>
            </a:r>
          </a:p>
          <a:p>
            <a:pPr lvl="1"/>
            <a:r>
              <a:rPr lang="en-US" sz="1800" b="1" dirty="0"/>
              <a:t> Recommended that schools create forms to assist in:</a:t>
            </a:r>
          </a:p>
          <a:p>
            <a:pPr lvl="2"/>
            <a:r>
              <a:rPr lang="en-US" sz="1800" dirty="0"/>
              <a:t>Making sure information is properly recorded/memorialized</a:t>
            </a:r>
          </a:p>
          <a:p>
            <a:pPr lvl="2"/>
            <a:r>
              <a:rPr lang="en-US" sz="1800" dirty="0"/>
              <a:t>Making sure required information is given to the recipients</a:t>
            </a:r>
          </a:p>
          <a:p>
            <a:pPr lvl="2"/>
            <a:r>
              <a:rPr lang="en-US" sz="1800" dirty="0"/>
              <a:t>Ensure consistency and transparency in the process</a:t>
            </a:r>
          </a:p>
          <a:p>
            <a:pPr lvl="1"/>
            <a:r>
              <a:rPr lang="en-US" sz="1800" b="1" dirty="0"/>
              <a:t>Examples of the types of forms: </a:t>
            </a:r>
          </a:p>
          <a:p>
            <a:pPr lvl="2"/>
            <a:r>
              <a:rPr lang="en-US" sz="1800" dirty="0"/>
              <a:t>Incident reporting form </a:t>
            </a:r>
          </a:p>
          <a:p>
            <a:pPr lvl="2"/>
            <a:r>
              <a:rPr lang="en-US" sz="1800" dirty="0"/>
              <a:t>Internal </a:t>
            </a:r>
            <a:r>
              <a:rPr lang="en-US" sz="1800" dirty="0" smtClean="0"/>
              <a:t>incident/risk assessment </a:t>
            </a:r>
            <a:r>
              <a:rPr lang="en-US" sz="1800" dirty="0"/>
              <a:t>form </a:t>
            </a:r>
          </a:p>
          <a:p>
            <a:pPr lvl="2"/>
            <a:r>
              <a:rPr lang="en-US" sz="1800" dirty="0"/>
              <a:t>Complainant information brochure on supportive measures and informal resolution or formal complaint options</a:t>
            </a:r>
          </a:p>
          <a:p>
            <a:pPr lvl="2"/>
            <a:r>
              <a:rPr lang="en-US" sz="1800" dirty="0"/>
              <a:t>Mutual no contact </a:t>
            </a:r>
            <a:r>
              <a:rPr lang="en-US" sz="1800" dirty="0" smtClean="0"/>
              <a:t>order</a:t>
            </a:r>
            <a:endParaRPr lang="en-US" sz="1800" dirty="0"/>
          </a:p>
          <a:p>
            <a:pPr lvl="2"/>
            <a:r>
              <a:rPr lang="en-US" sz="1800" dirty="0"/>
              <a:t>Formal complaint form </a:t>
            </a:r>
            <a:endParaRPr lang="en-US" sz="1800" dirty="0" smtClean="0"/>
          </a:p>
          <a:p>
            <a:pPr lvl="2"/>
            <a:r>
              <a:rPr lang="en-US" sz="1800" dirty="0" smtClean="0"/>
              <a:t>Notice of Investigation Letter</a:t>
            </a:r>
          </a:p>
          <a:p>
            <a:pPr lvl="2"/>
            <a:r>
              <a:rPr lang="en-US" sz="1800" dirty="0" smtClean="0"/>
              <a:t>Notice of Hearing</a:t>
            </a:r>
          </a:p>
          <a:p>
            <a:pPr lvl="2"/>
            <a:r>
              <a:rPr lang="en-US" sz="1800" dirty="0" smtClean="0"/>
              <a:t>Outcome Determination Letter</a:t>
            </a:r>
          </a:p>
          <a:p>
            <a:pPr lvl="2"/>
            <a:r>
              <a:rPr lang="en-US" sz="1800" dirty="0" smtClean="0"/>
              <a:t>Right to Appeal</a:t>
            </a:r>
          </a:p>
          <a:p>
            <a:pPr marL="914400" lvl="2" indent="0">
              <a:buNone/>
            </a:pPr>
            <a:endParaRPr lang="en-US" sz="1800" dirty="0"/>
          </a:p>
        </p:txBody>
      </p:sp>
    </p:spTree>
    <p:extLst>
      <p:ext uri="{BB962C8B-B14F-4D97-AF65-F5344CB8AC3E}">
        <p14:creationId xmlns:p14="http://schemas.microsoft.com/office/powerpoint/2010/main" val="194062036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95456"/>
          </a:xfrm>
        </p:spPr>
        <p:txBody>
          <a:bodyPr/>
          <a:lstStyle/>
          <a:p>
            <a:r>
              <a:rPr lang="en-US" dirty="0"/>
              <a:t>Documentation</a:t>
            </a:r>
          </a:p>
        </p:txBody>
      </p:sp>
      <p:sp>
        <p:nvSpPr>
          <p:cNvPr id="3" name="Content Placeholder 2"/>
          <p:cNvSpPr>
            <a:spLocks noGrp="1"/>
          </p:cNvSpPr>
          <p:nvPr>
            <p:ph idx="1"/>
          </p:nvPr>
        </p:nvSpPr>
        <p:spPr>
          <a:xfrm>
            <a:off x="838200" y="1145309"/>
            <a:ext cx="10515600" cy="4530562"/>
          </a:xfrm>
        </p:spPr>
        <p:txBody>
          <a:bodyPr>
            <a:normAutofit fontScale="70000" lnSpcReduction="20000"/>
          </a:bodyPr>
          <a:lstStyle/>
          <a:p>
            <a:pPr marL="0" indent="0">
              <a:buNone/>
            </a:pPr>
            <a:r>
              <a:rPr lang="en-US" b="1" dirty="0"/>
              <a:t>Document, Document, </a:t>
            </a:r>
            <a:r>
              <a:rPr lang="en-US" b="1" dirty="0" smtClean="0"/>
              <a:t>Document</a:t>
            </a:r>
          </a:p>
          <a:p>
            <a:r>
              <a:rPr lang="en-US" dirty="0" smtClean="0"/>
              <a:t>It cannot be overstated that school MUST keep accurate records.</a:t>
            </a:r>
          </a:p>
          <a:p>
            <a:pPr marL="0" indent="0">
              <a:buNone/>
            </a:pPr>
            <a:endParaRPr lang="en-US" dirty="0" smtClean="0"/>
          </a:p>
          <a:p>
            <a:r>
              <a:rPr lang="en-US" dirty="0" smtClean="0"/>
              <a:t>The </a:t>
            </a:r>
            <a:r>
              <a:rPr lang="en-US" dirty="0"/>
              <a:t>Who, What, When, How and Why</a:t>
            </a:r>
          </a:p>
          <a:p>
            <a:pPr lvl="1"/>
            <a:r>
              <a:rPr lang="en-US" dirty="0" smtClean="0"/>
              <a:t>Who </a:t>
            </a:r>
            <a:r>
              <a:rPr lang="en-US" dirty="0"/>
              <a:t>received the report </a:t>
            </a:r>
          </a:p>
          <a:p>
            <a:pPr lvl="1"/>
            <a:r>
              <a:rPr lang="en-US" dirty="0"/>
              <a:t>Who made the report</a:t>
            </a:r>
          </a:p>
          <a:p>
            <a:pPr lvl="1"/>
            <a:r>
              <a:rPr lang="en-US" dirty="0"/>
              <a:t>When was the report received and when any other steps were taken</a:t>
            </a:r>
          </a:p>
          <a:p>
            <a:pPr lvl="1"/>
            <a:r>
              <a:rPr lang="en-US" dirty="0"/>
              <a:t>What steps were taken: Notice to Title IX Coordinator, call to parents/legal guardians of student, call to law enforcement, call to Childline</a:t>
            </a:r>
          </a:p>
          <a:p>
            <a:pPr lvl="1"/>
            <a:r>
              <a:rPr lang="en-US" dirty="0"/>
              <a:t>What support was provided to the complainant (person reporting) </a:t>
            </a:r>
          </a:p>
          <a:p>
            <a:pPr lvl="2"/>
            <a:r>
              <a:rPr lang="en-US" sz="2300" dirty="0"/>
              <a:t>For example, applying interim measures (i.e. </a:t>
            </a:r>
            <a:r>
              <a:rPr lang="en-US" sz="2300" dirty="0" smtClean="0"/>
              <a:t>putting a safety plan in place) </a:t>
            </a:r>
            <a:r>
              <a:rPr lang="en-US" sz="2300" dirty="0"/>
              <a:t>to make sure the </a:t>
            </a:r>
            <a:r>
              <a:rPr lang="en-US" sz="2300" dirty="0" smtClean="0"/>
              <a:t>complainant </a:t>
            </a:r>
            <a:r>
              <a:rPr lang="en-US" sz="2300" dirty="0"/>
              <a:t>is safe in school and not restricted in participating in schools programs and activities</a:t>
            </a:r>
          </a:p>
          <a:p>
            <a:pPr marL="0" indent="0">
              <a:buNone/>
            </a:pPr>
            <a:endParaRPr lang="en-US" dirty="0"/>
          </a:p>
          <a:p>
            <a:r>
              <a:rPr lang="en-US" dirty="0"/>
              <a:t>Schools </a:t>
            </a:r>
            <a:r>
              <a:rPr lang="en-US" b="1" dirty="0"/>
              <a:t>must</a:t>
            </a:r>
            <a:r>
              <a:rPr lang="en-US" dirty="0"/>
              <a:t> also document their reasons why each response to sexual harassment was not deliberately indifferent– clearly unreasonable in light of known circumstances</a:t>
            </a:r>
            <a:r>
              <a:rPr lang="en-US" dirty="0" smtClean="0"/>
              <a:t>.</a:t>
            </a:r>
            <a:endParaRPr lang="en-US" dirty="0"/>
          </a:p>
          <a:p>
            <a:pPr marL="0" indent="0">
              <a:buNone/>
            </a:pPr>
            <a:endParaRPr lang="en-US" b="1" dirty="0"/>
          </a:p>
        </p:txBody>
      </p:sp>
    </p:spTree>
    <p:extLst>
      <p:ext uri="{BB962C8B-B14F-4D97-AF65-F5344CB8AC3E}">
        <p14:creationId xmlns:p14="http://schemas.microsoft.com/office/powerpoint/2010/main" val="632704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 Part II</a:t>
            </a:r>
            <a:endParaRPr lang="en-US" dirty="0"/>
          </a:p>
        </p:txBody>
      </p:sp>
      <p:sp>
        <p:nvSpPr>
          <p:cNvPr id="3" name="Content Placeholder 2"/>
          <p:cNvSpPr>
            <a:spLocks noGrp="1"/>
          </p:cNvSpPr>
          <p:nvPr>
            <p:ph idx="1"/>
          </p:nvPr>
        </p:nvSpPr>
        <p:spPr>
          <a:xfrm>
            <a:off x="1470990" y="1825625"/>
            <a:ext cx="9882809" cy="3850245"/>
          </a:xfrm>
        </p:spPr>
        <p:txBody>
          <a:bodyPr/>
          <a:lstStyle/>
          <a:p>
            <a:r>
              <a:rPr lang="en-US" dirty="0" smtClean="0"/>
              <a:t>Relevance</a:t>
            </a:r>
          </a:p>
          <a:p>
            <a:r>
              <a:rPr lang="en-US" dirty="0" smtClean="0"/>
              <a:t>Credibility</a:t>
            </a:r>
          </a:p>
          <a:p>
            <a:r>
              <a:rPr lang="en-US" dirty="0" smtClean="0"/>
              <a:t>Rape shield</a:t>
            </a:r>
          </a:p>
          <a:p>
            <a:r>
              <a:rPr lang="en-US" dirty="0" smtClean="0"/>
              <a:t>Hearing proceeding</a:t>
            </a:r>
          </a:p>
          <a:p>
            <a:r>
              <a:rPr lang="en-US" dirty="0" smtClean="0"/>
              <a:t>Outcome determination</a:t>
            </a:r>
          </a:p>
          <a:p>
            <a:r>
              <a:rPr lang="en-US" dirty="0" smtClean="0"/>
              <a:t>Appeal</a:t>
            </a:r>
          </a:p>
          <a:p>
            <a:r>
              <a:rPr lang="en-US" dirty="0" smtClean="0"/>
              <a:t>Recordkeeping</a:t>
            </a:r>
            <a:endParaRPr lang="en-US" dirty="0"/>
          </a:p>
        </p:txBody>
      </p:sp>
    </p:spTree>
    <p:extLst>
      <p:ext uri="{BB962C8B-B14F-4D97-AF65-F5344CB8AC3E}">
        <p14:creationId xmlns:p14="http://schemas.microsoft.com/office/powerpoint/2010/main" val="2092672830"/>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Relevance</a:t>
            </a:r>
            <a:endParaRPr lang="en-US" dirty="0"/>
          </a:p>
        </p:txBody>
      </p:sp>
      <p:sp>
        <p:nvSpPr>
          <p:cNvPr id="3" name="Content Placeholder 2"/>
          <p:cNvSpPr>
            <a:spLocks noGrp="1"/>
          </p:cNvSpPr>
          <p:nvPr>
            <p:ph idx="1"/>
          </p:nvPr>
        </p:nvSpPr>
        <p:spPr>
          <a:xfrm>
            <a:off x="838200" y="1468583"/>
            <a:ext cx="10515600" cy="4207288"/>
          </a:xfrm>
        </p:spPr>
        <p:txBody>
          <a:bodyPr>
            <a:normAutofit fontScale="92500"/>
          </a:bodyPr>
          <a:lstStyle/>
          <a:p>
            <a:pPr marL="0" indent="0">
              <a:buNone/>
            </a:pPr>
            <a:r>
              <a:rPr lang="en-US" dirty="0" smtClean="0"/>
              <a:t>This </a:t>
            </a:r>
            <a:r>
              <a:rPr lang="en-US" dirty="0"/>
              <a:t>term requires that the evidence or testimony directly relate to the issues disputed or discussed</a:t>
            </a:r>
            <a:r>
              <a:rPr lang="en-US" dirty="0" smtClean="0"/>
              <a:t>.</a:t>
            </a:r>
          </a:p>
          <a:p>
            <a:r>
              <a:rPr lang="en-US" sz="2600" dirty="0" smtClean="0"/>
              <a:t>Inculpatory </a:t>
            </a:r>
            <a:r>
              <a:rPr lang="en-US" sz="2600" dirty="0"/>
              <a:t>and exculpatory evidence is considered relevant.</a:t>
            </a:r>
          </a:p>
          <a:p>
            <a:r>
              <a:rPr lang="en-US" sz="2600" dirty="0"/>
              <a:t>Information protected by a legally recognized privilege is not relevant.</a:t>
            </a:r>
          </a:p>
          <a:p>
            <a:r>
              <a:rPr lang="en-US" sz="2600" dirty="0"/>
              <a:t>Questions about a </a:t>
            </a:r>
            <a:r>
              <a:rPr lang="en-US" sz="2600" dirty="0" smtClean="0"/>
              <a:t>Complainant’s </a:t>
            </a:r>
            <a:r>
              <a:rPr lang="en-US" sz="2600" dirty="0"/>
              <a:t>prior sexual behavior or sexual predisposition are not relevant, </a:t>
            </a:r>
            <a:r>
              <a:rPr lang="en-US" sz="2600" dirty="0" smtClean="0"/>
              <a:t>unless:</a:t>
            </a:r>
            <a:endParaRPr lang="en-US" dirty="0"/>
          </a:p>
          <a:p>
            <a:pPr lvl="1"/>
            <a:r>
              <a:rPr lang="en-US" sz="2600" dirty="0" smtClean="0"/>
              <a:t>Offer </a:t>
            </a:r>
            <a:r>
              <a:rPr lang="en-US" sz="2600" dirty="0"/>
              <a:t>to prove someone other than </a:t>
            </a:r>
            <a:r>
              <a:rPr lang="en-US" sz="2600" dirty="0" smtClean="0"/>
              <a:t>Respondent </a:t>
            </a:r>
            <a:r>
              <a:rPr lang="en-US" sz="2600" dirty="0"/>
              <a:t>is </a:t>
            </a:r>
            <a:r>
              <a:rPr lang="en-US" sz="2600" dirty="0" smtClean="0"/>
              <a:t>responsible</a:t>
            </a:r>
            <a:endParaRPr lang="en-US" sz="2600" dirty="0"/>
          </a:p>
          <a:p>
            <a:pPr lvl="1"/>
            <a:r>
              <a:rPr lang="en-US" sz="2600" dirty="0"/>
              <a:t>Offer to prove the </a:t>
            </a:r>
            <a:r>
              <a:rPr lang="en-US" sz="2600" dirty="0" smtClean="0"/>
              <a:t>Complainant </a:t>
            </a:r>
            <a:r>
              <a:rPr lang="en-US" sz="2600" dirty="0"/>
              <a:t>provided </a:t>
            </a:r>
            <a:r>
              <a:rPr lang="en-US" sz="2600" dirty="0" smtClean="0"/>
              <a:t>Respondent </a:t>
            </a:r>
            <a:r>
              <a:rPr lang="en-US" sz="2600" dirty="0"/>
              <a:t>with prior consent</a:t>
            </a:r>
          </a:p>
          <a:p>
            <a:pPr marL="457200" lvl="1" indent="0">
              <a:buNone/>
            </a:pPr>
            <a:endParaRPr lang="en-US" dirty="0"/>
          </a:p>
          <a:p>
            <a:pPr marL="0" indent="0">
              <a:buNone/>
            </a:pPr>
            <a:r>
              <a:rPr lang="en-US" sz="1600" dirty="0" smtClean="0"/>
              <a:t>§106.45(b</a:t>
            </a:r>
            <a:r>
              <a:rPr lang="en-US" sz="1600" dirty="0"/>
              <a:t>)(1)(ii) &amp; §106.45(b)(6)</a:t>
            </a:r>
          </a:p>
          <a:p>
            <a:endParaRPr lang="en-US" dirty="0"/>
          </a:p>
          <a:p>
            <a:endParaRPr lang="en-US" dirty="0"/>
          </a:p>
        </p:txBody>
      </p:sp>
    </p:spTree>
    <p:extLst>
      <p:ext uri="{BB962C8B-B14F-4D97-AF65-F5344CB8AC3E}">
        <p14:creationId xmlns:p14="http://schemas.microsoft.com/office/powerpoint/2010/main" val="109873936"/>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Inculpatory Evidence</a:t>
            </a:r>
            <a:endParaRPr lang="en-US" dirty="0"/>
          </a:p>
        </p:txBody>
      </p:sp>
      <p:sp>
        <p:nvSpPr>
          <p:cNvPr id="3" name="Content Placeholder 2"/>
          <p:cNvSpPr>
            <a:spLocks noGrp="1"/>
          </p:cNvSpPr>
          <p:nvPr>
            <p:ph idx="1"/>
          </p:nvPr>
        </p:nvSpPr>
        <p:spPr/>
        <p:txBody>
          <a:bodyPr/>
          <a:lstStyle/>
          <a:p>
            <a:r>
              <a:rPr lang="en-US" dirty="0"/>
              <a:t>Inculpatory evidence is evidence that shows, or tends to show, a person's involvement in an act, or evidence that can establish guilt. </a:t>
            </a:r>
          </a:p>
        </p:txBody>
      </p:sp>
    </p:spTree>
    <p:extLst>
      <p:ext uri="{BB962C8B-B14F-4D97-AF65-F5344CB8AC3E}">
        <p14:creationId xmlns:p14="http://schemas.microsoft.com/office/powerpoint/2010/main" val="3118223646"/>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Exculpatory Evidence</a:t>
            </a:r>
            <a:endParaRPr lang="en-US" dirty="0"/>
          </a:p>
        </p:txBody>
      </p:sp>
      <p:sp>
        <p:nvSpPr>
          <p:cNvPr id="3" name="Content Placeholder 2"/>
          <p:cNvSpPr>
            <a:spLocks noGrp="1"/>
          </p:cNvSpPr>
          <p:nvPr>
            <p:ph idx="1"/>
          </p:nvPr>
        </p:nvSpPr>
        <p:spPr/>
        <p:txBody>
          <a:bodyPr/>
          <a:lstStyle/>
          <a:p>
            <a:r>
              <a:rPr lang="en-US" dirty="0" smtClean="0"/>
              <a:t>Evidence</a:t>
            </a:r>
            <a:r>
              <a:rPr lang="en-US" dirty="0"/>
              <a:t> that tends to show a person's innocence is considered exculpatory evidence</a:t>
            </a:r>
            <a:r>
              <a:rPr lang="en-US" dirty="0" smtClean="0"/>
              <a:t>.</a:t>
            </a:r>
          </a:p>
        </p:txBody>
      </p:sp>
    </p:spTree>
    <p:extLst>
      <p:ext uri="{BB962C8B-B14F-4D97-AF65-F5344CB8AC3E}">
        <p14:creationId xmlns:p14="http://schemas.microsoft.com/office/powerpoint/2010/main" val="225685265"/>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6227" y="110836"/>
            <a:ext cx="10515600" cy="794328"/>
          </a:xfrm>
        </p:spPr>
        <p:txBody>
          <a:bodyPr>
            <a:normAutofit/>
          </a:bodyPr>
          <a:lstStyle/>
          <a:p>
            <a:r>
              <a:rPr lang="en-US" dirty="0" smtClean="0"/>
              <a:t>Credibility</a:t>
            </a:r>
            <a:endParaRPr lang="en-US" dirty="0"/>
          </a:p>
        </p:txBody>
      </p:sp>
      <p:sp>
        <p:nvSpPr>
          <p:cNvPr id="3" name="Content Placeholder 2"/>
          <p:cNvSpPr>
            <a:spLocks noGrp="1"/>
          </p:cNvSpPr>
          <p:nvPr>
            <p:ph idx="1"/>
          </p:nvPr>
        </p:nvSpPr>
        <p:spPr>
          <a:xfrm>
            <a:off x="674255" y="905164"/>
            <a:ext cx="10679545" cy="4789179"/>
          </a:xfrm>
        </p:spPr>
        <p:txBody>
          <a:bodyPr>
            <a:normAutofit fontScale="70000" lnSpcReduction="20000"/>
          </a:bodyPr>
          <a:lstStyle/>
          <a:p>
            <a:pPr marL="0" indent="0">
              <a:buNone/>
            </a:pPr>
            <a:r>
              <a:rPr lang="en-US" sz="2900" dirty="0"/>
              <a:t>That quality in a witness which renders their testimony worthy of </a:t>
            </a:r>
            <a:r>
              <a:rPr lang="en-US" sz="2900" dirty="0" smtClean="0"/>
              <a:t>belief.</a:t>
            </a:r>
          </a:p>
          <a:p>
            <a:pPr marL="0" indent="0">
              <a:buNone/>
            </a:pPr>
            <a:r>
              <a:rPr lang="en-US" sz="2900" dirty="0" smtClean="0"/>
              <a:t>Factors used to assess credibility:</a:t>
            </a:r>
          </a:p>
          <a:p>
            <a:r>
              <a:rPr lang="en-US" sz="2900" dirty="0" smtClean="0"/>
              <a:t>Observation </a:t>
            </a:r>
            <a:r>
              <a:rPr lang="en-US" sz="2900" dirty="0"/>
              <a:t>of a witness or participant’s general demeanor</a:t>
            </a:r>
          </a:p>
          <a:p>
            <a:r>
              <a:rPr lang="en-US" sz="2900" dirty="0"/>
              <a:t>Opportunity for the witness/ participant to observe and provide the information they are giving</a:t>
            </a:r>
          </a:p>
          <a:p>
            <a:r>
              <a:rPr lang="en-US" sz="2900" dirty="0"/>
              <a:t>Noting consistencies or inconsistencies in their narrative</a:t>
            </a:r>
          </a:p>
          <a:p>
            <a:pPr lvl="1"/>
            <a:r>
              <a:rPr lang="en-US" sz="2900" dirty="0"/>
              <a:t>Compare or document any prior inconsistent statements</a:t>
            </a:r>
          </a:p>
          <a:p>
            <a:r>
              <a:rPr lang="en-US" sz="2900" dirty="0"/>
              <a:t>Any bias or motive to lie</a:t>
            </a:r>
          </a:p>
          <a:p>
            <a:r>
              <a:rPr lang="en-US" sz="2900" dirty="0"/>
              <a:t>Probability or improbability of the person’s description of the event:  Does it have the ring of truth or make </a:t>
            </a:r>
            <a:r>
              <a:rPr lang="en-US" sz="2900" dirty="0" smtClean="0"/>
              <a:t>sense?</a:t>
            </a:r>
          </a:p>
          <a:p>
            <a:pPr marL="914400" lvl="2" indent="0">
              <a:buNone/>
            </a:pPr>
            <a:endParaRPr lang="en-US" sz="2900" dirty="0"/>
          </a:p>
          <a:p>
            <a:pPr marL="914400" lvl="2" indent="0">
              <a:buNone/>
            </a:pPr>
            <a:r>
              <a:rPr lang="en-US" sz="2600" dirty="0" smtClean="0"/>
              <a:t>“</a:t>
            </a:r>
            <a:r>
              <a:rPr lang="en-US" sz="2900" b="1" dirty="0" smtClean="0"/>
              <a:t>A </a:t>
            </a:r>
            <a:r>
              <a:rPr lang="en-US" sz="2900" b="1" dirty="0"/>
              <a:t>decision-maker may judge credibility based on, for example, factors of plausibility and consistency in party and witness statements</a:t>
            </a:r>
            <a:r>
              <a:rPr lang="en-US" sz="2900" b="1" dirty="0" smtClean="0"/>
              <a:t>.</a:t>
            </a:r>
            <a:r>
              <a:rPr lang="en-US" sz="2900" b="1" dirty="0"/>
              <a:t> Specialized legal training is not a prerequisite for evaluating credibility, as evidenced by the fact that many criminal and civil court trials rely on jurors (for whom no legal training is required) to determine the facts of the case including the credibility of witnesses</a:t>
            </a:r>
            <a:r>
              <a:rPr lang="en-US" sz="2800" b="1" dirty="0" smtClean="0"/>
              <a:t>.”</a:t>
            </a:r>
            <a:r>
              <a:rPr lang="en-US" sz="2600" dirty="0" smtClean="0"/>
              <a:t> </a:t>
            </a:r>
            <a:r>
              <a:rPr lang="en-US" sz="2200" dirty="0"/>
              <a:t>(pg. 1238</a:t>
            </a:r>
            <a:r>
              <a:rPr lang="en-US" sz="2200" dirty="0" smtClean="0"/>
              <a:t>)</a:t>
            </a:r>
            <a:endParaRPr lang="en-US" sz="2200" dirty="0"/>
          </a:p>
          <a:p>
            <a:endParaRPr lang="en-US" sz="2600" dirty="0"/>
          </a:p>
          <a:p>
            <a:pPr marL="0" indent="0">
              <a:buNone/>
            </a:pPr>
            <a:endParaRPr lang="en-US" dirty="0" smtClean="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50771565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7130"/>
          </a:xfrm>
        </p:spPr>
        <p:txBody>
          <a:bodyPr/>
          <a:lstStyle/>
          <a:p>
            <a:r>
              <a:rPr lang="en-US" dirty="0" smtClean="0"/>
              <a:t>Rape Shield</a:t>
            </a:r>
            <a:endParaRPr lang="en-US" dirty="0"/>
          </a:p>
        </p:txBody>
      </p:sp>
      <p:sp>
        <p:nvSpPr>
          <p:cNvPr id="3" name="Content Placeholder 2"/>
          <p:cNvSpPr>
            <a:spLocks noGrp="1"/>
          </p:cNvSpPr>
          <p:nvPr>
            <p:ph idx="1"/>
          </p:nvPr>
        </p:nvSpPr>
        <p:spPr>
          <a:xfrm>
            <a:off x="838200" y="1311565"/>
            <a:ext cx="10515600" cy="4364306"/>
          </a:xfrm>
        </p:spPr>
        <p:txBody>
          <a:bodyPr>
            <a:normAutofit/>
          </a:bodyPr>
          <a:lstStyle/>
          <a:p>
            <a:pPr marL="0" indent="0">
              <a:buNone/>
            </a:pPr>
            <a:r>
              <a:rPr lang="en-US" dirty="0" smtClean="0"/>
              <a:t>Depending </a:t>
            </a:r>
            <a:r>
              <a:rPr lang="en-US" dirty="0"/>
              <a:t>on the particular state </a:t>
            </a:r>
            <a:r>
              <a:rPr lang="en-US" dirty="0" smtClean="0"/>
              <a:t>law, </a:t>
            </a:r>
            <a:r>
              <a:rPr lang="en-US" dirty="0"/>
              <a:t>no testimony or evidence of a </a:t>
            </a:r>
            <a:r>
              <a:rPr lang="en-US" dirty="0" smtClean="0"/>
              <a:t>Complainant’s </a:t>
            </a:r>
            <a:r>
              <a:rPr lang="en-US" dirty="0"/>
              <a:t>past sexual behavior shall be permitted in the live hearing</a:t>
            </a:r>
            <a:r>
              <a:rPr lang="en-US" dirty="0" smtClean="0"/>
              <a:t>.</a:t>
            </a:r>
          </a:p>
          <a:p>
            <a:pPr marL="457200" lvl="1" indent="0">
              <a:buNone/>
            </a:pPr>
            <a:r>
              <a:rPr lang="en-US" dirty="0" smtClean="0"/>
              <a:t>“Questions </a:t>
            </a:r>
            <a:r>
              <a:rPr lang="en-US" dirty="0"/>
              <a:t>and evidence about the complainant’s sexual predisposition or prior sexual behavior are not relevant, unless such questions and evidence about the complainant’s prior sexual behavior are offered to prove that someone other than the respondent committed the conduct alleged by the complainant, or if the questions and evidence concern specific incidents of the complainant’s prior sexual behavior with respect to the respondent and are offered to prove </a:t>
            </a:r>
            <a:r>
              <a:rPr lang="en-US" dirty="0" smtClean="0"/>
              <a:t>consent.” </a:t>
            </a:r>
            <a:r>
              <a:rPr lang="en-US" sz="1200" dirty="0" smtClean="0"/>
              <a:t>(pg. 2025)</a:t>
            </a:r>
            <a:endParaRPr lang="en-US" sz="1200" dirty="0"/>
          </a:p>
        </p:txBody>
      </p:sp>
    </p:spTree>
    <p:extLst>
      <p:ext uri="{BB962C8B-B14F-4D97-AF65-F5344CB8AC3E}">
        <p14:creationId xmlns:p14="http://schemas.microsoft.com/office/powerpoint/2010/main" val="1165729327"/>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6256"/>
            <a:ext cx="10515600" cy="812799"/>
          </a:xfrm>
        </p:spPr>
        <p:txBody>
          <a:bodyPr>
            <a:normAutofit/>
          </a:bodyPr>
          <a:lstStyle/>
          <a:p>
            <a:r>
              <a:rPr lang="en-US" dirty="0" smtClean="0"/>
              <a:t> Administrative Outcome Proceeding</a:t>
            </a:r>
            <a:endParaRPr lang="en-US" dirty="0"/>
          </a:p>
        </p:txBody>
      </p:sp>
      <p:sp>
        <p:nvSpPr>
          <p:cNvPr id="3" name="Content Placeholder 2"/>
          <p:cNvSpPr>
            <a:spLocks noGrp="1"/>
          </p:cNvSpPr>
          <p:nvPr>
            <p:ph idx="1"/>
          </p:nvPr>
        </p:nvSpPr>
        <p:spPr>
          <a:xfrm>
            <a:off x="745836" y="895928"/>
            <a:ext cx="10515600" cy="4867564"/>
          </a:xfrm>
        </p:spPr>
        <p:txBody>
          <a:bodyPr>
            <a:normAutofit fontScale="25000" lnSpcReduction="20000"/>
          </a:bodyPr>
          <a:lstStyle/>
          <a:p>
            <a:r>
              <a:rPr lang="en-US" sz="7200" b="1" dirty="0" smtClean="0"/>
              <a:t>Hearings are optional and not required </a:t>
            </a:r>
            <a:r>
              <a:rPr lang="en-US" sz="7200" dirty="0" smtClean="0"/>
              <a:t>in Elementary and Secondary Schools.  If a K-12 school decides to hold a “live hearing”, there is no cross examination.  Parties must be given the opportunity to submit written questions.</a:t>
            </a:r>
          </a:p>
          <a:p>
            <a:pPr marL="0" indent="0">
              <a:buNone/>
            </a:pPr>
            <a:endParaRPr lang="en-US" sz="7200" dirty="0"/>
          </a:p>
          <a:p>
            <a:pPr marL="457200" lvl="1" indent="0">
              <a:buNone/>
            </a:pPr>
            <a:r>
              <a:rPr lang="en-US" sz="7200" dirty="0" smtClean="0"/>
              <a:t>“The </a:t>
            </a:r>
            <a:r>
              <a:rPr lang="en-US" sz="7200" dirty="0"/>
              <a:t>Department appreciates commenters’ support for § 106.45(b)(6)(ii) </a:t>
            </a:r>
            <a:r>
              <a:rPr lang="en-US" sz="7200" b="1" dirty="0"/>
              <a:t>making hearings optional for elementary and secondary schools while providing opportunity for the parties to submit written questions and follow-up questions to other parties and witnesses with or without a hearing</a:t>
            </a:r>
            <a:r>
              <a:rPr lang="en-US" sz="7200" dirty="0"/>
              <a:t>. The Department agrees that this provision ensures due process protections and fairness while taking into account that students in elementary and secondary schools are usually under the age of majority. Thus, the Department declines to mandate hearings and </a:t>
            </a:r>
            <a:r>
              <a:rPr lang="en-US" sz="7200" dirty="0" smtClean="0"/>
              <a:t>cross examination </a:t>
            </a:r>
            <a:r>
              <a:rPr lang="en-US" sz="7200" dirty="0"/>
              <a:t>for elementary and secondary schools, including only as applied to allegations of peer-on-peer harassment, or to high schools</a:t>
            </a:r>
            <a:r>
              <a:rPr lang="en-US" sz="7200" dirty="0" smtClean="0"/>
              <a:t>.”</a:t>
            </a:r>
          </a:p>
          <a:p>
            <a:pPr marL="457200" lvl="1" indent="0">
              <a:buNone/>
            </a:pPr>
            <a:endParaRPr lang="en-US" sz="7200" dirty="0"/>
          </a:p>
          <a:p>
            <a:pPr marL="457200" lvl="1" indent="0">
              <a:buNone/>
            </a:pPr>
            <a:r>
              <a:rPr lang="en-US" sz="7200" dirty="0" smtClean="0"/>
              <a:t>“The </a:t>
            </a:r>
            <a:r>
              <a:rPr lang="en-US" sz="7200" dirty="0"/>
              <a:t>Department disagrees that the written submission of questions procedure in this provision exposes students to hostile proceedings, unnecessarily limits the discretion of local school officials, or obligates school districts to expend resources in an unwarranted manner. While due process of law is a flexible concept, at a minimum it requires notice and a meaningful opportunity to be heard, and the Department has determined that with respect to sexual harassment allegations under Title IX, both parties deserve procedural protections that translate those due process principles into meaningful rights for parties and increase the likelihood of reliable outcomes. </a:t>
            </a:r>
            <a:r>
              <a:rPr lang="en-US" sz="7200" b="1" dirty="0"/>
              <a:t>This provision prescribes written submission of questions prior to adjudication, a procedure that benefits the truth-seeking purpose of the process even when the rights of a young student are exercised by a parent or legal guardian</a:t>
            </a:r>
            <a:r>
              <a:rPr lang="en-US" sz="7200" dirty="0" smtClean="0"/>
              <a:t>.” </a:t>
            </a:r>
          </a:p>
          <a:p>
            <a:pPr marL="457200" lvl="1" indent="0" algn="ctr">
              <a:buNone/>
            </a:pPr>
            <a:r>
              <a:rPr lang="en-US" sz="5600" dirty="0" smtClean="0"/>
              <a:t>__________________________________</a:t>
            </a:r>
          </a:p>
          <a:p>
            <a:endParaRPr lang="en-US" dirty="0"/>
          </a:p>
        </p:txBody>
      </p:sp>
    </p:spTree>
    <p:extLst>
      <p:ext uri="{BB962C8B-B14F-4D97-AF65-F5344CB8AC3E}">
        <p14:creationId xmlns:p14="http://schemas.microsoft.com/office/powerpoint/2010/main" val="1179033313"/>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06293"/>
          </a:xfrm>
        </p:spPr>
        <p:txBody>
          <a:bodyPr>
            <a:normAutofit/>
          </a:bodyPr>
          <a:lstStyle/>
          <a:p>
            <a:r>
              <a:rPr lang="en-US" dirty="0" smtClean="0"/>
              <a:t>Administrative Outcome Proceeding</a:t>
            </a:r>
            <a:endParaRPr lang="en-US" dirty="0"/>
          </a:p>
        </p:txBody>
      </p:sp>
      <p:sp>
        <p:nvSpPr>
          <p:cNvPr id="3" name="Content Placeholder 2"/>
          <p:cNvSpPr>
            <a:spLocks noGrp="1"/>
          </p:cNvSpPr>
          <p:nvPr>
            <p:ph idx="1"/>
          </p:nvPr>
        </p:nvSpPr>
        <p:spPr>
          <a:xfrm>
            <a:off x="838200" y="1302328"/>
            <a:ext cx="10515600" cy="3916218"/>
          </a:xfrm>
        </p:spPr>
        <p:txBody>
          <a:bodyPr>
            <a:normAutofit fontScale="70000" lnSpcReduction="20000"/>
          </a:bodyPr>
          <a:lstStyle/>
          <a:p>
            <a:r>
              <a:rPr lang="en-US" dirty="0" smtClean="0"/>
              <a:t>With </a:t>
            </a:r>
            <a:r>
              <a:rPr lang="en-US" dirty="0"/>
              <a:t>or without a hearing, after the school has sent the investigative report to the parties and before reaching a determination regarding responsibility, the decision-maker(s) must</a:t>
            </a:r>
            <a:r>
              <a:rPr lang="en-US" dirty="0" smtClean="0"/>
              <a:t>:</a:t>
            </a:r>
          </a:p>
          <a:p>
            <a:pPr marL="0" indent="0">
              <a:buNone/>
            </a:pPr>
            <a:endParaRPr lang="en-US" dirty="0"/>
          </a:p>
          <a:p>
            <a:pPr lvl="1"/>
            <a:r>
              <a:rPr lang="en-US" dirty="0"/>
              <a:t>Afford each party the opportunity to submit written, relevant questions that a party wants asked of any party or witness, </a:t>
            </a:r>
          </a:p>
          <a:p>
            <a:pPr lvl="1"/>
            <a:r>
              <a:rPr lang="en-US" dirty="0"/>
              <a:t>Provide each party with the answers, and </a:t>
            </a:r>
          </a:p>
          <a:p>
            <a:pPr lvl="1"/>
            <a:r>
              <a:rPr lang="en-US" dirty="0"/>
              <a:t>Allow for additional, limited follow-up questions from each party. The decision-maker(s) must explain to the party proposing the questions any decision to exclude a question as not relevant.</a:t>
            </a:r>
          </a:p>
          <a:p>
            <a:endParaRPr lang="en-US" dirty="0" smtClean="0"/>
          </a:p>
          <a:p>
            <a:r>
              <a:rPr lang="en-US" dirty="0" smtClean="0"/>
              <a:t>Questions </a:t>
            </a:r>
            <a:r>
              <a:rPr lang="en-US" dirty="0"/>
              <a:t>and evidence about the complainant’s sexual predisposition or prior sexual behavior are not relevant, unless such questions and evidence about the complainant’s prior sexual behavior are offered to prove that someone other than the respondent committed the conduct alleged by the complainant, or if the questions and evidence concern specific incidents of the complainant’s prior sexual behavior with respect to the respondent and are offered to prove consent</a:t>
            </a:r>
            <a:r>
              <a:rPr lang="en-US" dirty="0" smtClean="0"/>
              <a:t>.</a:t>
            </a:r>
          </a:p>
        </p:txBody>
      </p:sp>
    </p:spTree>
    <p:extLst>
      <p:ext uri="{BB962C8B-B14F-4D97-AF65-F5344CB8AC3E}">
        <p14:creationId xmlns:p14="http://schemas.microsoft.com/office/powerpoint/2010/main" val="23698226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46439"/>
          </a:xfrm>
        </p:spPr>
        <p:txBody>
          <a:bodyPr>
            <a:normAutofit/>
          </a:bodyPr>
          <a:lstStyle/>
          <a:p>
            <a:r>
              <a:rPr lang="en-US" dirty="0"/>
              <a:t>What </a:t>
            </a:r>
            <a:r>
              <a:rPr lang="en-US" dirty="0" smtClean="0"/>
              <a:t>Else Must </a:t>
            </a:r>
            <a:r>
              <a:rPr lang="en-US" dirty="0"/>
              <a:t>S</a:t>
            </a:r>
            <a:r>
              <a:rPr lang="en-US" dirty="0" smtClean="0"/>
              <a:t>chools Consider</a:t>
            </a:r>
            <a:r>
              <a:rPr lang="en-US" dirty="0"/>
              <a:t>?</a:t>
            </a:r>
          </a:p>
        </p:txBody>
      </p:sp>
      <p:sp>
        <p:nvSpPr>
          <p:cNvPr id="3" name="Content Placeholder 2"/>
          <p:cNvSpPr>
            <a:spLocks noGrp="1"/>
          </p:cNvSpPr>
          <p:nvPr>
            <p:ph idx="1"/>
          </p:nvPr>
        </p:nvSpPr>
        <p:spPr>
          <a:xfrm>
            <a:off x="838200" y="1311564"/>
            <a:ext cx="10515600" cy="4364307"/>
          </a:xfrm>
        </p:spPr>
        <p:txBody>
          <a:bodyPr>
            <a:normAutofit/>
          </a:bodyPr>
          <a:lstStyle/>
          <a:p>
            <a:pPr marL="0" indent="0">
              <a:buNone/>
            </a:pPr>
            <a:r>
              <a:rPr lang="en-US" sz="2400" dirty="0"/>
              <a:t>Costs of Implementation</a:t>
            </a:r>
          </a:p>
          <a:p>
            <a:pPr marL="457200" lvl="1" indent="0">
              <a:buNone/>
            </a:pPr>
            <a:endParaRPr lang="en-US" dirty="0"/>
          </a:p>
          <a:p>
            <a:pPr lvl="1">
              <a:buFont typeface="Wingdings" panose="05000000000000000000" pitchFamily="2" charset="2"/>
              <a:buChar char="Ø"/>
            </a:pPr>
            <a:r>
              <a:rPr lang="en-US" dirty="0" smtClean="0"/>
              <a:t>Determining </a:t>
            </a:r>
            <a:r>
              <a:rPr lang="en-US" dirty="0"/>
              <a:t>how to allocate in the </a:t>
            </a:r>
            <a:r>
              <a:rPr lang="en-US" dirty="0" smtClean="0"/>
              <a:t>school district’s </a:t>
            </a:r>
            <a:r>
              <a:rPr lang="en-US" dirty="0"/>
              <a:t>budget what is fiscally required to implement the Department’s </a:t>
            </a:r>
            <a:r>
              <a:rPr lang="en-US" dirty="0" smtClean="0"/>
              <a:t>directives means that schools must consider: </a:t>
            </a:r>
            <a:endParaRPr lang="en-US" dirty="0"/>
          </a:p>
          <a:p>
            <a:pPr lvl="2"/>
            <a:r>
              <a:rPr lang="en-US" sz="2400" dirty="0"/>
              <a:t>Hiring or reassignment of personnel</a:t>
            </a:r>
          </a:p>
          <a:p>
            <a:pPr lvl="2"/>
            <a:r>
              <a:rPr lang="en-US" sz="2400" dirty="0" smtClean="0"/>
              <a:t>Possibly needing to hire external </a:t>
            </a:r>
            <a:r>
              <a:rPr lang="en-US" sz="2400" dirty="0"/>
              <a:t>support (consultants, trainers, counselors)</a:t>
            </a:r>
          </a:p>
          <a:p>
            <a:pPr lvl="2"/>
            <a:r>
              <a:rPr lang="en-US" sz="2400" dirty="0" smtClean="0"/>
              <a:t>Creating or updating IT to </a:t>
            </a:r>
            <a:r>
              <a:rPr lang="en-US" sz="2400" dirty="0"/>
              <a:t>improve and preserve </a:t>
            </a:r>
            <a:r>
              <a:rPr lang="en-US" sz="2400" dirty="0" smtClean="0"/>
              <a:t>detailed record-keeping</a:t>
            </a:r>
            <a:endParaRPr lang="en-US" sz="2400" dirty="0"/>
          </a:p>
        </p:txBody>
      </p:sp>
    </p:spTree>
    <p:extLst>
      <p:ext uri="{BB962C8B-B14F-4D97-AF65-F5344CB8AC3E}">
        <p14:creationId xmlns:p14="http://schemas.microsoft.com/office/powerpoint/2010/main" val="2695496968"/>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3311"/>
          </a:xfrm>
        </p:spPr>
        <p:txBody>
          <a:bodyPr>
            <a:normAutofit/>
          </a:bodyPr>
          <a:lstStyle/>
          <a:p>
            <a:r>
              <a:rPr lang="en-US" dirty="0" smtClean="0"/>
              <a:t>Outcome Determination</a:t>
            </a:r>
            <a:endParaRPr lang="en-US" dirty="0"/>
          </a:p>
        </p:txBody>
      </p:sp>
      <p:sp>
        <p:nvSpPr>
          <p:cNvPr id="3" name="Content Placeholder 2"/>
          <p:cNvSpPr>
            <a:spLocks noGrp="1"/>
          </p:cNvSpPr>
          <p:nvPr>
            <p:ph idx="1"/>
          </p:nvPr>
        </p:nvSpPr>
        <p:spPr>
          <a:xfrm>
            <a:off x="902855" y="1391478"/>
            <a:ext cx="10515600" cy="3337539"/>
          </a:xfrm>
        </p:spPr>
        <p:txBody>
          <a:bodyPr>
            <a:noAutofit/>
          </a:bodyPr>
          <a:lstStyle/>
          <a:p>
            <a:r>
              <a:rPr lang="en-US" sz="2000" dirty="0" smtClean="0"/>
              <a:t>Issued by the decision maker(s) who oversees and manages the administrative outcome proceeding or live hearing</a:t>
            </a:r>
          </a:p>
          <a:p>
            <a:r>
              <a:rPr lang="en-US" sz="2000" dirty="0" smtClean="0"/>
              <a:t>Must be a </a:t>
            </a:r>
            <a:r>
              <a:rPr lang="en-US" sz="2000" dirty="0"/>
              <a:t>written determination regarding </a:t>
            </a:r>
            <a:r>
              <a:rPr lang="en-US" sz="2000" dirty="0" smtClean="0"/>
              <a:t>responsibility</a:t>
            </a:r>
          </a:p>
          <a:p>
            <a:r>
              <a:rPr lang="en-US" sz="2000" dirty="0" smtClean="0"/>
              <a:t>To </a:t>
            </a:r>
            <a:r>
              <a:rPr lang="en-US" sz="2000" dirty="0"/>
              <a:t>reach this determination, the </a:t>
            </a:r>
            <a:r>
              <a:rPr lang="en-US" sz="2000" dirty="0" smtClean="0"/>
              <a:t>decision maker </a:t>
            </a:r>
            <a:r>
              <a:rPr lang="en-US" sz="2000" dirty="0"/>
              <a:t>must apply the standard of </a:t>
            </a:r>
            <a:r>
              <a:rPr lang="en-US" sz="2000" dirty="0" smtClean="0"/>
              <a:t>evidence</a:t>
            </a:r>
          </a:p>
          <a:p>
            <a:r>
              <a:rPr lang="en-US" sz="2000" dirty="0" smtClean="0"/>
              <a:t>The </a:t>
            </a:r>
            <a:r>
              <a:rPr lang="en-US" sz="2000" dirty="0"/>
              <a:t>recipient must provide the written determination to the parties simultaneously. The determination regarding responsibility becomes final either on the date that the recipient provides the parties with the </a:t>
            </a:r>
            <a:r>
              <a:rPr lang="en-US" sz="2000" dirty="0" smtClean="0"/>
              <a:t>written </a:t>
            </a:r>
            <a:r>
              <a:rPr lang="en-US" sz="2000" dirty="0"/>
              <a:t>determination of the result of the appeal, if an appeal is filed, or if an appeal is not filed, the date on which an appeal would no longer be considered timely</a:t>
            </a:r>
            <a:r>
              <a:rPr lang="en-US" sz="2000" dirty="0" smtClean="0"/>
              <a:t>.</a:t>
            </a:r>
          </a:p>
        </p:txBody>
      </p:sp>
    </p:spTree>
    <p:extLst>
      <p:ext uri="{BB962C8B-B14F-4D97-AF65-F5344CB8AC3E}">
        <p14:creationId xmlns:p14="http://schemas.microsoft.com/office/powerpoint/2010/main" val="2957208457"/>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81784"/>
          </a:xfrm>
        </p:spPr>
        <p:txBody>
          <a:bodyPr>
            <a:normAutofit/>
          </a:bodyPr>
          <a:lstStyle/>
          <a:p>
            <a:r>
              <a:rPr lang="en-US" dirty="0" smtClean="0"/>
              <a:t>Outcome Determination (Cont’d)</a:t>
            </a:r>
            <a:endParaRPr lang="en-US" dirty="0"/>
          </a:p>
        </p:txBody>
      </p:sp>
      <p:sp>
        <p:nvSpPr>
          <p:cNvPr id="3" name="Content Placeholder 2"/>
          <p:cNvSpPr>
            <a:spLocks noGrp="1"/>
          </p:cNvSpPr>
          <p:nvPr>
            <p:ph idx="1"/>
          </p:nvPr>
        </p:nvSpPr>
        <p:spPr>
          <a:xfrm>
            <a:off x="838200" y="1634835"/>
            <a:ext cx="10515600" cy="4041035"/>
          </a:xfrm>
        </p:spPr>
        <p:txBody>
          <a:bodyPr>
            <a:noAutofit/>
          </a:bodyPr>
          <a:lstStyle/>
          <a:p>
            <a:r>
              <a:rPr lang="en-US" sz="1800" dirty="0" smtClean="0"/>
              <a:t>The </a:t>
            </a:r>
            <a:r>
              <a:rPr lang="en-US" sz="1800" dirty="0"/>
              <a:t>written determination must </a:t>
            </a:r>
            <a:r>
              <a:rPr lang="en-US" sz="1800" dirty="0" smtClean="0"/>
              <a:t>include: </a:t>
            </a:r>
          </a:p>
          <a:p>
            <a:pPr lvl="1"/>
            <a:r>
              <a:rPr lang="en-US" sz="1800" dirty="0" smtClean="0"/>
              <a:t>(</a:t>
            </a:r>
            <a:r>
              <a:rPr lang="en-US" sz="1800" dirty="0"/>
              <a:t>A) Identification of the allegations potentially constituting sexual </a:t>
            </a:r>
            <a:r>
              <a:rPr lang="en-US" sz="1800" dirty="0" smtClean="0"/>
              <a:t>harassment</a:t>
            </a:r>
          </a:p>
          <a:p>
            <a:pPr lvl="1"/>
            <a:r>
              <a:rPr lang="en-US" sz="1800" dirty="0" smtClean="0"/>
              <a:t>(B</a:t>
            </a:r>
            <a:r>
              <a:rPr lang="en-US" sz="1800" dirty="0"/>
              <a:t>) A description of the procedural steps taken from the receipt of the formal complaint through the determination, including any notifications to the parties, interviews with parties and witnesses, site visits, methods used to gather other evidence, and hearings </a:t>
            </a:r>
            <a:r>
              <a:rPr lang="en-US" sz="1800" dirty="0" smtClean="0"/>
              <a:t>held</a:t>
            </a:r>
          </a:p>
          <a:p>
            <a:pPr lvl="1"/>
            <a:r>
              <a:rPr lang="en-US" sz="1800" dirty="0" smtClean="0"/>
              <a:t>(</a:t>
            </a:r>
            <a:r>
              <a:rPr lang="en-US" sz="1800" dirty="0"/>
              <a:t>C) Findings of fact supporting the </a:t>
            </a:r>
            <a:r>
              <a:rPr lang="en-US" sz="1800" dirty="0" smtClean="0"/>
              <a:t>determination</a:t>
            </a:r>
          </a:p>
          <a:p>
            <a:pPr lvl="1"/>
            <a:r>
              <a:rPr lang="en-US" sz="1800" dirty="0" smtClean="0"/>
              <a:t>(</a:t>
            </a:r>
            <a:r>
              <a:rPr lang="en-US" sz="1800" dirty="0"/>
              <a:t>D) Conclusions regarding the application of the recipient’s code of conduct to the </a:t>
            </a:r>
            <a:r>
              <a:rPr lang="en-US" sz="1800" dirty="0" smtClean="0"/>
              <a:t>facts </a:t>
            </a:r>
          </a:p>
          <a:p>
            <a:pPr lvl="1"/>
            <a:r>
              <a:rPr lang="en-US" sz="1800" dirty="0" smtClean="0"/>
              <a:t>(</a:t>
            </a:r>
            <a:r>
              <a:rPr lang="en-US" sz="1800" dirty="0"/>
              <a:t>E) A statement of, and rationale for, the result as to each allegation, including a determination regarding responsibility, any disciplinary sanctions the recipient imposes on the respondent, and whether remedies designed to restore or preserve equal access to the recipient’s education program or activity will be provided by the recipient to the </a:t>
            </a:r>
            <a:r>
              <a:rPr lang="en-US" sz="1800" dirty="0" smtClean="0"/>
              <a:t>complainant</a:t>
            </a:r>
          </a:p>
          <a:p>
            <a:pPr lvl="1"/>
            <a:r>
              <a:rPr lang="en-US" sz="1800" dirty="0" smtClean="0"/>
              <a:t> (</a:t>
            </a:r>
            <a:r>
              <a:rPr lang="en-US" sz="1800" dirty="0"/>
              <a:t>F) The recipient’s procedures and permissible </a:t>
            </a:r>
            <a:r>
              <a:rPr lang="en-US" sz="1800" dirty="0" smtClean="0"/>
              <a:t>basis </a:t>
            </a:r>
            <a:r>
              <a:rPr lang="en-US" sz="1800" dirty="0"/>
              <a:t>for the complainant and respondent to </a:t>
            </a:r>
            <a:r>
              <a:rPr lang="en-US" sz="1800" dirty="0" smtClean="0"/>
              <a:t>appeal</a:t>
            </a:r>
          </a:p>
        </p:txBody>
      </p:sp>
    </p:spTree>
    <p:extLst>
      <p:ext uri="{BB962C8B-B14F-4D97-AF65-F5344CB8AC3E}">
        <p14:creationId xmlns:p14="http://schemas.microsoft.com/office/powerpoint/2010/main" val="4099469782"/>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07893"/>
          </a:xfrm>
        </p:spPr>
        <p:txBody>
          <a:bodyPr/>
          <a:lstStyle/>
          <a:p>
            <a:r>
              <a:rPr lang="en-US" dirty="0" smtClean="0"/>
              <a:t>Appeals</a:t>
            </a:r>
            <a:endParaRPr lang="en-US" dirty="0"/>
          </a:p>
        </p:txBody>
      </p:sp>
      <p:sp>
        <p:nvSpPr>
          <p:cNvPr id="3" name="Content Placeholder 2"/>
          <p:cNvSpPr>
            <a:spLocks noGrp="1"/>
          </p:cNvSpPr>
          <p:nvPr>
            <p:ph idx="1"/>
          </p:nvPr>
        </p:nvSpPr>
        <p:spPr>
          <a:xfrm>
            <a:off x="838200" y="1173019"/>
            <a:ext cx="10515600" cy="4502852"/>
          </a:xfrm>
        </p:spPr>
        <p:txBody>
          <a:bodyPr>
            <a:normAutofit fontScale="77500" lnSpcReduction="20000"/>
          </a:bodyPr>
          <a:lstStyle/>
          <a:p>
            <a:pPr marL="0" indent="0">
              <a:buNone/>
            </a:pPr>
            <a:r>
              <a:rPr lang="en-US" dirty="0" smtClean="0"/>
              <a:t>Parties are entitled to appeal </a:t>
            </a:r>
          </a:p>
          <a:p>
            <a:r>
              <a:rPr lang="en-US" dirty="0" smtClean="0"/>
              <a:t>An outcome determination</a:t>
            </a:r>
          </a:p>
          <a:p>
            <a:r>
              <a:rPr lang="en-US" dirty="0" smtClean="0"/>
              <a:t>A dismissal of a formal complaint </a:t>
            </a:r>
          </a:p>
          <a:p>
            <a:r>
              <a:rPr lang="en-US" dirty="0" smtClean="0"/>
              <a:t>Dismissal of any allegation in the formal complaint</a:t>
            </a:r>
          </a:p>
          <a:p>
            <a:pPr marL="0" indent="0">
              <a:buNone/>
            </a:pPr>
            <a:endParaRPr lang="en-US" dirty="0" smtClean="0"/>
          </a:p>
          <a:p>
            <a:pPr marL="0" indent="0">
              <a:buNone/>
            </a:pPr>
            <a:r>
              <a:rPr lang="en-US" dirty="0" smtClean="0"/>
              <a:t>The (3) three bases for an appeal are:</a:t>
            </a:r>
          </a:p>
          <a:p>
            <a:pPr marL="514350" indent="-514350">
              <a:buFont typeface="+mj-lt"/>
              <a:buAutoNum type="arabicPeriod"/>
            </a:pPr>
            <a:r>
              <a:rPr lang="en-US" dirty="0" smtClean="0"/>
              <a:t>Procedural </a:t>
            </a:r>
            <a:r>
              <a:rPr lang="en-US" dirty="0"/>
              <a:t>irregularity that affected the outcome of the </a:t>
            </a:r>
            <a:r>
              <a:rPr lang="en-US" dirty="0" smtClean="0"/>
              <a:t>matter</a:t>
            </a:r>
          </a:p>
          <a:p>
            <a:pPr marL="514350" indent="-514350">
              <a:buFont typeface="+mj-lt"/>
              <a:buAutoNum type="arabicPeriod"/>
            </a:pPr>
            <a:r>
              <a:rPr lang="en-US" dirty="0" smtClean="0"/>
              <a:t>New </a:t>
            </a:r>
            <a:r>
              <a:rPr lang="en-US" dirty="0"/>
              <a:t>evidence that was not reasonably available at the time the determination regarding responsibility or dismissal was made, that could affect the outcome of the </a:t>
            </a:r>
            <a:r>
              <a:rPr lang="en-US" dirty="0" smtClean="0"/>
              <a:t>matter</a:t>
            </a:r>
          </a:p>
          <a:p>
            <a:pPr marL="514350" indent="-514350">
              <a:buFont typeface="+mj-lt"/>
              <a:buAutoNum type="arabicPeriod"/>
            </a:pPr>
            <a:r>
              <a:rPr lang="en-US" dirty="0" smtClean="0"/>
              <a:t>The </a:t>
            </a:r>
            <a:r>
              <a:rPr lang="en-US" dirty="0"/>
              <a:t>Title IX Coordinator, investigator(s</a:t>
            </a:r>
            <a:r>
              <a:rPr lang="en-US" dirty="0" smtClean="0"/>
              <a:t>) </a:t>
            </a:r>
            <a:r>
              <a:rPr lang="en-US" dirty="0"/>
              <a:t>or </a:t>
            </a:r>
            <a:r>
              <a:rPr lang="en-US" dirty="0" smtClean="0"/>
              <a:t>decision maker(s</a:t>
            </a:r>
            <a:r>
              <a:rPr lang="en-US" dirty="0"/>
              <a:t>) had a conflict of interest or bias for or against complainants or respondents generally or the individual complainant or respondent that affected the outcome of the </a:t>
            </a:r>
            <a:r>
              <a:rPr lang="en-US" dirty="0" smtClean="0"/>
              <a:t>matter</a:t>
            </a:r>
            <a:endParaRPr lang="en-US" dirty="0"/>
          </a:p>
        </p:txBody>
      </p:sp>
    </p:spTree>
    <p:extLst>
      <p:ext uri="{BB962C8B-B14F-4D97-AF65-F5344CB8AC3E}">
        <p14:creationId xmlns:p14="http://schemas.microsoft.com/office/powerpoint/2010/main" val="155480585"/>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43239"/>
          </a:xfrm>
        </p:spPr>
        <p:txBody>
          <a:bodyPr/>
          <a:lstStyle/>
          <a:p>
            <a:r>
              <a:rPr lang="en-US" dirty="0" smtClean="0"/>
              <a:t>Recordkeeping </a:t>
            </a:r>
            <a:endParaRPr lang="en-US" dirty="0"/>
          </a:p>
        </p:txBody>
      </p:sp>
      <p:sp>
        <p:nvSpPr>
          <p:cNvPr id="3" name="Content Placeholder 2"/>
          <p:cNvSpPr>
            <a:spLocks noGrp="1"/>
          </p:cNvSpPr>
          <p:nvPr>
            <p:ph idx="1"/>
          </p:nvPr>
        </p:nvSpPr>
        <p:spPr>
          <a:xfrm>
            <a:off x="838200" y="1200727"/>
            <a:ext cx="10515600" cy="4475143"/>
          </a:xfrm>
        </p:spPr>
        <p:txBody>
          <a:bodyPr>
            <a:normAutofit fontScale="92500"/>
          </a:bodyPr>
          <a:lstStyle/>
          <a:p>
            <a:r>
              <a:rPr lang="en-US" dirty="0" smtClean="0"/>
              <a:t>A school </a:t>
            </a:r>
            <a:r>
              <a:rPr lang="en-US" dirty="0"/>
              <a:t>must maintain for a period of </a:t>
            </a:r>
            <a:r>
              <a:rPr lang="en-US" b="1" dirty="0"/>
              <a:t>seven </a:t>
            </a:r>
            <a:r>
              <a:rPr lang="en-US" b="1" dirty="0" smtClean="0"/>
              <a:t>years </a:t>
            </a:r>
            <a:r>
              <a:rPr lang="en-US" dirty="0" smtClean="0"/>
              <a:t>records of: </a:t>
            </a:r>
          </a:p>
          <a:p>
            <a:pPr lvl="1"/>
            <a:r>
              <a:rPr lang="en-US" dirty="0" smtClean="0"/>
              <a:t>Each </a:t>
            </a:r>
            <a:r>
              <a:rPr lang="en-US" dirty="0"/>
              <a:t>sexual harassment investigation including any determination regarding responsibility and any </a:t>
            </a:r>
            <a:r>
              <a:rPr lang="en-US" dirty="0" smtClean="0"/>
              <a:t>required audio </a:t>
            </a:r>
            <a:r>
              <a:rPr lang="en-US" dirty="0"/>
              <a:t>or audiovisual recording or </a:t>
            </a:r>
            <a:r>
              <a:rPr lang="en-US" dirty="0" smtClean="0"/>
              <a:t>transcript, any </a:t>
            </a:r>
            <a:r>
              <a:rPr lang="en-US" dirty="0"/>
              <a:t>disciplinary sanctions imposed on the respondent, and </a:t>
            </a:r>
            <a:r>
              <a:rPr lang="en-US" dirty="0" smtClean="0"/>
              <a:t>any </a:t>
            </a:r>
            <a:r>
              <a:rPr lang="en-US" dirty="0"/>
              <a:t>remedies provided to the complainant designed to restore or preserve equal access to the recipient’s education program or </a:t>
            </a:r>
            <a:r>
              <a:rPr lang="en-US" dirty="0" smtClean="0"/>
              <a:t>activity</a:t>
            </a:r>
          </a:p>
          <a:p>
            <a:pPr lvl="1"/>
            <a:r>
              <a:rPr lang="en-US" dirty="0" smtClean="0"/>
              <a:t>Any </a:t>
            </a:r>
            <a:r>
              <a:rPr lang="en-US" dirty="0"/>
              <a:t>appeal and the result </a:t>
            </a:r>
            <a:r>
              <a:rPr lang="en-US" dirty="0" smtClean="0"/>
              <a:t>therefrom</a:t>
            </a:r>
          </a:p>
          <a:p>
            <a:pPr lvl="1"/>
            <a:r>
              <a:rPr lang="en-US" dirty="0" smtClean="0"/>
              <a:t>Any </a:t>
            </a:r>
            <a:r>
              <a:rPr lang="en-US" dirty="0"/>
              <a:t>informal resolution and the result </a:t>
            </a:r>
            <a:r>
              <a:rPr lang="en-US" dirty="0" smtClean="0"/>
              <a:t>therefrom</a:t>
            </a:r>
          </a:p>
          <a:p>
            <a:pPr lvl="1"/>
            <a:r>
              <a:rPr lang="en-US" dirty="0" smtClean="0"/>
              <a:t>All </a:t>
            </a:r>
            <a:r>
              <a:rPr lang="en-US" dirty="0"/>
              <a:t>materials used to train Title IX Coordinators, investigators, </a:t>
            </a:r>
            <a:r>
              <a:rPr lang="en-US" dirty="0" smtClean="0"/>
              <a:t>decision makers </a:t>
            </a:r>
            <a:r>
              <a:rPr lang="en-US" dirty="0"/>
              <a:t>and any person who facilitates an informal resolution process. A recipient must make these training materials publicly available on its website, or if the recipient does not maintain a website the recipient must make these materials available upon request for inspection by members of the </a:t>
            </a:r>
            <a:r>
              <a:rPr lang="en-US" dirty="0" smtClean="0"/>
              <a:t>public.</a:t>
            </a:r>
            <a:endParaRPr lang="en-US" dirty="0"/>
          </a:p>
        </p:txBody>
      </p:sp>
    </p:spTree>
    <p:extLst>
      <p:ext uri="{BB962C8B-B14F-4D97-AF65-F5344CB8AC3E}">
        <p14:creationId xmlns:p14="http://schemas.microsoft.com/office/powerpoint/2010/main" val="1727673611"/>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Step by Step: Incident Report to Final Outcome Determination</a:t>
            </a:r>
            <a:endParaRPr lang="en-US" sz="4000" dirty="0"/>
          </a:p>
        </p:txBody>
      </p:sp>
    </p:spTree>
    <p:extLst>
      <p:ext uri="{BB962C8B-B14F-4D97-AF65-F5344CB8AC3E}">
        <p14:creationId xmlns:p14="http://schemas.microsoft.com/office/powerpoint/2010/main" val="3292375448"/>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8355"/>
            <a:ext cx="10515600" cy="682446"/>
          </a:xfrm>
        </p:spPr>
        <p:txBody>
          <a:bodyPr>
            <a:normAutofit fontScale="90000"/>
          </a:bodyPr>
          <a:lstStyle/>
          <a:p>
            <a:r>
              <a:rPr lang="en-US" dirty="0" smtClean="0"/>
              <a:t>Step by Step:</a:t>
            </a:r>
            <a:br>
              <a:rPr lang="en-US" dirty="0" smtClean="0"/>
            </a:br>
            <a:r>
              <a:rPr lang="en-US" dirty="0" smtClean="0"/>
              <a:t>Incident Report to Final Outcome</a:t>
            </a:r>
            <a:br>
              <a:rPr lang="en-US" dirty="0" smtClean="0"/>
            </a:br>
            <a:endParaRPr lang="en-US" dirty="0"/>
          </a:p>
        </p:txBody>
      </p:sp>
      <p:sp>
        <p:nvSpPr>
          <p:cNvPr id="3" name="Content Placeholder 2"/>
          <p:cNvSpPr>
            <a:spLocks noGrp="1"/>
          </p:cNvSpPr>
          <p:nvPr>
            <p:ph idx="1"/>
          </p:nvPr>
        </p:nvSpPr>
        <p:spPr>
          <a:xfrm>
            <a:off x="838200" y="1422401"/>
            <a:ext cx="10515600" cy="4253470"/>
          </a:xfrm>
        </p:spPr>
        <p:txBody>
          <a:bodyPr>
            <a:normAutofit/>
          </a:bodyPr>
          <a:lstStyle/>
          <a:p>
            <a:r>
              <a:rPr lang="en-US" b="1" dirty="0"/>
              <a:t>Step </a:t>
            </a:r>
            <a:r>
              <a:rPr lang="en-US" b="1" dirty="0" smtClean="0"/>
              <a:t>One</a:t>
            </a:r>
            <a:r>
              <a:rPr lang="en-US" dirty="0" smtClean="0"/>
              <a:t>: Incident </a:t>
            </a:r>
            <a:r>
              <a:rPr lang="en-US" dirty="0"/>
              <a:t>Report received by Title IX </a:t>
            </a:r>
            <a:r>
              <a:rPr lang="en-US" dirty="0" smtClean="0"/>
              <a:t>Coordinator</a:t>
            </a:r>
          </a:p>
          <a:p>
            <a:endParaRPr lang="en-US" b="1" dirty="0" smtClean="0"/>
          </a:p>
          <a:p>
            <a:r>
              <a:rPr lang="en-US" b="1" dirty="0" smtClean="0"/>
              <a:t>Step Two</a:t>
            </a:r>
            <a:r>
              <a:rPr lang="en-US" dirty="0" smtClean="0"/>
              <a:t>: Report </a:t>
            </a:r>
            <a:r>
              <a:rPr lang="en-US" dirty="0"/>
              <a:t>reviewed and contact made with </a:t>
            </a:r>
          </a:p>
          <a:p>
            <a:pPr lvl="1"/>
            <a:r>
              <a:rPr lang="en-US" dirty="0"/>
              <a:t>Complainant, if </a:t>
            </a:r>
            <a:r>
              <a:rPr lang="en-US" dirty="0" smtClean="0"/>
              <a:t>known</a:t>
            </a:r>
          </a:p>
          <a:p>
            <a:pPr lvl="1"/>
            <a:r>
              <a:rPr lang="en-US" dirty="0" smtClean="0"/>
              <a:t>Parent/legal guardian</a:t>
            </a:r>
          </a:p>
          <a:p>
            <a:pPr lvl="1"/>
            <a:r>
              <a:rPr lang="en-US" dirty="0" smtClean="0"/>
              <a:t>If </a:t>
            </a:r>
            <a:r>
              <a:rPr lang="en-US" dirty="0"/>
              <a:t>applicable, statewide </a:t>
            </a:r>
            <a:r>
              <a:rPr lang="en-US" dirty="0" smtClean="0"/>
              <a:t>child abuse reporting agency </a:t>
            </a:r>
            <a:r>
              <a:rPr lang="en-US" dirty="0"/>
              <a:t>and/or </a:t>
            </a:r>
            <a:r>
              <a:rPr lang="en-US" dirty="0" smtClean="0"/>
              <a:t>law enforcement</a:t>
            </a:r>
          </a:p>
          <a:p>
            <a:pPr marL="457200" lvl="1" indent="0">
              <a:buNone/>
            </a:pPr>
            <a:endParaRPr lang="en-US" dirty="0" smtClean="0"/>
          </a:p>
          <a:p>
            <a:pPr marL="457200" lvl="1" indent="0">
              <a:buNone/>
            </a:pPr>
            <a:r>
              <a:rPr lang="en-US" dirty="0" smtClean="0"/>
              <a:t>N.B. If the complainant is unknown but the reporter is known, contact that individual </a:t>
            </a:r>
            <a:endParaRPr lang="en-US" dirty="0"/>
          </a:p>
        </p:txBody>
      </p:sp>
    </p:spTree>
    <p:extLst>
      <p:ext uri="{BB962C8B-B14F-4D97-AF65-F5344CB8AC3E}">
        <p14:creationId xmlns:p14="http://schemas.microsoft.com/office/powerpoint/2010/main" val="260069823"/>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70935"/>
            <a:ext cx="10515600" cy="949865"/>
          </a:xfrm>
        </p:spPr>
        <p:txBody>
          <a:bodyPr>
            <a:normAutofit fontScale="90000"/>
          </a:bodyPr>
          <a:lstStyle/>
          <a:p>
            <a:r>
              <a:rPr lang="en-US" dirty="0" smtClean="0"/>
              <a:t>Step by Step:</a:t>
            </a:r>
            <a:br>
              <a:rPr lang="en-US" dirty="0" smtClean="0"/>
            </a:br>
            <a:r>
              <a:rPr lang="en-US" dirty="0" smtClean="0"/>
              <a:t>Incident Report to Final Outcome (Cont’d)</a:t>
            </a:r>
            <a:br>
              <a:rPr lang="en-US" dirty="0" smtClean="0"/>
            </a:br>
            <a:endParaRPr lang="en-US" dirty="0"/>
          </a:p>
        </p:txBody>
      </p:sp>
      <p:sp>
        <p:nvSpPr>
          <p:cNvPr id="3" name="Content Placeholder 2"/>
          <p:cNvSpPr>
            <a:spLocks noGrp="1"/>
          </p:cNvSpPr>
          <p:nvPr>
            <p:ph idx="1"/>
          </p:nvPr>
        </p:nvSpPr>
        <p:spPr>
          <a:xfrm>
            <a:off x="838200" y="1320801"/>
            <a:ext cx="10515600" cy="4355070"/>
          </a:xfrm>
        </p:spPr>
        <p:txBody>
          <a:bodyPr>
            <a:normAutofit fontScale="92500" lnSpcReduction="20000"/>
          </a:bodyPr>
          <a:lstStyle/>
          <a:p>
            <a:pPr marL="0" indent="0">
              <a:buNone/>
            </a:pPr>
            <a:r>
              <a:rPr lang="en-US" b="1" dirty="0" smtClean="0"/>
              <a:t>Step Three:</a:t>
            </a:r>
            <a:r>
              <a:rPr lang="en-US" dirty="0"/>
              <a:t> </a:t>
            </a:r>
            <a:endParaRPr lang="en-US" dirty="0" smtClean="0"/>
          </a:p>
          <a:p>
            <a:r>
              <a:rPr lang="en-US" dirty="0" smtClean="0"/>
              <a:t>The </a:t>
            </a:r>
            <a:r>
              <a:rPr lang="en-US" dirty="0"/>
              <a:t>Title IX Coordinator must promptly contact the complainant confidentially to </a:t>
            </a:r>
            <a:r>
              <a:rPr lang="en-US" dirty="0" smtClean="0"/>
              <a:t>discuss: </a:t>
            </a:r>
          </a:p>
          <a:p>
            <a:pPr marL="914400" lvl="1" indent="-457200">
              <a:buFont typeface="+mj-lt"/>
              <a:buAutoNum type="arabicPeriod"/>
            </a:pPr>
            <a:r>
              <a:rPr lang="en-US" dirty="0" smtClean="0"/>
              <a:t>The </a:t>
            </a:r>
            <a:r>
              <a:rPr lang="en-US" dirty="0"/>
              <a:t>availability of supportive </a:t>
            </a:r>
            <a:r>
              <a:rPr lang="en-US" dirty="0" smtClean="0"/>
              <a:t>measures</a:t>
            </a:r>
          </a:p>
          <a:p>
            <a:pPr marL="914400" lvl="1" indent="-457200">
              <a:buFont typeface="+mj-lt"/>
              <a:buAutoNum type="arabicPeriod"/>
            </a:pPr>
            <a:r>
              <a:rPr lang="en-US" dirty="0" smtClean="0"/>
              <a:t>Consider </a:t>
            </a:r>
            <a:r>
              <a:rPr lang="en-US" dirty="0"/>
              <a:t>the complainant’s wishes with respect to supportive </a:t>
            </a:r>
            <a:r>
              <a:rPr lang="en-US" dirty="0" smtClean="0"/>
              <a:t>measures</a:t>
            </a:r>
          </a:p>
          <a:p>
            <a:pPr marL="914400" lvl="1" indent="-457200">
              <a:buFont typeface="+mj-lt"/>
              <a:buAutoNum type="arabicPeriod"/>
            </a:pPr>
            <a:r>
              <a:rPr lang="en-US" dirty="0"/>
              <a:t>I</a:t>
            </a:r>
            <a:r>
              <a:rPr lang="en-US" dirty="0" smtClean="0"/>
              <a:t>nform </a:t>
            </a:r>
            <a:r>
              <a:rPr lang="en-US" dirty="0"/>
              <a:t>the complainant of the availability of supportive measures with or without the filing of a formal </a:t>
            </a:r>
            <a:r>
              <a:rPr lang="en-US" dirty="0" smtClean="0"/>
              <a:t>complaint</a:t>
            </a:r>
          </a:p>
          <a:p>
            <a:pPr marL="914400" lvl="1" indent="-457200">
              <a:buFont typeface="+mj-lt"/>
              <a:buAutoNum type="arabicPeriod"/>
            </a:pPr>
            <a:r>
              <a:rPr lang="en-US" dirty="0" smtClean="0"/>
              <a:t>Explain </a:t>
            </a:r>
            <a:r>
              <a:rPr lang="en-US" dirty="0"/>
              <a:t>to the complainant the process for filing a formal </a:t>
            </a:r>
            <a:r>
              <a:rPr lang="en-US" dirty="0" smtClean="0"/>
              <a:t>complaint</a:t>
            </a:r>
          </a:p>
          <a:p>
            <a:pPr marL="914400" lvl="1" indent="-457200">
              <a:buFont typeface="+mj-lt"/>
              <a:buAutoNum type="arabicPeriod"/>
            </a:pPr>
            <a:r>
              <a:rPr lang="en-US" dirty="0" smtClean="0"/>
              <a:t>Also</a:t>
            </a:r>
            <a:r>
              <a:rPr lang="en-US" dirty="0"/>
              <a:t>, review and any other applicable policy, such as grievance process for employees under employee contract or student code of conduct disciplinary </a:t>
            </a:r>
            <a:r>
              <a:rPr lang="en-US" dirty="0" smtClean="0"/>
              <a:t>process</a:t>
            </a:r>
          </a:p>
          <a:p>
            <a:pPr marL="914400" lvl="1" indent="-457200">
              <a:buFont typeface="+mj-lt"/>
              <a:buAutoNum type="arabicPeriod"/>
            </a:pPr>
            <a:r>
              <a:rPr lang="en-US" dirty="0" smtClean="0"/>
              <a:t>Recommend </a:t>
            </a:r>
            <a:r>
              <a:rPr lang="en-US" dirty="0"/>
              <a:t>giving the complainant a brochure or </a:t>
            </a:r>
            <a:r>
              <a:rPr lang="en-US" dirty="0" smtClean="0"/>
              <a:t>“one pager” </a:t>
            </a:r>
            <a:r>
              <a:rPr lang="en-US" dirty="0"/>
              <a:t>that contains all the information that was explained and/or how to access it on the </a:t>
            </a:r>
            <a:r>
              <a:rPr lang="en-US" dirty="0" smtClean="0"/>
              <a:t>district’s website</a:t>
            </a:r>
            <a:endParaRPr lang="en-US" dirty="0"/>
          </a:p>
          <a:p>
            <a:endParaRPr lang="en-US" dirty="0"/>
          </a:p>
        </p:txBody>
      </p:sp>
    </p:spTree>
    <p:extLst>
      <p:ext uri="{BB962C8B-B14F-4D97-AF65-F5344CB8AC3E}">
        <p14:creationId xmlns:p14="http://schemas.microsoft.com/office/powerpoint/2010/main" val="1295098436"/>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55675"/>
          </a:xfrm>
        </p:spPr>
        <p:txBody>
          <a:bodyPr>
            <a:normAutofit fontScale="90000"/>
          </a:bodyPr>
          <a:lstStyle/>
          <a:p>
            <a:r>
              <a:rPr lang="en-US" dirty="0"/>
              <a:t>Step by Step:</a:t>
            </a:r>
            <a:br>
              <a:rPr lang="en-US" dirty="0"/>
            </a:br>
            <a:r>
              <a:rPr lang="en-US" dirty="0"/>
              <a:t>Incident Report to Final Outcome</a:t>
            </a:r>
            <a:br>
              <a:rPr lang="en-US" dirty="0"/>
            </a:br>
            <a:endParaRPr lang="en-US" dirty="0"/>
          </a:p>
        </p:txBody>
      </p:sp>
      <p:sp>
        <p:nvSpPr>
          <p:cNvPr id="3" name="Content Placeholder 2"/>
          <p:cNvSpPr>
            <a:spLocks noGrp="1"/>
          </p:cNvSpPr>
          <p:nvPr>
            <p:ph sz="half" idx="1"/>
          </p:nvPr>
        </p:nvSpPr>
        <p:spPr>
          <a:xfrm>
            <a:off x="690418" y="1320800"/>
            <a:ext cx="5181600" cy="4363308"/>
          </a:xfrm>
        </p:spPr>
        <p:txBody>
          <a:bodyPr>
            <a:normAutofit fontScale="62500" lnSpcReduction="20000"/>
          </a:bodyPr>
          <a:lstStyle/>
          <a:p>
            <a:pPr marL="0" indent="0">
              <a:buNone/>
            </a:pPr>
            <a:r>
              <a:rPr lang="en-US" sz="3200" b="1" dirty="0" smtClean="0"/>
              <a:t>Step Four:</a:t>
            </a:r>
          </a:p>
          <a:p>
            <a:r>
              <a:rPr lang="en-US" sz="2600" dirty="0" smtClean="0"/>
              <a:t>Conduct </a:t>
            </a:r>
            <a:r>
              <a:rPr lang="en-US" sz="2600" dirty="0"/>
              <a:t>a team internal assessment (i.e. Title IX Coordinator, Deputy Title IX Coordinator, Compliance Director, Principal or Asst. Principal, School Resource Officer).  Use a checklist to determine what information is </a:t>
            </a:r>
            <a:r>
              <a:rPr lang="en-US" sz="2600" dirty="0" smtClean="0"/>
              <a:t>known</a:t>
            </a:r>
            <a:r>
              <a:rPr lang="en-US" sz="2600" dirty="0"/>
              <a:t>.</a:t>
            </a:r>
          </a:p>
          <a:p>
            <a:pPr lvl="0"/>
            <a:r>
              <a:rPr lang="en-US" sz="2600" dirty="0"/>
              <a:t>Is Complainant known or unknown?</a:t>
            </a:r>
          </a:p>
          <a:p>
            <a:pPr lvl="0"/>
            <a:r>
              <a:rPr lang="en-US" sz="2600" dirty="0"/>
              <a:t>Is alleged perpetrator/respondent known or unknown?</a:t>
            </a:r>
          </a:p>
          <a:p>
            <a:pPr lvl="0"/>
            <a:r>
              <a:rPr lang="en-US" sz="2600" dirty="0"/>
              <a:t>Has Complainant requested confidentiality or anonymity?</a:t>
            </a:r>
          </a:p>
          <a:p>
            <a:pPr lvl="0"/>
            <a:r>
              <a:rPr lang="en-US" sz="2600" dirty="0"/>
              <a:t>If Respondent is known, based on content of report, what emergency measures need to be taken to keep parties safe (i.e. no contact order, change of classes).</a:t>
            </a:r>
          </a:p>
          <a:p>
            <a:pPr lvl="0"/>
            <a:r>
              <a:rPr lang="en-US" sz="2600" dirty="0"/>
              <a:t>If </a:t>
            </a:r>
            <a:r>
              <a:rPr lang="en-US" sz="2600" b="1" dirty="0"/>
              <a:t>No Contact Order </a:t>
            </a:r>
            <a:r>
              <a:rPr lang="en-US" sz="2600" dirty="0"/>
              <a:t>is requested by Complainant or determined to be a necessary supportive safety measure, inform the Complainant in advance to note that confidentiality cannot be maintained by virtue of the nature of a no contact directive. </a:t>
            </a:r>
          </a:p>
        </p:txBody>
      </p:sp>
      <p:sp>
        <p:nvSpPr>
          <p:cNvPr id="4" name="Content Placeholder 3"/>
          <p:cNvSpPr>
            <a:spLocks noGrp="1"/>
          </p:cNvSpPr>
          <p:nvPr>
            <p:ph sz="half" idx="2"/>
          </p:nvPr>
        </p:nvSpPr>
        <p:spPr>
          <a:xfrm>
            <a:off x="6172200" y="1320801"/>
            <a:ext cx="5181600" cy="4363308"/>
          </a:xfrm>
        </p:spPr>
        <p:txBody>
          <a:bodyPr>
            <a:noAutofit/>
          </a:bodyPr>
          <a:lstStyle/>
          <a:p>
            <a:r>
              <a:rPr lang="en-US" sz="1600" dirty="0"/>
              <a:t>If a report was made to a </a:t>
            </a:r>
            <a:r>
              <a:rPr lang="en-US" sz="1600" dirty="0" smtClean="0"/>
              <a:t>child abuse hotline </a:t>
            </a:r>
            <a:r>
              <a:rPr lang="en-US" sz="1600" dirty="0"/>
              <a:t>or law enforcement, document if there is any directive or restriction from either entity directing the school to not proceed with outlined procedural next steps under Title </a:t>
            </a:r>
            <a:r>
              <a:rPr lang="en-US" sz="1600" dirty="0" smtClean="0"/>
              <a:t>IX.</a:t>
            </a:r>
          </a:p>
          <a:p>
            <a:r>
              <a:rPr lang="en-US" sz="1600" dirty="0" smtClean="0"/>
              <a:t>Notify </a:t>
            </a:r>
            <a:r>
              <a:rPr lang="en-US" sz="1600" dirty="0"/>
              <a:t>school personnel who are in “need to know” roles of only the necessary information needed to ensure the safety of the parties and school community.</a:t>
            </a:r>
          </a:p>
          <a:p>
            <a:pPr lvl="0"/>
            <a:r>
              <a:rPr lang="en-US" sz="1600" dirty="0"/>
              <a:t>Follow up with Complainant in person and via email to check in on their well -being. </a:t>
            </a:r>
          </a:p>
          <a:p>
            <a:pPr lvl="0"/>
            <a:r>
              <a:rPr lang="en-US" sz="1600" dirty="0"/>
              <a:t>Follow up with parents of Complainant via phone, in person or email to check in on well-being of Complainant to receive any further concerns.</a:t>
            </a:r>
          </a:p>
          <a:p>
            <a:pPr lvl="0"/>
            <a:r>
              <a:rPr lang="en-US" sz="1600" dirty="0"/>
              <a:t>Additional follow up with Complainant should be at regular intervals and with ongoing consultation with parents to make sure welcomed and not-intrusive.</a:t>
            </a:r>
          </a:p>
          <a:p>
            <a:endParaRPr lang="en-US" sz="1600" dirty="0"/>
          </a:p>
        </p:txBody>
      </p:sp>
    </p:spTree>
    <p:extLst>
      <p:ext uri="{BB962C8B-B14F-4D97-AF65-F5344CB8AC3E}">
        <p14:creationId xmlns:p14="http://schemas.microsoft.com/office/powerpoint/2010/main" val="4085834891"/>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1925"/>
            <a:ext cx="10515600" cy="1018876"/>
          </a:xfrm>
        </p:spPr>
        <p:txBody>
          <a:bodyPr>
            <a:normAutofit fontScale="90000"/>
          </a:bodyPr>
          <a:lstStyle/>
          <a:p>
            <a:r>
              <a:rPr lang="en-US" dirty="0" smtClean="0"/>
              <a:t>Step by Step:</a:t>
            </a:r>
            <a:br>
              <a:rPr lang="en-US" dirty="0" smtClean="0"/>
            </a:br>
            <a:r>
              <a:rPr lang="en-US" dirty="0" smtClean="0"/>
              <a:t>Incident Report to Final Outcome (Cont’d)</a:t>
            </a:r>
            <a:endParaRPr lang="en-US" dirty="0"/>
          </a:p>
        </p:txBody>
      </p:sp>
      <p:sp>
        <p:nvSpPr>
          <p:cNvPr id="3" name="Content Placeholder 2"/>
          <p:cNvSpPr>
            <a:spLocks noGrp="1"/>
          </p:cNvSpPr>
          <p:nvPr>
            <p:ph idx="1"/>
          </p:nvPr>
        </p:nvSpPr>
        <p:spPr>
          <a:xfrm>
            <a:off x="838200" y="1182255"/>
            <a:ext cx="10515600" cy="4493616"/>
          </a:xfrm>
        </p:spPr>
        <p:txBody>
          <a:bodyPr>
            <a:normAutofit fontScale="85000" lnSpcReduction="10000"/>
          </a:bodyPr>
          <a:lstStyle/>
          <a:p>
            <a:pPr marL="0" indent="0">
              <a:buNone/>
            </a:pPr>
            <a:r>
              <a:rPr lang="en-US" b="1" dirty="0" smtClean="0"/>
              <a:t>Step Five:</a:t>
            </a:r>
          </a:p>
          <a:p>
            <a:r>
              <a:rPr lang="en-US" dirty="0" smtClean="0"/>
              <a:t>If </a:t>
            </a:r>
            <a:r>
              <a:rPr lang="en-US" dirty="0"/>
              <a:t>a formal complaint is received by the school from the Complainant or Complainant’s parent, the school should</a:t>
            </a:r>
            <a:r>
              <a:rPr lang="en-US" dirty="0" smtClean="0"/>
              <a:t>:</a:t>
            </a:r>
          </a:p>
          <a:p>
            <a:pPr marL="0" indent="0">
              <a:buNone/>
            </a:pPr>
            <a:endParaRPr lang="en-US" sz="2400" dirty="0"/>
          </a:p>
          <a:p>
            <a:pPr lvl="1"/>
            <a:r>
              <a:rPr lang="en-US" dirty="0" smtClean="0"/>
              <a:t>Jurisdiction/Scope Question:</a:t>
            </a:r>
          </a:p>
          <a:p>
            <a:pPr lvl="2"/>
            <a:r>
              <a:rPr lang="en-US" dirty="0" smtClean="0"/>
              <a:t>Review </a:t>
            </a:r>
            <a:r>
              <a:rPr lang="en-US" dirty="0"/>
              <a:t>the allegations and if the allegations in a formal complaint </a:t>
            </a:r>
            <a:r>
              <a:rPr lang="en-US" b="1" dirty="0"/>
              <a:t>do not meet</a:t>
            </a:r>
            <a:r>
              <a:rPr lang="en-US" dirty="0"/>
              <a:t> the definition of sexual harassment in the Final Rule, or </a:t>
            </a:r>
            <a:r>
              <a:rPr lang="en-US" b="1" dirty="0"/>
              <a:t>did not occur</a:t>
            </a:r>
            <a:r>
              <a:rPr lang="en-US" dirty="0"/>
              <a:t> in the school’s education program or activity against a person in the United States, the school must dismiss such allegations for purposes of Title IX </a:t>
            </a:r>
            <a:r>
              <a:rPr lang="en-US" i="1" dirty="0"/>
              <a:t>but may still address the allegations in any manner the school deems appropriate under the school’s own code of conduct or any other non-Title IX disciplinary policy</a:t>
            </a:r>
            <a:r>
              <a:rPr lang="en-US" dirty="0" smtClean="0"/>
              <a:t>.</a:t>
            </a:r>
          </a:p>
          <a:p>
            <a:pPr lvl="2"/>
            <a:endParaRPr lang="en-US" sz="1600" dirty="0"/>
          </a:p>
          <a:p>
            <a:pPr lvl="1"/>
            <a:r>
              <a:rPr lang="en-US" dirty="0"/>
              <a:t>If there is sufficient information available to the school to conclude that the allegations do meet the definition of sexual harassment and did occur in the school’s education program or activity against a person in the United States, then the Coordinator should re-discuss with Complainant and their parents the grievance process and explain the informal resolution process as an option.</a:t>
            </a:r>
            <a:endParaRPr lang="en-US" sz="2000" dirty="0"/>
          </a:p>
          <a:p>
            <a:pPr marL="0" indent="0">
              <a:buNone/>
            </a:pPr>
            <a:endParaRPr lang="en-US" dirty="0"/>
          </a:p>
        </p:txBody>
      </p:sp>
    </p:spTree>
    <p:extLst>
      <p:ext uri="{BB962C8B-B14F-4D97-AF65-F5344CB8AC3E}">
        <p14:creationId xmlns:p14="http://schemas.microsoft.com/office/powerpoint/2010/main" val="162377404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Step by Step:</a:t>
            </a:r>
            <a:br>
              <a:rPr lang="en-US" dirty="0"/>
            </a:br>
            <a:r>
              <a:rPr lang="en-US" dirty="0"/>
              <a:t>Incident Report to Final </a:t>
            </a:r>
            <a:r>
              <a:rPr lang="en-US" dirty="0" smtClean="0"/>
              <a:t>Outcome (Cont’d)</a:t>
            </a:r>
            <a:endParaRPr lang="en-US" dirty="0"/>
          </a:p>
        </p:txBody>
      </p:sp>
      <p:sp>
        <p:nvSpPr>
          <p:cNvPr id="3" name="Content Placeholder 2"/>
          <p:cNvSpPr>
            <a:spLocks noGrp="1"/>
          </p:cNvSpPr>
          <p:nvPr>
            <p:ph idx="1"/>
          </p:nvPr>
        </p:nvSpPr>
        <p:spPr/>
        <p:txBody>
          <a:bodyPr/>
          <a:lstStyle/>
          <a:p>
            <a:r>
              <a:rPr lang="en-US" b="1" dirty="0" smtClean="0"/>
              <a:t>Step Six:</a:t>
            </a:r>
          </a:p>
          <a:p>
            <a:pPr lvl="1"/>
            <a:r>
              <a:rPr lang="en-US" dirty="0" smtClean="0"/>
              <a:t>Notify </a:t>
            </a:r>
            <a:r>
              <a:rPr lang="en-US" dirty="0"/>
              <a:t>the Respondent and the Respondent’s parents of the filing of a formal </a:t>
            </a:r>
            <a:r>
              <a:rPr lang="en-US" dirty="0" smtClean="0"/>
              <a:t>complaint  </a:t>
            </a:r>
          </a:p>
          <a:p>
            <a:pPr lvl="1"/>
            <a:r>
              <a:rPr lang="en-US" dirty="0" smtClean="0"/>
              <a:t>Explain </a:t>
            </a:r>
            <a:r>
              <a:rPr lang="en-US" dirty="0"/>
              <a:t>grievance process and the informal resolution </a:t>
            </a:r>
            <a:r>
              <a:rPr lang="en-US" dirty="0" smtClean="0"/>
              <a:t>process </a:t>
            </a:r>
          </a:p>
          <a:p>
            <a:pPr lvl="1"/>
            <a:r>
              <a:rPr lang="en-US" dirty="0" smtClean="0"/>
              <a:t>Offer </a:t>
            </a:r>
            <a:r>
              <a:rPr lang="en-US" dirty="0"/>
              <a:t>supportive </a:t>
            </a:r>
            <a:r>
              <a:rPr lang="en-US" dirty="0" smtClean="0"/>
              <a:t>measures</a:t>
            </a:r>
          </a:p>
          <a:p>
            <a:pPr lvl="1"/>
            <a:r>
              <a:rPr lang="en-US" dirty="0" smtClean="0"/>
              <a:t>Discuss no contact directive/orders</a:t>
            </a:r>
            <a:endParaRPr lang="en-US" dirty="0"/>
          </a:p>
        </p:txBody>
      </p:sp>
    </p:spTree>
    <p:extLst>
      <p:ext uri="{BB962C8B-B14F-4D97-AF65-F5344CB8AC3E}">
        <p14:creationId xmlns:p14="http://schemas.microsoft.com/office/powerpoint/2010/main" val="2204340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56352"/>
            <a:ext cx="10515600" cy="1719048"/>
          </a:xfrm>
        </p:spPr>
        <p:txBody>
          <a:bodyPr>
            <a:normAutofit/>
          </a:bodyPr>
          <a:lstStyle/>
          <a:p>
            <a:r>
              <a:rPr lang="en-US" sz="4000" dirty="0"/>
              <a:t>Statement </a:t>
            </a:r>
            <a:r>
              <a:rPr lang="en-US" sz="4000" dirty="0" smtClean="0"/>
              <a:t>&amp; History </a:t>
            </a:r>
            <a:r>
              <a:rPr lang="en-US" sz="4000" dirty="0"/>
              <a:t>of Title IX</a:t>
            </a:r>
          </a:p>
        </p:txBody>
      </p:sp>
    </p:spTree>
    <p:extLst>
      <p:ext uri="{BB962C8B-B14F-4D97-AF65-F5344CB8AC3E}">
        <p14:creationId xmlns:p14="http://schemas.microsoft.com/office/powerpoint/2010/main" val="145300331"/>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3311"/>
          </a:xfrm>
        </p:spPr>
        <p:txBody>
          <a:bodyPr>
            <a:normAutofit fontScale="90000"/>
          </a:bodyPr>
          <a:lstStyle/>
          <a:p>
            <a:r>
              <a:rPr lang="en-US" dirty="0"/>
              <a:t>Step by Step:</a:t>
            </a:r>
            <a:br>
              <a:rPr lang="en-US" dirty="0"/>
            </a:br>
            <a:r>
              <a:rPr lang="en-US" dirty="0"/>
              <a:t>Incident Report to Final </a:t>
            </a:r>
            <a:r>
              <a:rPr lang="en-US" dirty="0" smtClean="0"/>
              <a:t>Outcome (Cont’d)</a:t>
            </a:r>
            <a:endParaRPr lang="en-US" dirty="0"/>
          </a:p>
        </p:txBody>
      </p:sp>
      <p:sp>
        <p:nvSpPr>
          <p:cNvPr id="3" name="Content Placeholder 2"/>
          <p:cNvSpPr>
            <a:spLocks noGrp="1"/>
          </p:cNvSpPr>
          <p:nvPr>
            <p:ph idx="1"/>
          </p:nvPr>
        </p:nvSpPr>
        <p:spPr>
          <a:xfrm>
            <a:off x="838200" y="1366983"/>
            <a:ext cx="10515600" cy="4308888"/>
          </a:xfrm>
        </p:spPr>
        <p:txBody>
          <a:bodyPr>
            <a:normAutofit lnSpcReduction="10000"/>
          </a:bodyPr>
          <a:lstStyle/>
          <a:p>
            <a:pPr marL="0" indent="0">
              <a:buNone/>
            </a:pPr>
            <a:r>
              <a:rPr lang="en-US" b="1" dirty="0" smtClean="0"/>
              <a:t>Step Seven:</a:t>
            </a:r>
          </a:p>
          <a:p>
            <a:r>
              <a:rPr lang="en-US" dirty="0"/>
              <a:t>If Complainant or Respondent wants to pursue the informal resolution process, determine if the other party wants to voluntarily engage in the informal resolution process as </a:t>
            </a:r>
            <a:r>
              <a:rPr lang="en-US" dirty="0" smtClean="0"/>
              <a:t>well</a:t>
            </a:r>
            <a:endParaRPr lang="en-US" sz="2400" dirty="0"/>
          </a:p>
          <a:p>
            <a:pPr lvl="0"/>
            <a:r>
              <a:rPr lang="en-US" dirty="0"/>
              <a:t>If so, then identify an impartial, neutral, trained party to serve as the informal resolution facilitator and assign the </a:t>
            </a:r>
            <a:r>
              <a:rPr lang="en-US" dirty="0" smtClean="0"/>
              <a:t>matter</a:t>
            </a:r>
            <a:endParaRPr lang="en-US" sz="2400" dirty="0"/>
          </a:p>
          <a:p>
            <a:pPr lvl="0"/>
            <a:r>
              <a:rPr lang="en-US" dirty="0"/>
              <a:t>Provide the name and information about the informal resolution facilitator to see if either party can state if there is a basis as to why the person selected cannot be fair and impartial or is </a:t>
            </a:r>
            <a:r>
              <a:rPr lang="en-US" dirty="0" smtClean="0"/>
              <a:t>biased</a:t>
            </a:r>
            <a:endParaRPr lang="en-US" sz="2400" dirty="0"/>
          </a:p>
          <a:p>
            <a:pPr marL="457200" lvl="1" indent="0">
              <a:buNone/>
            </a:pPr>
            <a:endParaRPr lang="en-US" dirty="0"/>
          </a:p>
        </p:txBody>
      </p:sp>
    </p:spTree>
    <p:extLst>
      <p:ext uri="{BB962C8B-B14F-4D97-AF65-F5344CB8AC3E}">
        <p14:creationId xmlns:p14="http://schemas.microsoft.com/office/powerpoint/2010/main" val="2182428720"/>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37202"/>
          </a:xfrm>
        </p:spPr>
        <p:txBody>
          <a:bodyPr>
            <a:normAutofit fontScale="90000"/>
          </a:bodyPr>
          <a:lstStyle/>
          <a:p>
            <a:r>
              <a:rPr lang="en-US" dirty="0"/>
              <a:t>Step by Step:</a:t>
            </a:r>
            <a:br>
              <a:rPr lang="en-US" dirty="0"/>
            </a:br>
            <a:r>
              <a:rPr lang="en-US" dirty="0"/>
              <a:t>Incident Report to Final </a:t>
            </a:r>
            <a:r>
              <a:rPr lang="en-US" dirty="0" smtClean="0"/>
              <a:t>Outcome (Cont’d)</a:t>
            </a:r>
            <a:endParaRPr lang="en-US" dirty="0"/>
          </a:p>
        </p:txBody>
      </p:sp>
      <p:sp>
        <p:nvSpPr>
          <p:cNvPr id="3" name="Content Placeholder 2"/>
          <p:cNvSpPr>
            <a:spLocks noGrp="1"/>
          </p:cNvSpPr>
          <p:nvPr>
            <p:ph idx="1"/>
          </p:nvPr>
        </p:nvSpPr>
        <p:spPr>
          <a:xfrm>
            <a:off x="838200" y="1560945"/>
            <a:ext cx="10515600" cy="4114925"/>
          </a:xfrm>
        </p:spPr>
        <p:txBody>
          <a:bodyPr>
            <a:normAutofit fontScale="92500" lnSpcReduction="10000"/>
          </a:bodyPr>
          <a:lstStyle/>
          <a:p>
            <a:pPr marL="0" indent="0">
              <a:buNone/>
            </a:pPr>
            <a:r>
              <a:rPr lang="en-US" b="1" dirty="0"/>
              <a:t>Step Eight:</a:t>
            </a:r>
            <a:r>
              <a:rPr lang="en-US" dirty="0"/>
              <a:t>	</a:t>
            </a:r>
            <a:endParaRPr lang="en-US" dirty="0" smtClean="0"/>
          </a:p>
          <a:p>
            <a:r>
              <a:rPr lang="en-US" dirty="0" smtClean="0"/>
              <a:t>If </a:t>
            </a:r>
            <a:r>
              <a:rPr lang="en-US" dirty="0"/>
              <a:t>neither party wants to pursue the informal resolution process, then begin the formal investigation into the incident and issue a Notice of Investigation that states the nature of the complaint, when the complaint was received, </a:t>
            </a:r>
            <a:r>
              <a:rPr lang="en-US" dirty="0" smtClean="0"/>
              <a:t>what </a:t>
            </a:r>
            <a:r>
              <a:rPr lang="en-US" dirty="0"/>
              <a:t>school district policies are alleged to have been violated and who is conducting the investigation.  </a:t>
            </a:r>
          </a:p>
          <a:p>
            <a:pPr lvl="0"/>
            <a:r>
              <a:rPr lang="en-US" dirty="0"/>
              <a:t>Identify an impartial, neutral, trained party to serve as the investigator and assign the matter.</a:t>
            </a:r>
          </a:p>
          <a:p>
            <a:pPr lvl="0"/>
            <a:r>
              <a:rPr lang="en-US" dirty="0"/>
              <a:t>Provide the name and information about investigator to see if either party can state if there is a basis as to why the person selected cannot be fair and impartial or is biased.</a:t>
            </a:r>
          </a:p>
        </p:txBody>
      </p:sp>
    </p:spTree>
    <p:extLst>
      <p:ext uri="{BB962C8B-B14F-4D97-AF65-F5344CB8AC3E}">
        <p14:creationId xmlns:p14="http://schemas.microsoft.com/office/powerpoint/2010/main" val="1979409021"/>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37202"/>
          </a:xfrm>
        </p:spPr>
        <p:txBody>
          <a:bodyPr>
            <a:normAutofit fontScale="90000"/>
          </a:bodyPr>
          <a:lstStyle/>
          <a:p>
            <a:r>
              <a:rPr lang="en-US" dirty="0"/>
              <a:t>Step by Step:</a:t>
            </a:r>
            <a:br>
              <a:rPr lang="en-US" dirty="0"/>
            </a:br>
            <a:r>
              <a:rPr lang="en-US" dirty="0"/>
              <a:t>Incident Report to Final </a:t>
            </a:r>
            <a:r>
              <a:rPr lang="en-US" dirty="0" smtClean="0"/>
              <a:t>Outcome (Cont’d)</a:t>
            </a:r>
            <a:endParaRPr lang="en-US" dirty="0"/>
          </a:p>
        </p:txBody>
      </p:sp>
      <p:sp>
        <p:nvSpPr>
          <p:cNvPr id="3" name="Content Placeholder 2"/>
          <p:cNvSpPr>
            <a:spLocks noGrp="1"/>
          </p:cNvSpPr>
          <p:nvPr>
            <p:ph idx="1"/>
          </p:nvPr>
        </p:nvSpPr>
        <p:spPr>
          <a:xfrm>
            <a:off x="838200" y="1394691"/>
            <a:ext cx="10515600" cy="4281179"/>
          </a:xfrm>
        </p:spPr>
        <p:txBody>
          <a:bodyPr>
            <a:normAutofit fontScale="85000" lnSpcReduction="10000"/>
          </a:bodyPr>
          <a:lstStyle/>
          <a:p>
            <a:pPr marL="0" indent="0">
              <a:buNone/>
            </a:pPr>
            <a:r>
              <a:rPr lang="en-US" b="1" dirty="0"/>
              <a:t>Step </a:t>
            </a:r>
            <a:r>
              <a:rPr lang="en-US" b="1" dirty="0" smtClean="0"/>
              <a:t>Nine:</a:t>
            </a:r>
            <a:r>
              <a:rPr lang="en-US" dirty="0"/>
              <a:t>	</a:t>
            </a:r>
            <a:endParaRPr lang="en-US" dirty="0" smtClean="0"/>
          </a:p>
          <a:p>
            <a:r>
              <a:rPr lang="en-US" dirty="0" smtClean="0"/>
              <a:t>Provide </a:t>
            </a:r>
            <a:r>
              <a:rPr lang="en-US" dirty="0"/>
              <a:t>the Investigator with access to all relevant information and contact information for witnesses.</a:t>
            </a:r>
          </a:p>
          <a:p>
            <a:pPr lvl="0"/>
            <a:r>
              <a:rPr lang="en-US" dirty="0"/>
              <a:t>Make sure the Investigator, if external, has all necessary c</a:t>
            </a:r>
            <a:r>
              <a:rPr lang="en-US" dirty="0" smtClean="0"/>
              <a:t>hild abuse/FBI </a:t>
            </a:r>
            <a:r>
              <a:rPr lang="en-US" dirty="0"/>
              <a:t>clearances in order to meet with students and be in the school building.</a:t>
            </a:r>
          </a:p>
          <a:p>
            <a:pPr lvl="0"/>
            <a:r>
              <a:rPr lang="en-US" dirty="0"/>
              <a:t>Get periodic updates from Investigator and update parties and their parents at the same time as to the status of the </a:t>
            </a:r>
            <a:r>
              <a:rPr lang="en-US" dirty="0" smtClean="0"/>
              <a:t>investigation.</a:t>
            </a:r>
            <a:endParaRPr lang="en-US" dirty="0"/>
          </a:p>
          <a:p>
            <a:pPr lvl="0"/>
            <a:r>
              <a:rPr lang="en-US" dirty="0"/>
              <a:t>Once completed, share the draft Investigation report at the same time with the </a:t>
            </a:r>
            <a:r>
              <a:rPr lang="en-US" dirty="0" smtClean="0"/>
              <a:t>parties.  Allow 10 days </a:t>
            </a:r>
            <a:r>
              <a:rPr lang="en-US" dirty="0"/>
              <a:t>for parties to </a:t>
            </a:r>
            <a:r>
              <a:rPr lang="en-US" dirty="0" smtClean="0"/>
              <a:t>provide a response.</a:t>
            </a:r>
            <a:endParaRPr lang="en-US" dirty="0"/>
          </a:p>
          <a:p>
            <a:pPr lvl="0"/>
            <a:r>
              <a:rPr lang="en-US" dirty="0"/>
              <a:t>Issue final investigation </a:t>
            </a:r>
            <a:r>
              <a:rPr lang="en-US" dirty="0" smtClean="0"/>
              <a:t>report, hard copy or electronic format </a:t>
            </a:r>
            <a:r>
              <a:rPr lang="en-US" dirty="0"/>
              <a:t>contemporaneously to the </a:t>
            </a:r>
            <a:r>
              <a:rPr lang="en-US" dirty="0" smtClean="0"/>
              <a:t>parties at least 10 days prior to a hearing or administrative outcome proceeding.</a:t>
            </a:r>
            <a:endParaRPr lang="en-US" dirty="0"/>
          </a:p>
        </p:txBody>
      </p:sp>
    </p:spTree>
    <p:extLst>
      <p:ext uri="{BB962C8B-B14F-4D97-AF65-F5344CB8AC3E}">
        <p14:creationId xmlns:p14="http://schemas.microsoft.com/office/powerpoint/2010/main" val="1179244569"/>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37202"/>
          </a:xfrm>
        </p:spPr>
        <p:txBody>
          <a:bodyPr>
            <a:normAutofit fontScale="90000"/>
          </a:bodyPr>
          <a:lstStyle/>
          <a:p>
            <a:r>
              <a:rPr lang="en-US" dirty="0"/>
              <a:t>Step by Step:</a:t>
            </a:r>
            <a:br>
              <a:rPr lang="en-US" dirty="0"/>
            </a:br>
            <a:r>
              <a:rPr lang="en-US" dirty="0"/>
              <a:t>Incident Report to Final </a:t>
            </a:r>
            <a:r>
              <a:rPr lang="en-US" dirty="0" smtClean="0"/>
              <a:t>Outcome (Cont’d)</a:t>
            </a:r>
            <a:endParaRPr lang="en-US" dirty="0"/>
          </a:p>
        </p:txBody>
      </p:sp>
      <p:sp>
        <p:nvSpPr>
          <p:cNvPr id="3" name="Content Placeholder 2"/>
          <p:cNvSpPr>
            <a:spLocks noGrp="1"/>
          </p:cNvSpPr>
          <p:nvPr>
            <p:ph idx="1"/>
          </p:nvPr>
        </p:nvSpPr>
        <p:spPr>
          <a:xfrm>
            <a:off x="838200" y="1394691"/>
            <a:ext cx="10515600" cy="4281179"/>
          </a:xfrm>
        </p:spPr>
        <p:txBody>
          <a:bodyPr>
            <a:normAutofit fontScale="85000" lnSpcReduction="20000"/>
          </a:bodyPr>
          <a:lstStyle/>
          <a:p>
            <a:pPr marL="0" indent="0">
              <a:buNone/>
            </a:pPr>
            <a:r>
              <a:rPr lang="en-US" b="1" dirty="0"/>
              <a:t>Step </a:t>
            </a:r>
            <a:r>
              <a:rPr lang="en-US" b="1" dirty="0" smtClean="0"/>
              <a:t>10:</a:t>
            </a:r>
            <a:r>
              <a:rPr lang="en-US" dirty="0"/>
              <a:t>	</a:t>
            </a:r>
            <a:endParaRPr lang="en-US" dirty="0" smtClean="0"/>
          </a:p>
          <a:p>
            <a:r>
              <a:rPr lang="en-US" dirty="0" smtClean="0"/>
              <a:t>Identify </a:t>
            </a:r>
            <a:r>
              <a:rPr lang="en-US" dirty="0"/>
              <a:t>a </a:t>
            </a:r>
            <a:r>
              <a:rPr lang="en-US" dirty="0" smtClean="0"/>
              <a:t>decision maker </a:t>
            </a:r>
            <a:r>
              <a:rPr lang="en-US" dirty="0"/>
              <a:t>who is unbiased, neutral and trained to either conduct a live hearing on the complaint or render a decision based on their review of the investigation report and all other relevant evidence. </a:t>
            </a:r>
          </a:p>
          <a:p>
            <a:pPr lvl="0"/>
            <a:r>
              <a:rPr lang="en-US" dirty="0"/>
              <a:t>A live hearing is NOT required in K-12 schools. With or without a hearing, schools should provide the investigative report in advance to each party and the </a:t>
            </a:r>
            <a:r>
              <a:rPr lang="en-US" dirty="0" smtClean="0"/>
              <a:t>decision maker </a:t>
            </a:r>
            <a:r>
              <a:rPr lang="en-US" dirty="0"/>
              <a:t>must provide each party the opportunity to submit written questions to the other party and witnesses and receive an answer before a determination regarding responsibility is reached.</a:t>
            </a:r>
          </a:p>
          <a:p>
            <a:pPr lvl="0"/>
            <a:r>
              <a:rPr lang="en-US" dirty="0"/>
              <a:t>A live hearing is required in post-secondary institutions with cross examination by </a:t>
            </a:r>
            <a:r>
              <a:rPr lang="en-US" dirty="0" smtClean="0"/>
              <a:t>an </a:t>
            </a:r>
            <a:r>
              <a:rPr lang="en-US" dirty="0"/>
              <a:t>advisor of choice, who may be an attorney (one must be provided if the party does not have an advisor</a:t>
            </a:r>
            <a:r>
              <a:rPr lang="en-US" dirty="0" smtClean="0"/>
              <a:t>).</a:t>
            </a:r>
            <a:endParaRPr lang="en-US" dirty="0"/>
          </a:p>
          <a:p>
            <a:r>
              <a:rPr lang="en-US" dirty="0"/>
              <a:t>Advisor should be </a:t>
            </a:r>
            <a:r>
              <a:rPr lang="en-US" dirty="0" smtClean="0"/>
              <a:t>knowledgeable </a:t>
            </a:r>
            <a:r>
              <a:rPr lang="en-US" dirty="0"/>
              <a:t>about the school’s Title IX policies and procedures and expectations of their role during the hearing. </a:t>
            </a:r>
          </a:p>
        </p:txBody>
      </p:sp>
    </p:spTree>
    <p:extLst>
      <p:ext uri="{BB962C8B-B14F-4D97-AF65-F5344CB8AC3E}">
        <p14:creationId xmlns:p14="http://schemas.microsoft.com/office/powerpoint/2010/main" val="1828879143"/>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Step by Step:</a:t>
            </a:r>
            <a:br>
              <a:rPr lang="en-US" dirty="0"/>
            </a:br>
            <a:r>
              <a:rPr lang="en-US" dirty="0"/>
              <a:t>Incident Report to Final </a:t>
            </a:r>
            <a:r>
              <a:rPr lang="en-US" dirty="0" smtClean="0"/>
              <a:t>Outcome (Cont’d)</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Step 11:</a:t>
            </a:r>
            <a:r>
              <a:rPr lang="en-US" dirty="0"/>
              <a:t>	</a:t>
            </a:r>
            <a:endParaRPr lang="en-US" dirty="0" smtClean="0"/>
          </a:p>
          <a:p>
            <a:pPr marL="0" indent="0">
              <a:buNone/>
            </a:pPr>
            <a:r>
              <a:rPr lang="en-US" dirty="0" smtClean="0"/>
              <a:t>Receive </a:t>
            </a:r>
            <a:r>
              <a:rPr lang="en-US" dirty="0"/>
              <a:t>from the </a:t>
            </a:r>
            <a:r>
              <a:rPr lang="en-US" dirty="0" smtClean="0"/>
              <a:t>decision maker </a:t>
            </a:r>
            <a:r>
              <a:rPr lang="en-US" dirty="0"/>
              <a:t>the </a:t>
            </a:r>
            <a:r>
              <a:rPr lang="en-US" dirty="0" smtClean="0"/>
              <a:t>Outcome </a:t>
            </a:r>
            <a:r>
              <a:rPr lang="en-US" dirty="0"/>
              <a:t>Determination letter and deliver </a:t>
            </a:r>
            <a:r>
              <a:rPr lang="en-US" dirty="0" smtClean="0"/>
              <a:t>it to </a:t>
            </a:r>
            <a:r>
              <a:rPr lang="en-US" dirty="0"/>
              <a:t>the Complainant and Respondent. </a:t>
            </a:r>
            <a:r>
              <a:rPr lang="en-US" dirty="0" smtClean="0"/>
              <a:t>Delivery </a:t>
            </a:r>
            <a:r>
              <a:rPr lang="en-US" dirty="0"/>
              <a:t>should be contemporaneous to both parties.</a:t>
            </a:r>
          </a:p>
          <a:p>
            <a:pPr lvl="0"/>
            <a:r>
              <a:rPr lang="en-US" dirty="0" smtClean="0"/>
              <a:t>The Outcome </a:t>
            </a:r>
            <a:r>
              <a:rPr lang="en-US" dirty="0"/>
              <a:t>Determination should include the </a:t>
            </a:r>
            <a:r>
              <a:rPr lang="en-US" dirty="0" smtClean="0"/>
              <a:t>decision maker’s </a:t>
            </a:r>
            <a:r>
              <a:rPr lang="en-US" dirty="0"/>
              <a:t>findings of fact, application of the standard of proof outlined in the policy, rationale, conclusion and sanction.</a:t>
            </a:r>
          </a:p>
          <a:p>
            <a:pPr lvl="0"/>
            <a:r>
              <a:rPr lang="en-US" dirty="0"/>
              <a:t>Review the s</a:t>
            </a:r>
            <a:r>
              <a:rPr lang="en-US" dirty="0" smtClean="0"/>
              <a:t>chool code </a:t>
            </a:r>
            <a:r>
              <a:rPr lang="en-US" dirty="0"/>
              <a:t>to determine if, based on sanction recommendation, the school board must review and vote to approve or reject the O</a:t>
            </a:r>
            <a:r>
              <a:rPr lang="en-US" dirty="0" smtClean="0"/>
              <a:t>utcome </a:t>
            </a:r>
            <a:r>
              <a:rPr lang="en-US" dirty="0"/>
              <a:t>D</a:t>
            </a:r>
            <a:r>
              <a:rPr lang="en-US" dirty="0" smtClean="0"/>
              <a:t>etermination </a:t>
            </a:r>
            <a:r>
              <a:rPr lang="en-US" dirty="0"/>
              <a:t>and sanction </a:t>
            </a:r>
            <a:r>
              <a:rPr lang="en-US" dirty="0" smtClean="0"/>
              <a:t>recommendation.</a:t>
            </a:r>
            <a:endParaRPr lang="en-US" dirty="0"/>
          </a:p>
        </p:txBody>
      </p:sp>
    </p:spTree>
    <p:extLst>
      <p:ext uri="{BB962C8B-B14F-4D97-AF65-F5344CB8AC3E}">
        <p14:creationId xmlns:p14="http://schemas.microsoft.com/office/powerpoint/2010/main" val="2433942333"/>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Step by Step:</a:t>
            </a:r>
            <a:br>
              <a:rPr lang="en-US" dirty="0"/>
            </a:br>
            <a:r>
              <a:rPr lang="en-US" dirty="0"/>
              <a:t>Incident Report to Final </a:t>
            </a:r>
            <a:r>
              <a:rPr lang="en-US" dirty="0" smtClean="0"/>
              <a:t>Outcome (Cont’d)</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a:t>Step </a:t>
            </a:r>
            <a:r>
              <a:rPr lang="en-US" b="1" dirty="0" smtClean="0"/>
              <a:t>12:</a:t>
            </a:r>
            <a:r>
              <a:rPr lang="en-US" dirty="0"/>
              <a:t>	</a:t>
            </a:r>
            <a:endParaRPr lang="en-US" dirty="0" smtClean="0"/>
          </a:p>
          <a:p>
            <a:r>
              <a:rPr lang="en-US" dirty="0" smtClean="0"/>
              <a:t>Provide </a:t>
            </a:r>
            <a:r>
              <a:rPr lang="en-US" dirty="0"/>
              <a:t>information to both parties about their right to appeal the decision, the basis for the appeal and when the party must file their appeal</a:t>
            </a:r>
            <a:r>
              <a:rPr lang="en-US" dirty="0" smtClean="0"/>
              <a:t>.</a:t>
            </a:r>
          </a:p>
          <a:p>
            <a:pPr marL="0" indent="0">
              <a:buNone/>
            </a:pPr>
            <a:endParaRPr lang="en-US" dirty="0"/>
          </a:p>
          <a:p>
            <a:pPr marL="0" indent="0">
              <a:buNone/>
            </a:pPr>
            <a:r>
              <a:rPr lang="en-US" b="1" dirty="0"/>
              <a:t>Step </a:t>
            </a:r>
            <a:r>
              <a:rPr lang="en-US" b="1" dirty="0" smtClean="0"/>
              <a:t>13:</a:t>
            </a:r>
            <a:r>
              <a:rPr lang="en-US" dirty="0"/>
              <a:t>	</a:t>
            </a:r>
            <a:endParaRPr lang="en-US" dirty="0" smtClean="0"/>
          </a:p>
          <a:p>
            <a:r>
              <a:rPr lang="en-US" dirty="0" smtClean="0"/>
              <a:t>If </a:t>
            </a:r>
            <a:r>
              <a:rPr lang="en-US" dirty="0"/>
              <a:t>a timely appeal is filed, the appeal decision maker(s) must be identified, notice given to the parties of who is handling the appeal and the </a:t>
            </a:r>
            <a:r>
              <a:rPr lang="en-US" dirty="0" smtClean="0"/>
              <a:t>timeframe </a:t>
            </a:r>
            <a:r>
              <a:rPr lang="en-US" dirty="0"/>
              <a:t>for when the appeal decision would be made.</a:t>
            </a:r>
          </a:p>
          <a:p>
            <a:pPr lvl="0"/>
            <a:r>
              <a:rPr lang="en-US" dirty="0"/>
              <a:t>The </a:t>
            </a:r>
            <a:r>
              <a:rPr lang="en-US" dirty="0" smtClean="0"/>
              <a:t>decision maker </a:t>
            </a:r>
            <a:r>
              <a:rPr lang="en-US" dirty="0"/>
              <a:t>on appeal must be trained, impartial and unbiased.</a:t>
            </a:r>
          </a:p>
        </p:txBody>
      </p:sp>
    </p:spTree>
    <p:extLst>
      <p:ext uri="{BB962C8B-B14F-4D97-AF65-F5344CB8AC3E}">
        <p14:creationId xmlns:p14="http://schemas.microsoft.com/office/powerpoint/2010/main" val="1110232443"/>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Step by Step:</a:t>
            </a:r>
            <a:br>
              <a:rPr lang="en-US" dirty="0"/>
            </a:br>
            <a:r>
              <a:rPr lang="en-US" dirty="0"/>
              <a:t>Incident Report to Final </a:t>
            </a:r>
            <a:r>
              <a:rPr lang="en-US" dirty="0" smtClean="0"/>
              <a:t>Outcome (Cont’d)</a:t>
            </a:r>
            <a:endParaRPr lang="en-US" dirty="0"/>
          </a:p>
        </p:txBody>
      </p:sp>
      <p:sp>
        <p:nvSpPr>
          <p:cNvPr id="3" name="Content Placeholder 2"/>
          <p:cNvSpPr>
            <a:spLocks noGrp="1"/>
          </p:cNvSpPr>
          <p:nvPr>
            <p:ph idx="1"/>
          </p:nvPr>
        </p:nvSpPr>
        <p:spPr/>
        <p:txBody>
          <a:bodyPr/>
          <a:lstStyle/>
          <a:p>
            <a:pPr marL="0" indent="0">
              <a:buNone/>
            </a:pPr>
            <a:r>
              <a:rPr lang="en-US" b="1" dirty="0"/>
              <a:t>Step </a:t>
            </a:r>
            <a:r>
              <a:rPr lang="en-US" b="1" dirty="0" smtClean="0"/>
              <a:t>14:</a:t>
            </a:r>
            <a:r>
              <a:rPr lang="en-US" dirty="0" smtClean="0"/>
              <a:t> </a:t>
            </a:r>
          </a:p>
          <a:p>
            <a:r>
              <a:rPr lang="en-US" dirty="0" smtClean="0"/>
              <a:t>Notify parties in writing </a:t>
            </a:r>
            <a:r>
              <a:rPr lang="en-US" dirty="0"/>
              <a:t>of the appeal decision and that the decision is final</a:t>
            </a:r>
            <a:r>
              <a:rPr lang="en-US" dirty="0" smtClean="0"/>
              <a:t>.</a:t>
            </a:r>
          </a:p>
          <a:p>
            <a:pPr marL="0" indent="0">
              <a:buNone/>
            </a:pPr>
            <a:endParaRPr lang="en-US" dirty="0"/>
          </a:p>
          <a:p>
            <a:pPr marL="0" indent="0">
              <a:buNone/>
            </a:pPr>
            <a:r>
              <a:rPr lang="en-US" b="1" dirty="0"/>
              <a:t>Step </a:t>
            </a:r>
            <a:r>
              <a:rPr lang="en-US" b="1" dirty="0" smtClean="0"/>
              <a:t>15:</a:t>
            </a:r>
            <a:r>
              <a:rPr lang="en-US" dirty="0"/>
              <a:t>	</a:t>
            </a:r>
          </a:p>
          <a:p>
            <a:r>
              <a:rPr lang="en-US" dirty="0" smtClean="0"/>
              <a:t>Secure </a:t>
            </a:r>
            <a:r>
              <a:rPr lang="en-US" dirty="0"/>
              <a:t>all documents and information gathered and preserve all information for </a:t>
            </a:r>
            <a:r>
              <a:rPr lang="en-US" dirty="0" smtClean="0"/>
              <a:t>seven years</a:t>
            </a:r>
            <a:r>
              <a:rPr lang="en-US" dirty="0"/>
              <a:t>.</a:t>
            </a:r>
          </a:p>
          <a:p>
            <a:endParaRPr lang="en-US" dirty="0"/>
          </a:p>
        </p:txBody>
      </p:sp>
    </p:spTree>
    <p:extLst>
      <p:ext uri="{BB962C8B-B14F-4D97-AF65-F5344CB8AC3E}">
        <p14:creationId xmlns:p14="http://schemas.microsoft.com/office/powerpoint/2010/main" val="3295381809"/>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Grievance Process</a:t>
            </a:r>
            <a:br>
              <a:rPr lang="en-US" sz="3600" dirty="0" smtClean="0"/>
            </a:br>
            <a:endParaRPr lang="en-US" sz="3600" dirty="0"/>
          </a:p>
        </p:txBody>
      </p:sp>
    </p:spTree>
    <p:extLst>
      <p:ext uri="{BB962C8B-B14F-4D97-AF65-F5344CB8AC3E}">
        <p14:creationId xmlns:p14="http://schemas.microsoft.com/office/powerpoint/2010/main" val="1603535177"/>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0306"/>
            <a:ext cx="10515600" cy="544946"/>
          </a:xfrm>
        </p:spPr>
        <p:txBody>
          <a:bodyPr>
            <a:normAutofit fontScale="90000"/>
          </a:bodyPr>
          <a:lstStyle/>
          <a:p>
            <a:r>
              <a:rPr lang="en-US" dirty="0"/>
              <a:t>Grievance Process </a:t>
            </a:r>
          </a:p>
        </p:txBody>
      </p:sp>
      <p:sp>
        <p:nvSpPr>
          <p:cNvPr id="3" name="Content Placeholder 2"/>
          <p:cNvSpPr>
            <a:spLocks noGrp="1"/>
          </p:cNvSpPr>
          <p:nvPr>
            <p:ph idx="1"/>
          </p:nvPr>
        </p:nvSpPr>
        <p:spPr>
          <a:xfrm>
            <a:off x="838200" y="1256145"/>
            <a:ext cx="10515600" cy="4419726"/>
          </a:xfrm>
        </p:spPr>
        <p:txBody>
          <a:bodyPr>
            <a:normAutofit fontScale="25000" lnSpcReduction="20000"/>
          </a:bodyPr>
          <a:lstStyle/>
          <a:p>
            <a:r>
              <a:rPr lang="en-US" sz="9600" dirty="0" smtClean="0"/>
              <a:t>The grievance </a:t>
            </a:r>
            <a:r>
              <a:rPr lang="en-US" sz="9600" dirty="0"/>
              <a:t>process must provide </a:t>
            </a:r>
            <a:r>
              <a:rPr lang="en-US" sz="9600" u="sng" dirty="0"/>
              <a:t>notice</a:t>
            </a:r>
            <a:r>
              <a:rPr lang="en-US" sz="9600" dirty="0"/>
              <a:t> and </a:t>
            </a:r>
            <a:r>
              <a:rPr lang="en-US" sz="9600" u="sng" dirty="0"/>
              <a:t>meaningful opportunity to be </a:t>
            </a:r>
            <a:r>
              <a:rPr lang="en-US" sz="9600" u="sng" dirty="0" smtClean="0"/>
              <a:t>heard.</a:t>
            </a:r>
          </a:p>
          <a:p>
            <a:pPr marL="0" indent="0">
              <a:buNone/>
            </a:pPr>
            <a:endParaRPr lang="en-US" sz="9600" dirty="0"/>
          </a:p>
          <a:p>
            <a:r>
              <a:rPr lang="en-US" sz="9600" dirty="0"/>
              <a:t>Some examples of what should be contained in the grievance process:</a:t>
            </a:r>
          </a:p>
          <a:p>
            <a:pPr marL="0" indent="0">
              <a:buNone/>
            </a:pPr>
            <a:endParaRPr lang="en-US" sz="9600" dirty="0"/>
          </a:p>
          <a:p>
            <a:pPr lvl="1">
              <a:buFont typeface="Wingdings" panose="05000000000000000000" pitchFamily="2" charset="2"/>
              <a:buChar char="Ø"/>
            </a:pPr>
            <a:r>
              <a:rPr lang="en-US" sz="8000" dirty="0"/>
              <a:t>P</a:t>
            </a:r>
            <a:r>
              <a:rPr lang="en-US" sz="8000" dirty="0" smtClean="0"/>
              <a:t>resumes </a:t>
            </a:r>
            <a:r>
              <a:rPr lang="en-US" sz="8000" dirty="0"/>
              <a:t>the non-responsibility of respondents until conclusion of the grievance </a:t>
            </a:r>
            <a:r>
              <a:rPr lang="en-US" sz="8000" dirty="0" smtClean="0"/>
              <a:t>process</a:t>
            </a:r>
            <a:endParaRPr lang="en-US" sz="8000" dirty="0"/>
          </a:p>
          <a:p>
            <a:pPr lvl="1">
              <a:buFont typeface="Wingdings" panose="05000000000000000000" pitchFamily="2" charset="2"/>
              <a:buChar char="Ø"/>
            </a:pPr>
            <a:r>
              <a:rPr lang="en-US" sz="8000" dirty="0"/>
              <a:t>I</a:t>
            </a:r>
            <a:r>
              <a:rPr lang="en-US" sz="8000" dirty="0" smtClean="0"/>
              <a:t>ncludes </a:t>
            </a:r>
            <a:r>
              <a:rPr lang="en-US" sz="8000" dirty="0"/>
              <a:t>reasonably prompt time frames for the grievance </a:t>
            </a:r>
            <a:r>
              <a:rPr lang="en-US" sz="8000" dirty="0" smtClean="0"/>
              <a:t>process</a:t>
            </a:r>
            <a:endParaRPr lang="en-US" sz="8000" dirty="0"/>
          </a:p>
          <a:p>
            <a:pPr lvl="1">
              <a:buFont typeface="Wingdings" panose="05000000000000000000" pitchFamily="2" charset="2"/>
              <a:buChar char="Ø"/>
            </a:pPr>
            <a:r>
              <a:rPr lang="en-US" sz="8000" dirty="0"/>
              <a:t>I</a:t>
            </a:r>
            <a:r>
              <a:rPr lang="en-US" sz="8000" dirty="0" smtClean="0"/>
              <a:t>nforms </a:t>
            </a:r>
            <a:r>
              <a:rPr lang="en-US" sz="8000" dirty="0"/>
              <a:t>all parties of critical information about the recipient’s procedures including the range of remedies and disciplinary sanctions a recipient may impose, the standard of evidence applied by the recipient to all formal complaints of sexual harassment under Title IX (</a:t>
            </a:r>
            <a:r>
              <a:rPr lang="en-US" sz="8000" i="1" dirty="0"/>
              <a:t>which must be either the preponderance of the evidence standard, or the clear and convincing evidence standard</a:t>
            </a:r>
            <a:r>
              <a:rPr lang="en-US" sz="8000" dirty="0"/>
              <a:t>), the recipient’s appeal procedures, and the range of supportive measures available to both parties.</a:t>
            </a:r>
          </a:p>
          <a:p>
            <a:pPr marL="457200" lvl="1" indent="0">
              <a:buNone/>
            </a:pPr>
            <a:endParaRPr lang="en-US" sz="3200" dirty="0"/>
          </a:p>
          <a:p>
            <a:pPr marL="457200" lvl="1" indent="0">
              <a:buNone/>
            </a:pPr>
            <a:endParaRPr lang="en-US" dirty="0"/>
          </a:p>
          <a:p>
            <a:pPr marL="457200" lvl="1" indent="0">
              <a:buNone/>
            </a:pPr>
            <a:r>
              <a:rPr lang="en-US" sz="4800" dirty="0" smtClean="0"/>
              <a:t>§106.45</a:t>
            </a:r>
            <a:endParaRPr lang="en-US" sz="4800" dirty="0"/>
          </a:p>
        </p:txBody>
      </p:sp>
    </p:spTree>
    <p:extLst>
      <p:ext uri="{BB962C8B-B14F-4D97-AF65-F5344CB8AC3E}">
        <p14:creationId xmlns:p14="http://schemas.microsoft.com/office/powerpoint/2010/main" val="296112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8545"/>
            <a:ext cx="10515600" cy="628073"/>
          </a:xfrm>
        </p:spPr>
        <p:txBody>
          <a:bodyPr/>
          <a:lstStyle/>
          <a:p>
            <a:r>
              <a:rPr lang="en-US" dirty="0"/>
              <a:t>Grievance Process </a:t>
            </a:r>
            <a:r>
              <a:rPr lang="en-US" dirty="0" smtClean="0"/>
              <a:t>(Cont’d</a:t>
            </a:r>
            <a:r>
              <a:rPr lang="en-US" dirty="0"/>
              <a:t>)</a:t>
            </a:r>
          </a:p>
        </p:txBody>
      </p:sp>
      <p:sp>
        <p:nvSpPr>
          <p:cNvPr id="3" name="Content Placeholder 2"/>
          <p:cNvSpPr>
            <a:spLocks noGrp="1"/>
          </p:cNvSpPr>
          <p:nvPr>
            <p:ph idx="1"/>
          </p:nvPr>
        </p:nvSpPr>
        <p:spPr>
          <a:xfrm>
            <a:off x="838200" y="844256"/>
            <a:ext cx="10515600" cy="4986482"/>
          </a:xfrm>
        </p:spPr>
        <p:txBody>
          <a:bodyPr>
            <a:normAutofit fontScale="25000" lnSpcReduction="20000"/>
          </a:bodyPr>
          <a:lstStyle/>
          <a:p>
            <a:r>
              <a:rPr lang="en-US" sz="9200" dirty="0"/>
              <a:t>Requires </a:t>
            </a:r>
            <a:r>
              <a:rPr lang="en-US" sz="9200" b="1" dirty="0"/>
              <a:t>written notice </a:t>
            </a:r>
            <a:r>
              <a:rPr lang="en-US" sz="9200" dirty="0"/>
              <a:t>of the allegations to both </a:t>
            </a:r>
            <a:r>
              <a:rPr lang="en-US" sz="9200" dirty="0" smtClean="0"/>
              <a:t>parties</a:t>
            </a:r>
            <a:endParaRPr lang="en-US" sz="9200" dirty="0"/>
          </a:p>
          <a:p>
            <a:r>
              <a:rPr lang="en-US" sz="9200" dirty="0"/>
              <a:t>Keeps the burden of proof and burden of gathering evidence on the  (school) while protecting every party’s right to consent to the use of the party’s own medical, </a:t>
            </a:r>
            <a:r>
              <a:rPr lang="en-US" sz="9200" dirty="0" smtClean="0"/>
              <a:t>psychological and </a:t>
            </a:r>
            <a:r>
              <a:rPr lang="en-US" sz="9200" dirty="0"/>
              <a:t>similar treatment </a:t>
            </a:r>
            <a:r>
              <a:rPr lang="en-US" sz="9200" dirty="0" smtClean="0"/>
              <a:t>records</a:t>
            </a:r>
            <a:endParaRPr lang="en-US" sz="9200" dirty="0"/>
          </a:p>
          <a:p>
            <a:r>
              <a:rPr lang="en-US" sz="9200" dirty="0"/>
              <a:t>Provides the parties equal opportunity to present fact and expert </a:t>
            </a:r>
            <a:r>
              <a:rPr lang="en-US" sz="9200" dirty="0" smtClean="0"/>
              <a:t>witnesses</a:t>
            </a:r>
            <a:endParaRPr lang="en-US" sz="9200" dirty="0"/>
          </a:p>
          <a:p>
            <a:r>
              <a:rPr lang="en-US" sz="9200" dirty="0"/>
              <a:t>Does not restrict the parties from discussing the allegations or gathering </a:t>
            </a:r>
            <a:r>
              <a:rPr lang="en-US" sz="9200" dirty="0" smtClean="0"/>
              <a:t>evidence</a:t>
            </a:r>
            <a:endParaRPr lang="en-US" sz="9200" dirty="0"/>
          </a:p>
          <a:p>
            <a:r>
              <a:rPr lang="en-US" sz="9200" dirty="0" smtClean="0"/>
              <a:t>Requires </a:t>
            </a:r>
            <a:r>
              <a:rPr lang="en-US" sz="9200" dirty="0"/>
              <a:t>schools </a:t>
            </a:r>
            <a:r>
              <a:rPr lang="en-US" sz="9200" dirty="0" smtClean="0"/>
              <a:t>to: </a:t>
            </a:r>
            <a:endParaRPr lang="en-US" sz="9200" dirty="0"/>
          </a:p>
          <a:p>
            <a:pPr lvl="1">
              <a:buFont typeface="Wingdings" panose="05000000000000000000" pitchFamily="2" charset="2"/>
              <a:buChar char="Ø"/>
            </a:pPr>
            <a:r>
              <a:rPr lang="en-US" sz="9200" dirty="0"/>
              <a:t>Investigate formal </a:t>
            </a:r>
            <a:r>
              <a:rPr lang="en-US" sz="9200" dirty="0" smtClean="0"/>
              <a:t>complaints</a:t>
            </a:r>
            <a:endParaRPr lang="en-US" sz="9200" dirty="0"/>
          </a:p>
          <a:p>
            <a:pPr lvl="1">
              <a:buFont typeface="Wingdings" panose="05000000000000000000" pitchFamily="2" charset="2"/>
              <a:buChar char="Ø"/>
            </a:pPr>
            <a:r>
              <a:rPr lang="en-US" sz="9200" dirty="0"/>
              <a:t>Describe when a formal complaint is subject to mandatory or discretionary </a:t>
            </a:r>
            <a:r>
              <a:rPr lang="en-US" sz="9200" dirty="0" smtClean="0"/>
              <a:t>dismissal</a:t>
            </a:r>
            <a:endParaRPr lang="en-US" sz="9200" dirty="0"/>
          </a:p>
          <a:p>
            <a:pPr lvl="1">
              <a:buFont typeface="Wingdings" panose="05000000000000000000" pitchFamily="2" charset="2"/>
              <a:buChar char="Ø"/>
            </a:pPr>
            <a:r>
              <a:rPr lang="en-US" sz="9200" dirty="0"/>
              <a:t>Notify the parties of any </a:t>
            </a:r>
            <a:r>
              <a:rPr lang="en-US" sz="9200" dirty="0" smtClean="0"/>
              <a:t>dismissal</a:t>
            </a:r>
            <a:endParaRPr lang="en-US" sz="9200" dirty="0"/>
          </a:p>
          <a:p>
            <a:pPr lvl="1">
              <a:buFont typeface="Wingdings" panose="05000000000000000000" pitchFamily="2" charset="2"/>
              <a:buChar char="Ø"/>
            </a:pPr>
            <a:r>
              <a:rPr lang="en-US" sz="9200" dirty="0"/>
              <a:t>Authorize discretionary consolidation of formal complaints when allegations of sexual harassment arise out of the same facts or </a:t>
            </a:r>
            <a:r>
              <a:rPr lang="en-US" sz="9200" dirty="0" smtClean="0"/>
              <a:t>circumstances</a:t>
            </a:r>
            <a:endParaRPr lang="en-US" sz="9200" dirty="0"/>
          </a:p>
          <a:p>
            <a:pPr marL="457200" lvl="1" indent="0">
              <a:buNone/>
            </a:pPr>
            <a:r>
              <a:rPr lang="en-US" sz="4800" dirty="0"/>
              <a:t>§§106.45(b)(2) and (b)(5)(i)-(vii);Sections 106.45(b)(3)-(b)(4) </a:t>
            </a:r>
          </a:p>
          <a:p>
            <a:endParaRPr lang="en-US" dirty="0"/>
          </a:p>
          <a:p>
            <a:endParaRPr lang="en-US" dirty="0"/>
          </a:p>
          <a:p>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137750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496" y="304800"/>
            <a:ext cx="9002864" cy="1143000"/>
          </a:xfrm>
        </p:spPr>
        <p:txBody>
          <a:bodyPr>
            <a:normAutofit/>
          </a:bodyPr>
          <a:lstStyle/>
          <a:p>
            <a:r>
              <a:rPr lang="en-US" sz="4400" dirty="0"/>
              <a:t>What is Title IX?</a:t>
            </a:r>
          </a:p>
        </p:txBody>
      </p:sp>
      <p:sp>
        <p:nvSpPr>
          <p:cNvPr id="6" name="TextBox 5"/>
          <p:cNvSpPr txBox="1"/>
          <p:nvPr/>
        </p:nvSpPr>
        <p:spPr>
          <a:xfrm>
            <a:off x="1773382" y="4852941"/>
            <a:ext cx="8321963" cy="584775"/>
          </a:xfrm>
          <a:prstGeom prst="rect">
            <a:avLst/>
          </a:prstGeom>
          <a:noFill/>
        </p:spPr>
        <p:txBody>
          <a:bodyPr wrap="square" rtlCol="0">
            <a:spAutoFit/>
          </a:bodyPr>
          <a:lstStyle/>
          <a:p>
            <a:pPr algn="ctr"/>
            <a:r>
              <a:rPr lang="en-US" sz="1600" i="1" dirty="0">
                <a:solidFill>
                  <a:schemeClr val="bg1">
                    <a:lumMod val="50000"/>
                  </a:schemeClr>
                </a:solidFill>
              </a:rPr>
              <a:t>To enforce Title IX, the U.S. Department of Education maintains an Office for Civil Rights, with headquarters in Washington, </a:t>
            </a:r>
            <a:r>
              <a:rPr lang="en-US" sz="1600" i="1" dirty="0" smtClean="0">
                <a:solidFill>
                  <a:schemeClr val="bg1">
                    <a:lumMod val="50000"/>
                  </a:schemeClr>
                </a:solidFill>
              </a:rPr>
              <a:t>DC, </a:t>
            </a:r>
            <a:r>
              <a:rPr lang="en-US" sz="1600" i="1" dirty="0">
                <a:solidFill>
                  <a:schemeClr val="bg1">
                    <a:lumMod val="50000"/>
                  </a:schemeClr>
                </a:solidFill>
              </a:rPr>
              <a:t>and </a:t>
            </a:r>
            <a:r>
              <a:rPr lang="en-US" sz="1600" i="1" dirty="0" smtClean="0">
                <a:solidFill>
                  <a:schemeClr val="bg1">
                    <a:lumMod val="50000"/>
                  </a:schemeClr>
                </a:solidFill>
              </a:rPr>
              <a:t>regional offices </a:t>
            </a:r>
            <a:r>
              <a:rPr lang="en-US" sz="1600" i="1" dirty="0">
                <a:solidFill>
                  <a:schemeClr val="bg1">
                    <a:lumMod val="50000"/>
                  </a:schemeClr>
                </a:solidFill>
              </a:rPr>
              <a:t>across the United States.</a:t>
            </a:r>
          </a:p>
        </p:txBody>
      </p:sp>
      <p:sp>
        <p:nvSpPr>
          <p:cNvPr id="8" name="Rectangular Callout 7"/>
          <p:cNvSpPr/>
          <p:nvPr/>
        </p:nvSpPr>
        <p:spPr>
          <a:xfrm>
            <a:off x="2895600" y="1969212"/>
            <a:ext cx="6629400" cy="2057400"/>
          </a:xfrm>
          <a:prstGeom prst="wedgeRectCallout">
            <a:avLst>
              <a:gd name="adj1" fmla="val 27167"/>
              <a:gd name="adj2" fmla="val 66371"/>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i="1" dirty="0"/>
              <a:t>“No person in the United States shall, on the basis of sex, be excluded from participation in, be denied the benefits of, or be subjected to discrimination under any education program or activity receiving Federal financial assistance.”</a:t>
            </a:r>
          </a:p>
        </p:txBody>
      </p:sp>
      <p:sp>
        <p:nvSpPr>
          <p:cNvPr id="9" name="TextBox 8"/>
          <p:cNvSpPr txBox="1"/>
          <p:nvPr/>
        </p:nvSpPr>
        <p:spPr>
          <a:xfrm>
            <a:off x="6412992" y="4483608"/>
            <a:ext cx="2286000" cy="369332"/>
          </a:xfrm>
          <a:prstGeom prst="rect">
            <a:avLst/>
          </a:prstGeom>
          <a:noFill/>
        </p:spPr>
        <p:txBody>
          <a:bodyPr wrap="square" rtlCol="0">
            <a:spAutoFit/>
          </a:bodyPr>
          <a:lstStyle/>
          <a:p>
            <a:pPr algn="ctr"/>
            <a:r>
              <a:rPr lang="en-US" dirty="0">
                <a:solidFill>
                  <a:schemeClr val="bg2">
                    <a:lumMod val="25000"/>
                  </a:schemeClr>
                </a:solidFill>
              </a:rPr>
              <a:t>20 USCA Sec. 1681</a:t>
            </a:r>
          </a:p>
        </p:txBody>
      </p:sp>
    </p:spTree>
    <p:extLst>
      <p:ext uri="{BB962C8B-B14F-4D97-AF65-F5344CB8AC3E}">
        <p14:creationId xmlns:p14="http://schemas.microsoft.com/office/powerpoint/2010/main" val="305062104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86219"/>
          </a:xfrm>
        </p:spPr>
        <p:txBody>
          <a:bodyPr>
            <a:normAutofit/>
          </a:bodyPr>
          <a:lstStyle/>
          <a:p>
            <a:r>
              <a:rPr lang="en-US" dirty="0"/>
              <a:t>Grievance Process </a:t>
            </a:r>
            <a:r>
              <a:rPr lang="en-US" dirty="0" smtClean="0"/>
              <a:t>(Cont’d</a:t>
            </a:r>
            <a:r>
              <a:rPr lang="en-US" dirty="0"/>
              <a:t>)</a:t>
            </a:r>
          </a:p>
        </p:txBody>
      </p:sp>
      <p:sp>
        <p:nvSpPr>
          <p:cNvPr id="3" name="Content Placeholder 2"/>
          <p:cNvSpPr>
            <a:spLocks noGrp="1"/>
          </p:cNvSpPr>
          <p:nvPr>
            <p:ph idx="1"/>
          </p:nvPr>
        </p:nvSpPr>
        <p:spPr>
          <a:xfrm>
            <a:off x="838200" y="1183575"/>
            <a:ext cx="10515600" cy="4599710"/>
          </a:xfrm>
        </p:spPr>
        <p:txBody>
          <a:bodyPr>
            <a:normAutofit fontScale="70000" lnSpcReduction="20000"/>
          </a:bodyPr>
          <a:lstStyle/>
          <a:p>
            <a:r>
              <a:rPr lang="en-US" sz="3200" dirty="0"/>
              <a:t>Requires a </a:t>
            </a:r>
            <a:r>
              <a:rPr lang="en-US" sz="3200" dirty="0" smtClean="0"/>
              <a:t>decision maker </a:t>
            </a:r>
            <a:r>
              <a:rPr lang="en-US" sz="3200" dirty="0"/>
              <a:t>who is not the same person as the Title IX Coordinator or the </a:t>
            </a:r>
            <a:r>
              <a:rPr lang="en-US" sz="3200" dirty="0" smtClean="0"/>
              <a:t>Investigator </a:t>
            </a:r>
            <a:r>
              <a:rPr lang="en-US" sz="3200" dirty="0"/>
              <a:t>to reach a determination regarding responsibility by applying the standard of evidence the recipient has designated in the recipient’s grievance process for use in all formal complaints of sexual harassment (which must be either the preponderance of the evidence standard or the clear and convincing evidence standard), and the recipient must simultaneously send the parties a written determination explaining the reasons for the outcome</a:t>
            </a:r>
            <a:r>
              <a:rPr lang="en-US" sz="3200" dirty="0" smtClean="0"/>
              <a:t>.</a:t>
            </a:r>
          </a:p>
          <a:p>
            <a:pPr marL="0" indent="0">
              <a:buNone/>
            </a:pPr>
            <a:r>
              <a:rPr lang="en-US" sz="3200" dirty="0" smtClean="0"/>
              <a:t> </a:t>
            </a:r>
            <a:endParaRPr lang="en-US" sz="3200" dirty="0"/>
          </a:p>
          <a:p>
            <a:r>
              <a:rPr lang="en-US" sz="3200" dirty="0"/>
              <a:t>Requires recipients to offer appeals equally to both parties, on the </a:t>
            </a:r>
            <a:r>
              <a:rPr lang="en-US" sz="3200" dirty="0" smtClean="0"/>
              <a:t>basis of: </a:t>
            </a:r>
            <a:endParaRPr lang="en-US" sz="3200" dirty="0"/>
          </a:p>
          <a:p>
            <a:pPr lvl="1">
              <a:buFont typeface="Wingdings" panose="05000000000000000000" pitchFamily="2" charset="2"/>
              <a:buChar char="Ø"/>
            </a:pPr>
            <a:r>
              <a:rPr lang="en-US" sz="3200" dirty="0"/>
              <a:t>P</a:t>
            </a:r>
            <a:r>
              <a:rPr lang="en-US" sz="3200" dirty="0" smtClean="0"/>
              <a:t>rocedural deficiencies</a:t>
            </a:r>
          </a:p>
          <a:p>
            <a:pPr lvl="1">
              <a:buFont typeface="Wingdings" panose="05000000000000000000" pitchFamily="2" charset="2"/>
              <a:buChar char="Ø"/>
            </a:pPr>
            <a:r>
              <a:rPr lang="en-US" sz="3200" dirty="0" smtClean="0"/>
              <a:t>Newly </a:t>
            </a:r>
            <a:r>
              <a:rPr lang="en-US" sz="3200" dirty="0"/>
              <a:t>discovered </a:t>
            </a:r>
            <a:r>
              <a:rPr lang="en-US" sz="3200" dirty="0" smtClean="0"/>
              <a:t>evidence</a:t>
            </a:r>
            <a:endParaRPr lang="en-US" sz="3200" dirty="0"/>
          </a:p>
          <a:p>
            <a:pPr lvl="1">
              <a:buFont typeface="Wingdings" panose="05000000000000000000" pitchFamily="2" charset="2"/>
              <a:buChar char="Ø"/>
            </a:pPr>
            <a:r>
              <a:rPr lang="en-US" sz="3200" dirty="0"/>
              <a:t>B</a:t>
            </a:r>
            <a:r>
              <a:rPr lang="en-US" sz="3200" dirty="0" smtClean="0"/>
              <a:t>ias </a:t>
            </a:r>
            <a:r>
              <a:rPr lang="en-US" sz="3200" dirty="0"/>
              <a:t>or conflict of interest affected the </a:t>
            </a:r>
            <a:r>
              <a:rPr lang="en-US" sz="3200" dirty="0" smtClean="0"/>
              <a:t>outcome</a:t>
            </a:r>
            <a:endParaRPr lang="en-US" sz="3200" dirty="0"/>
          </a:p>
          <a:p>
            <a:pPr marL="457200" lvl="1" indent="0">
              <a:buNone/>
            </a:pPr>
            <a:endParaRPr lang="en-US" dirty="0"/>
          </a:p>
          <a:p>
            <a:pPr marL="457200" lvl="1" indent="0">
              <a:buNone/>
            </a:pPr>
            <a:r>
              <a:rPr lang="en-US" sz="1700" dirty="0"/>
              <a:t>§§106.45(b)(6)- (b)(8)</a:t>
            </a:r>
          </a:p>
          <a:p>
            <a:pPr lvl="1">
              <a:buFont typeface="Wingdings" panose="05000000000000000000" pitchFamily="2" charset="2"/>
              <a:buChar char="q"/>
            </a:pPr>
            <a:endParaRPr lang="en-US" dirty="0"/>
          </a:p>
          <a:p>
            <a:pPr lvl="1">
              <a:buFont typeface="Wingdings" panose="05000000000000000000" pitchFamily="2" charset="2"/>
              <a:buChar char="q"/>
            </a:pPr>
            <a:endParaRPr lang="en-US" dirty="0"/>
          </a:p>
          <a:p>
            <a:endParaRPr lang="en-US" dirty="0"/>
          </a:p>
        </p:txBody>
      </p:sp>
    </p:spTree>
    <p:extLst>
      <p:ext uri="{BB962C8B-B14F-4D97-AF65-F5344CB8AC3E}">
        <p14:creationId xmlns:p14="http://schemas.microsoft.com/office/powerpoint/2010/main" val="4147533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7450"/>
            <a:ext cx="10515600" cy="628073"/>
          </a:xfrm>
        </p:spPr>
        <p:txBody>
          <a:bodyPr/>
          <a:lstStyle/>
          <a:p>
            <a:r>
              <a:rPr lang="en-US" dirty="0"/>
              <a:t>Grievance Process </a:t>
            </a:r>
            <a:r>
              <a:rPr lang="en-US" dirty="0" smtClean="0"/>
              <a:t>(Cont’d</a:t>
            </a:r>
            <a:r>
              <a:rPr lang="en-US" dirty="0"/>
              <a:t>)</a:t>
            </a:r>
          </a:p>
        </p:txBody>
      </p:sp>
      <p:sp>
        <p:nvSpPr>
          <p:cNvPr id="3" name="Content Placeholder 2"/>
          <p:cNvSpPr>
            <a:spLocks noGrp="1"/>
          </p:cNvSpPr>
          <p:nvPr>
            <p:ph idx="1"/>
          </p:nvPr>
        </p:nvSpPr>
        <p:spPr>
          <a:xfrm>
            <a:off x="838200" y="1180686"/>
            <a:ext cx="10515600" cy="4400550"/>
          </a:xfrm>
        </p:spPr>
        <p:txBody>
          <a:bodyPr>
            <a:normAutofit fontScale="92500" lnSpcReduction="20000"/>
          </a:bodyPr>
          <a:lstStyle/>
          <a:p>
            <a:r>
              <a:rPr lang="en-US" sz="2600" dirty="0"/>
              <a:t>Gives the parties equal opportunity to have an advisor for live hearings (who may be, but does not need to be, an attorney) who can conduct cross examination in </a:t>
            </a:r>
            <a:r>
              <a:rPr lang="en-US" sz="2600" dirty="0" err="1" smtClean="0"/>
              <a:t>IHE</a:t>
            </a:r>
            <a:r>
              <a:rPr lang="en-US" sz="2600" dirty="0" smtClean="0"/>
              <a:t>. </a:t>
            </a:r>
            <a:r>
              <a:rPr lang="en-US" sz="2600" dirty="0"/>
              <a:t>If an ESE conducts a live hearing, the parties have an equal opportunity to submit written questions for the other parties and witnesses to answer before a determination regarding responsibility is reached.</a:t>
            </a:r>
          </a:p>
          <a:p>
            <a:r>
              <a:rPr lang="en-US" sz="2600" dirty="0"/>
              <a:t>Requires written notice when a party’s participation is invited or expected for an interview, </a:t>
            </a:r>
            <a:r>
              <a:rPr lang="en-US" sz="2600" dirty="0" smtClean="0"/>
              <a:t>meeting </a:t>
            </a:r>
            <a:r>
              <a:rPr lang="en-US" sz="2600" dirty="0"/>
              <a:t>or </a:t>
            </a:r>
            <a:r>
              <a:rPr lang="en-US" sz="2600" dirty="0" smtClean="0"/>
              <a:t>hearing</a:t>
            </a:r>
            <a:endParaRPr lang="en-US" sz="2600" dirty="0"/>
          </a:p>
          <a:p>
            <a:r>
              <a:rPr lang="en-US" sz="2600" dirty="0"/>
              <a:t>Provides both parties equal opportunity to review and respond to the evidence gathered during the </a:t>
            </a:r>
            <a:r>
              <a:rPr lang="en-US" sz="2600" dirty="0" smtClean="0"/>
              <a:t>investigation</a:t>
            </a:r>
          </a:p>
          <a:p>
            <a:r>
              <a:rPr lang="en-US" sz="2600" dirty="0" smtClean="0"/>
              <a:t>Sends </a:t>
            </a:r>
            <a:r>
              <a:rPr lang="en-US" sz="2600" dirty="0"/>
              <a:t>both parties the recipient’s investigative report summarizing the relevant evidence, prior to reaching a determination regarding </a:t>
            </a:r>
            <a:r>
              <a:rPr lang="en-US" sz="2600" dirty="0" smtClean="0"/>
              <a:t>responsibility</a:t>
            </a:r>
            <a:endParaRPr lang="en-US" sz="2600" dirty="0"/>
          </a:p>
          <a:p>
            <a:pPr marL="0" indent="0">
              <a:buNone/>
            </a:pPr>
            <a:endParaRPr lang="en-US" sz="1200" dirty="0" smtClean="0"/>
          </a:p>
          <a:p>
            <a:pPr marL="0" indent="0">
              <a:buNone/>
            </a:pPr>
            <a:r>
              <a:rPr lang="en-US" sz="1200" dirty="0" smtClean="0"/>
              <a:t>§§</a:t>
            </a:r>
            <a:r>
              <a:rPr lang="en-US" sz="1200" dirty="0"/>
              <a:t>106.45(b)(2) and (b)(5)(i)-(vii)</a:t>
            </a:r>
          </a:p>
          <a:p>
            <a:pPr marL="0" indent="0">
              <a:buNone/>
            </a:pPr>
            <a:endParaRPr lang="en-US" dirty="0"/>
          </a:p>
          <a:p>
            <a:endParaRPr lang="en-US" dirty="0"/>
          </a:p>
          <a:p>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121368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A8035-0EC3-4650-BB23-652F8AF797C7}"/>
              </a:ext>
            </a:extLst>
          </p:cNvPr>
          <p:cNvSpPr>
            <a:spLocks noGrp="1"/>
          </p:cNvSpPr>
          <p:nvPr>
            <p:ph type="title"/>
          </p:nvPr>
        </p:nvSpPr>
        <p:spPr>
          <a:xfrm>
            <a:off x="838200" y="365125"/>
            <a:ext cx="10515600" cy="817005"/>
          </a:xfrm>
        </p:spPr>
        <p:txBody>
          <a:bodyPr/>
          <a:lstStyle/>
          <a:p>
            <a:r>
              <a:rPr lang="en-US" dirty="0"/>
              <a:t>Grievance Process in K-12 </a:t>
            </a:r>
          </a:p>
        </p:txBody>
      </p:sp>
      <p:sp>
        <p:nvSpPr>
          <p:cNvPr id="3" name="Content Placeholder 2">
            <a:extLst>
              <a:ext uri="{FF2B5EF4-FFF2-40B4-BE49-F238E27FC236}">
                <a16:creationId xmlns:a16="http://schemas.microsoft.com/office/drawing/2014/main" id="{05B4C526-A5EB-4E49-9EF8-D782CC79924D}"/>
              </a:ext>
            </a:extLst>
          </p:cNvPr>
          <p:cNvSpPr>
            <a:spLocks noGrp="1"/>
          </p:cNvSpPr>
          <p:nvPr>
            <p:ph idx="1"/>
          </p:nvPr>
        </p:nvSpPr>
        <p:spPr>
          <a:xfrm>
            <a:off x="838200" y="1277967"/>
            <a:ext cx="10515600" cy="4199495"/>
          </a:xfrm>
        </p:spPr>
        <p:txBody>
          <a:bodyPr>
            <a:normAutofit fontScale="85000" lnSpcReduction="20000"/>
          </a:bodyPr>
          <a:lstStyle/>
          <a:p>
            <a:r>
              <a:rPr lang="en-US" dirty="0"/>
              <a:t>U.S. Department of Education stated:</a:t>
            </a:r>
          </a:p>
          <a:p>
            <a:pPr lvl="1"/>
            <a:r>
              <a:rPr lang="en-US" dirty="0"/>
              <a:t>“As to live hearings with cross-examination, we have clarified the language in the final regulations to emphasize that ESE recipients are not required to use a hearing model to adjudicate formal complaints of sexual harassment under these final regulations. </a:t>
            </a:r>
            <a:r>
              <a:rPr lang="en-US" b="1" dirty="0"/>
              <a:t>Moreover, if an ESE recipient chooses to use a </a:t>
            </a:r>
            <a:r>
              <a:rPr lang="en-US" b="1" dirty="0" smtClean="0"/>
              <a:t>hearing </a:t>
            </a:r>
            <a:r>
              <a:rPr lang="en-US" b="1" dirty="0"/>
              <a:t>model, that recipient does not then need to comply with the provisions in </a:t>
            </a:r>
            <a:r>
              <a:rPr lang="en-US" b="1" dirty="0" smtClean="0"/>
              <a:t>§106.45(b</a:t>
            </a:r>
            <a:r>
              <a:rPr lang="en-US" b="1" dirty="0"/>
              <a:t>)(6)(i), which applies only to postsecondary institution recipients</a:t>
            </a:r>
            <a:r>
              <a:rPr lang="en-US" dirty="0"/>
              <a:t>. </a:t>
            </a:r>
          </a:p>
          <a:p>
            <a:pPr lvl="1"/>
            <a:r>
              <a:rPr lang="en-US" dirty="0"/>
              <a:t>Nothing prevents schools from counseling students as to how the grievance procedures will work, or aiding and assisting the parties, on an equal basis, with additional supports as they go through the process. Additionally, many provisions of the final regulations require only that schools provide an equal opportunity to the parties, leave the recipient flexibility to the extent that a recipient would prefer to make the grievance process less formal or intimidating for students. </a:t>
            </a:r>
          </a:p>
          <a:p>
            <a:pPr lvl="1"/>
            <a:r>
              <a:rPr lang="en-US" dirty="0"/>
              <a:t>We have also added </a:t>
            </a:r>
            <a:r>
              <a:rPr lang="en-US" dirty="0" smtClean="0"/>
              <a:t>§106.6(g</a:t>
            </a:r>
            <a:r>
              <a:rPr lang="en-US" dirty="0"/>
              <a:t>) in the final regulations, acknowledging the legal rights of parents or guardians to act on behalf of complainants,  respondents, or other individuals with respect to exercising rights under Title IX, including participation in a grievance process.”</a:t>
            </a:r>
          </a:p>
          <a:p>
            <a:endParaRPr lang="en-US" dirty="0"/>
          </a:p>
        </p:txBody>
      </p:sp>
    </p:spTree>
    <p:extLst>
      <p:ext uri="{BB962C8B-B14F-4D97-AF65-F5344CB8AC3E}">
        <p14:creationId xmlns:p14="http://schemas.microsoft.com/office/powerpoint/2010/main" val="1310742998"/>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30802"/>
          </a:xfrm>
        </p:spPr>
        <p:txBody>
          <a:bodyPr>
            <a:normAutofit fontScale="90000"/>
          </a:bodyPr>
          <a:lstStyle/>
          <a:p>
            <a:r>
              <a:rPr lang="en-US" dirty="0" smtClean="0"/>
              <a:t>No Contact Orders	</a:t>
            </a:r>
            <a:endParaRPr lang="en-US" dirty="0"/>
          </a:p>
        </p:txBody>
      </p:sp>
      <p:sp>
        <p:nvSpPr>
          <p:cNvPr id="3" name="Content Placeholder 2"/>
          <p:cNvSpPr>
            <a:spLocks noGrp="1"/>
          </p:cNvSpPr>
          <p:nvPr>
            <p:ph idx="1"/>
          </p:nvPr>
        </p:nvSpPr>
        <p:spPr>
          <a:xfrm>
            <a:off x="838200" y="1099127"/>
            <a:ext cx="10515600" cy="4576744"/>
          </a:xfrm>
        </p:spPr>
        <p:txBody>
          <a:bodyPr>
            <a:normAutofit fontScale="92500" lnSpcReduction="20000"/>
          </a:bodyPr>
          <a:lstStyle/>
          <a:p>
            <a:pPr marL="0" indent="0">
              <a:buNone/>
            </a:pPr>
            <a:r>
              <a:rPr lang="en-US" b="1" dirty="0" smtClean="0"/>
              <a:t>Mutual vs. One Way </a:t>
            </a:r>
          </a:p>
          <a:p>
            <a:pPr lvl="1"/>
            <a:r>
              <a:rPr lang="en-US" dirty="0" smtClean="0"/>
              <a:t>Mutual No Contact Orders are permissible an on the lists of possible supportive measures </a:t>
            </a:r>
          </a:p>
          <a:p>
            <a:pPr lvl="2"/>
            <a:r>
              <a:rPr lang="en-US" dirty="0" smtClean="0"/>
              <a:t>Dept. of Education does not see a mutual no contact order as retaliatory</a:t>
            </a:r>
          </a:p>
          <a:p>
            <a:pPr marL="914400" lvl="2" indent="0">
              <a:buNone/>
            </a:pPr>
            <a:r>
              <a:rPr lang="en-US" dirty="0" smtClean="0"/>
              <a:t> </a:t>
            </a:r>
          </a:p>
          <a:p>
            <a:pPr lvl="1"/>
            <a:r>
              <a:rPr lang="en-US" dirty="0" smtClean="0"/>
              <a:t>However, the  inclusion of </a:t>
            </a:r>
            <a:r>
              <a:rPr lang="en-US" dirty="0"/>
              <a:t>“mutual restrictions on contact between the parties” on </a:t>
            </a:r>
            <a:r>
              <a:rPr lang="en-US" dirty="0" smtClean="0"/>
              <a:t>the </a:t>
            </a:r>
            <a:r>
              <a:rPr lang="en-US" dirty="0"/>
              <a:t>list of possible supportive measures </a:t>
            </a:r>
            <a:r>
              <a:rPr lang="en-US" b="1" dirty="0" smtClean="0"/>
              <a:t>does </a:t>
            </a:r>
            <a:r>
              <a:rPr lang="en-US" b="1" dirty="0"/>
              <a:t>not mean </a:t>
            </a:r>
            <a:r>
              <a:rPr lang="en-US" dirty="0"/>
              <a:t>that one-way no-contact orders are never appropriate. </a:t>
            </a:r>
            <a:endParaRPr lang="en-US" dirty="0" smtClean="0"/>
          </a:p>
          <a:p>
            <a:pPr lvl="1"/>
            <a:r>
              <a:rPr lang="en-US" dirty="0" smtClean="0"/>
              <a:t>One Way No Contact Orders are permissible and may be appropriate. </a:t>
            </a:r>
            <a:r>
              <a:rPr lang="en-US" dirty="0"/>
              <a:t>A</a:t>
            </a:r>
            <a:r>
              <a:rPr lang="en-US" dirty="0" smtClean="0"/>
              <a:t> </a:t>
            </a:r>
            <a:r>
              <a:rPr lang="en-US" dirty="0"/>
              <a:t>fact-specific inquiry </a:t>
            </a:r>
            <a:r>
              <a:rPr lang="en-US" b="1" dirty="0"/>
              <a:t>is required </a:t>
            </a:r>
            <a:r>
              <a:rPr lang="en-US" dirty="0"/>
              <a:t>into whether a carefully crafted no-contact order restricting the actions of only one party would meet </a:t>
            </a:r>
            <a:r>
              <a:rPr lang="en-US" dirty="0" smtClean="0"/>
              <a:t>the definition </a:t>
            </a:r>
            <a:r>
              <a:rPr lang="en-US" dirty="0"/>
              <a:t>of supportive measures. </a:t>
            </a:r>
            <a:endParaRPr lang="en-US" dirty="0" smtClean="0"/>
          </a:p>
          <a:p>
            <a:pPr lvl="2"/>
            <a:r>
              <a:rPr lang="en-US" dirty="0" smtClean="0"/>
              <a:t>If </a:t>
            </a:r>
            <a:r>
              <a:rPr lang="en-US" dirty="0"/>
              <a:t>a </a:t>
            </a:r>
            <a:r>
              <a:rPr lang="en-US" dirty="0" smtClean="0"/>
              <a:t>recipient/school issues </a:t>
            </a:r>
            <a:r>
              <a:rPr lang="en-US" dirty="0"/>
              <a:t>a one-way no-contact order to help enforce a restraining order, preliminary injunction, or other order of protection issued by a </a:t>
            </a:r>
            <a:r>
              <a:rPr lang="en-US" dirty="0" smtClean="0"/>
              <a:t>court</a:t>
            </a:r>
            <a:endParaRPr lang="en-US" dirty="0"/>
          </a:p>
          <a:p>
            <a:pPr lvl="2"/>
            <a:r>
              <a:rPr lang="en-US" dirty="0" smtClean="0"/>
              <a:t>Restore </a:t>
            </a:r>
            <a:r>
              <a:rPr lang="en-US" dirty="0"/>
              <a:t>or preserve equal </a:t>
            </a:r>
            <a:r>
              <a:rPr lang="en-US" dirty="0" smtClean="0"/>
              <a:t>access to educational activity or program</a:t>
            </a:r>
          </a:p>
          <a:p>
            <a:pPr lvl="2"/>
            <a:r>
              <a:rPr lang="en-US" dirty="0" smtClean="0"/>
              <a:t>Must </a:t>
            </a:r>
            <a:r>
              <a:rPr lang="en-US" dirty="0"/>
              <a:t>not unreasonably burden the other </a:t>
            </a:r>
            <a:r>
              <a:rPr lang="en-US" dirty="0" smtClean="0"/>
              <a:t>party</a:t>
            </a:r>
          </a:p>
          <a:p>
            <a:pPr lvl="2"/>
            <a:endParaRPr lang="en-US" dirty="0" smtClean="0"/>
          </a:p>
        </p:txBody>
      </p:sp>
    </p:spTree>
    <p:extLst>
      <p:ext uri="{BB962C8B-B14F-4D97-AF65-F5344CB8AC3E}">
        <p14:creationId xmlns:p14="http://schemas.microsoft.com/office/powerpoint/2010/main" val="3935088395"/>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6257"/>
            <a:ext cx="10515600" cy="1016000"/>
          </a:xfrm>
        </p:spPr>
        <p:txBody>
          <a:bodyPr>
            <a:normAutofit/>
          </a:bodyPr>
          <a:lstStyle/>
          <a:p>
            <a:r>
              <a:rPr lang="en-US" dirty="0"/>
              <a:t>Transparency, Confidentiality </a:t>
            </a:r>
            <a:r>
              <a:rPr lang="en-US" dirty="0" smtClean="0"/>
              <a:t>&amp; </a:t>
            </a:r>
            <a:r>
              <a:rPr lang="en-US" dirty="0"/>
              <a:t>FERPA</a:t>
            </a:r>
          </a:p>
        </p:txBody>
      </p:sp>
      <p:sp>
        <p:nvSpPr>
          <p:cNvPr id="3" name="Content Placeholder 2"/>
          <p:cNvSpPr>
            <a:spLocks noGrp="1"/>
          </p:cNvSpPr>
          <p:nvPr>
            <p:ph idx="1"/>
          </p:nvPr>
        </p:nvSpPr>
        <p:spPr>
          <a:xfrm>
            <a:off x="838200" y="1182257"/>
            <a:ext cx="10515600" cy="4493614"/>
          </a:xfrm>
        </p:spPr>
        <p:txBody>
          <a:bodyPr>
            <a:normAutofit fontScale="85000" lnSpcReduction="10000"/>
          </a:bodyPr>
          <a:lstStyle/>
          <a:p>
            <a:r>
              <a:rPr lang="en-US" dirty="0"/>
              <a:t>Final regulations were enacted to ensure that recipients respond to sexual harassment by offering supportive measures designed to restore or preserve a complainant’s equal educational access without treating a respondent as responsible until after a fair grievance process. </a:t>
            </a:r>
          </a:p>
          <a:p>
            <a:r>
              <a:rPr lang="en-US" dirty="0"/>
              <a:t>The Department clarifies that schools (and, as applicable, parties) must follow relevant </a:t>
            </a:r>
            <a:r>
              <a:rPr lang="en-US" dirty="0" smtClean="0"/>
              <a:t>state </a:t>
            </a:r>
            <a:r>
              <a:rPr lang="en-US" dirty="0"/>
              <a:t>and </a:t>
            </a:r>
            <a:r>
              <a:rPr lang="en-US" dirty="0" smtClean="0"/>
              <a:t>federal </a:t>
            </a:r>
            <a:r>
              <a:rPr lang="en-US" dirty="0"/>
              <a:t>health care privacy laws throughout the grievance process. Nothing in the notice should divulge the complainant’s (or respondent’s) medical information or other sensitive information, nor does </a:t>
            </a:r>
            <a:r>
              <a:rPr lang="en-US" dirty="0" smtClean="0"/>
              <a:t>§106.45(b</a:t>
            </a:r>
            <a:r>
              <a:rPr lang="en-US" dirty="0"/>
              <a:t>)(2) require disclosure of such </a:t>
            </a:r>
            <a:r>
              <a:rPr lang="en-US" dirty="0" smtClean="0"/>
              <a:t>information.</a:t>
            </a:r>
            <a:endParaRPr lang="en-US" dirty="0"/>
          </a:p>
          <a:p>
            <a:r>
              <a:rPr lang="en-US" dirty="0"/>
              <a:t>Family Educational Rights and Privacy Act   </a:t>
            </a:r>
          </a:p>
          <a:p>
            <a:pPr lvl="1">
              <a:buFont typeface="Wingdings" panose="05000000000000000000" pitchFamily="2" charset="2"/>
              <a:buChar char="Ø"/>
            </a:pPr>
            <a:r>
              <a:rPr lang="en-US" dirty="0"/>
              <a:t>Schools must have written permission from the parent or eligible student in order to release any information from a student's education record. However, </a:t>
            </a:r>
            <a:r>
              <a:rPr lang="en-US" dirty="0">
                <a:hlinkClick r:id="rId2"/>
              </a:rPr>
              <a:t>FERPA</a:t>
            </a:r>
            <a:r>
              <a:rPr lang="en-US" dirty="0"/>
              <a:t> allows schools to disclose those records, without consent, to the certain parties or under the specifically conditions outlined by the Department (34 CFR </a:t>
            </a:r>
            <a:r>
              <a:rPr lang="en-US" dirty="0" smtClean="0"/>
              <a:t>§99.31).</a:t>
            </a:r>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443145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64911"/>
          </a:xfrm>
        </p:spPr>
        <p:txBody>
          <a:bodyPr/>
          <a:lstStyle/>
          <a:p>
            <a:r>
              <a:rPr lang="en-US" dirty="0" smtClean="0"/>
              <a:t>Confidentiality</a:t>
            </a:r>
            <a:endParaRPr lang="en-US" dirty="0"/>
          </a:p>
        </p:txBody>
      </p:sp>
      <p:sp>
        <p:nvSpPr>
          <p:cNvPr id="3" name="Content Placeholder 2"/>
          <p:cNvSpPr>
            <a:spLocks noGrp="1"/>
          </p:cNvSpPr>
          <p:nvPr>
            <p:ph idx="1"/>
          </p:nvPr>
        </p:nvSpPr>
        <p:spPr>
          <a:xfrm>
            <a:off x="808182" y="1219200"/>
            <a:ext cx="10515600" cy="4488873"/>
          </a:xfrm>
        </p:spPr>
        <p:txBody>
          <a:bodyPr>
            <a:normAutofit fontScale="77500" lnSpcReduction="20000"/>
          </a:bodyPr>
          <a:lstStyle/>
          <a:p>
            <a:r>
              <a:rPr lang="en-US" dirty="0" smtClean="0"/>
              <a:t>§106.71(a) also </a:t>
            </a:r>
            <a:r>
              <a:rPr lang="en-US" b="1" dirty="0"/>
              <a:t>mandates confidentiality of the identity of anyone who makes a report or complaint about sex discrimination</a:t>
            </a:r>
            <a:r>
              <a:rPr lang="en-US" dirty="0"/>
              <a:t>. Includes: anyone who makes the report, the complainant, any witness, any person who is reported to be the perpetrator, and the respondent (except as permitted by </a:t>
            </a:r>
            <a:r>
              <a:rPr lang="en-US" dirty="0" err="1"/>
              <a:t>FERPA</a:t>
            </a:r>
            <a:r>
              <a:rPr lang="en-US" dirty="0" smtClean="0"/>
              <a:t>).</a:t>
            </a:r>
            <a:endParaRPr lang="en-US" dirty="0"/>
          </a:p>
          <a:p>
            <a:r>
              <a:rPr lang="en-US" dirty="0" smtClean="0"/>
              <a:t>As </a:t>
            </a:r>
            <a:r>
              <a:rPr lang="en-US" dirty="0"/>
              <a:t>explained more fully in the </a:t>
            </a:r>
            <a:r>
              <a:rPr lang="en-US" dirty="0" smtClean="0"/>
              <a:t>“§106.6(e</a:t>
            </a:r>
            <a:r>
              <a:rPr lang="en-US" dirty="0"/>
              <a:t>) FERPA” subsection of the “Clarifying Amendments to Existing Regulations” section of this preamble, we note that </a:t>
            </a:r>
            <a:r>
              <a:rPr lang="en-US" dirty="0" smtClean="0"/>
              <a:t>§106.6(e</a:t>
            </a:r>
            <a:r>
              <a:rPr lang="en-US" dirty="0"/>
              <a:t>) </a:t>
            </a:r>
            <a:r>
              <a:rPr lang="en-US" b="1" dirty="0"/>
              <a:t>of the final regulations makes it clear that the final regulations should be interpreted to be consistent with a recipient’s obligations under FERPA</a:t>
            </a:r>
            <a:r>
              <a:rPr lang="en-US" dirty="0"/>
              <a:t>. </a:t>
            </a:r>
            <a:endParaRPr lang="en-US" dirty="0" smtClean="0"/>
          </a:p>
          <a:p>
            <a:r>
              <a:rPr lang="en-US" dirty="0" smtClean="0"/>
              <a:t>Schools </a:t>
            </a:r>
            <a:r>
              <a:rPr lang="en-US" b="1" dirty="0"/>
              <a:t>may require </a:t>
            </a:r>
            <a:r>
              <a:rPr lang="en-US" dirty="0"/>
              <a:t>advisors to use the evidence received for inspection and review under </a:t>
            </a:r>
            <a:r>
              <a:rPr lang="en-US" dirty="0" smtClean="0"/>
              <a:t>§106.45(b</a:t>
            </a:r>
            <a:r>
              <a:rPr lang="en-US" dirty="0"/>
              <a:t>)(5)(vi) as well as the investigative report under </a:t>
            </a:r>
            <a:r>
              <a:rPr lang="en-US" dirty="0" smtClean="0"/>
              <a:t>§106.45(b</a:t>
            </a:r>
            <a:r>
              <a:rPr lang="en-US" dirty="0"/>
              <a:t>)(5)(vii) only for purposes of the grievance process under </a:t>
            </a:r>
            <a:r>
              <a:rPr lang="en-US" dirty="0" smtClean="0"/>
              <a:t>§106.45 </a:t>
            </a:r>
            <a:r>
              <a:rPr lang="en-US" dirty="0"/>
              <a:t>and </a:t>
            </a:r>
            <a:r>
              <a:rPr lang="en-US" b="1" dirty="0"/>
              <a:t>require them not to further disseminate or disclose these materials. Additionally, these final regulations do not prohibit a recipient from using a non-disclosure agreement </a:t>
            </a:r>
            <a:r>
              <a:rPr lang="en-US" dirty="0"/>
              <a:t>that complies with these final regulations and other applicable laws.</a:t>
            </a:r>
          </a:p>
        </p:txBody>
      </p:sp>
    </p:spTree>
    <p:extLst>
      <p:ext uri="{BB962C8B-B14F-4D97-AF65-F5344CB8AC3E}">
        <p14:creationId xmlns:p14="http://schemas.microsoft.com/office/powerpoint/2010/main" val="506735563"/>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40402"/>
          </a:xfrm>
        </p:spPr>
        <p:txBody>
          <a:bodyPr/>
          <a:lstStyle/>
          <a:p>
            <a:r>
              <a:rPr lang="en-US" dirty="0" smtClean="0"/>
              <a:t>Formal Complaint Dismissal	</a:t>
            </a:r>
            <a:endParaRPr lang="en-US" dirty="0"/>
          </a:p>
        </p:txBody>
      </p:sp>
      <p:sp>
        <p:nvSpPr>
          <p:cNvPr id="3" name="Content Placeholder 2"/>
          <p:cNvSpPr>
            <a:spLocks noGrp="1"/>
          </p:cNvSpPr>
          <p:nvPr>
            <p:ph idx="1"/>
          </p:nvPr>
        </p:nvSpPr>
        <p:spPr>
          <a:xfrm>
            <a:off x="838200" y="1505528"/>
            <a:ext cx="10515600" cy="3796146"/>
          </a:xfrm>
        </p:spPr>
        <p:txBody>
          <a:bodyPr>
            <a:normAutofit/>
          </a:bodyPr>
          <a:lstStyle/>
          <a:p>
            <a:r>
              <a:rPr lang="en-US" dirty="0" smtClean="0"/>
              <a:t>Schools may dismiss a formal complaint if: </a:t>
            </a:r>
          </a:p>
          <a:p>
            <a:endParaRPr lang="en-US" dirty="0" smtClean="0"/>
          </a:p>
          <a:p>
            <a:pPr lvl="1">
              <a:buFont typeface="Wingdings" panose="05000000000000000000" pitchFamily="2" charset="2"/>
              <a:buChar char="Ø"/>
            </a:pPr>
            <a:r>
              <a:rPr lang="en-US" dirty="0" smtClean="0"/>
              <a:t>The complainant notifies the Title IX Coordinator in writing that the complainant wishes to withdraw</a:t>
            </a:r>
          </a:p>
          <a:p>
            <a:pPr lvl="1">
              <a:buFont typeface="Wingdings" panose="05000000000000000000" pitchFamily="2" charset="2"/>
              <a:buChar char="Ø"/>
            </a:pPr>
            <a:r>
              <a:rPr lang="en-US" dirty="0" smtClean="0"/>
              <a:t>The conduct did not take place in the United States</a:t>
            </a:r>
          </a:p>
          <a:p>
            <a:pPr lvl="1">
              <a:buFont typeface="Wingdings" panose="05000000000000000000" pitchFamily="2" charset="2"/>
              <a:buChar char="Ø"/>
            </a:pPr>
            <a:r>
              <a:rPr lang="en-US" dirty="0" smtClean="0"/>
              <a:t>The respondent is no longer enrolled or employed by recipient</a:t>
            </a:r>
          </a:p>
          <a:p>
            <a:pPr lvl="1">
              <a:buFont typeface="Wingdings" panose="05000000000000000000" pitchFamily="2" charset="2"/>
              <a:buChar char="Ø"/>
            </a:pPr>
            <a:r>
              <a:rPr lang="en-US" dirty="0" smtClean="0"/>
              <a:t>The specific circumstances prevent the recipient from gathering evidence sufficient to reach a determination</a:t>
            </a:r>
          </a:p>
        </p:txBody>
      </p:sp>
    </p:spTree>
    <p:extLst>
      <p:ext uri="{BB962C8B-B14F-4D97-AF65-F5344CB8AC3E}">
        <p14:creationId xmlns:p14="http://schemas.microsoft.com/office/powerpoint/2010/main" val="4032521571"/>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086A2-088E-43DD-8FE9-34361173726F}"/>
              </a:ext>
            </a:extLst>
          </p:cNvPr>
          <p:cNvSpPr>
            <a:spLocks noGrp="1"/>
          </p:cNvSpPr>
          <p:nvPr>
            <p:ph type="title"/>
          </p:nvPr>
        </p:nvSpPr>
        <p:spPr>
          <a:xfrm>
            <a:off x="838200" y="409577"/>
            <a:ext cx="10515600" cy="800099"/>
          </a:xfrm>
        </p:spPr>
        <p:txBody>
          <a:bodyPr/>
          <a:lstStyle/>
          <a:p>
            <a:r>
              <a:rPr lang="en-US" dirty="0"/>
              <a:t>Dismissal of a Formal </a:t>
            </a:r>
            <a:r>
              <a:rPr lang="en-US" dirty="0" smtClean="0"/>
              <a:t>Complaint: Appeal</a:t>
            </a:r>
            <a:endParaRPr lang="en-US" dirty="0"/>
          </a:p>
        </p:txBody>
      </p:sp>
      <p:sp>
        <p:nvSpPr>
          <p:cNvPr id="3" name="Content Placeholder 2">
            <a:extLst>
              <a:ext uri="{FF2B5EF4-FFF2-40B4-BE49-F238E27FC236}">
                <a16:creationId xmlns:a16="http://schemas.microsoft.com/office/drawing/2014/main" id="{3FC70811-3259-4661-A97C-526CC135C004}"/>
              </a:ext>
            </a:extLst>
          </p:cNvPr>
          <p:cNvSpPr>
            <a:spLocks noGrp="1"/>
          </p:cNvSpPr>
          <p:nvPr>
            <p:ph idx="1"/>
          </p:nvPr>
        </p:nvSpPr>
        <p:spPr>
          <a:xfrm>
            <a:off x="838200" y="1507850"/>
            <a:ext cx="10515600" cy="3181350"/>
          </a:xfrm>
        </p:spPr>
        <p:txBody>
          <a:bodyPr>
            <a:normAutofit/>
          </a:bodyPr>
          <a:lstStyle/>
          <a:p>
            <a:r>
              <a:rPr lang="en-US" dirty="0"/>
              <a:t>If a </a:t>
            </a:r>
            <a:r>
              <a:rPr lang="en-US" dirty="0" smtClean="0"/>
              <a:t>school </a:t>
            </a:r>
            <a:r>
              <a:rPr lang="en-US" dirty="0"/>
              <a:t>dismisses a formal complaint or any allegations in the formal complaint, the complainant </a:t>
            </a:r>
            <a:r>
              <a:rPr lang="en-US" dirty="0" smtClean="0"/>
              <a:t>should:</a:t>
            </a:r>
            <a:endParaRPr lang="en-US" dirty="0"/>
          </a:p>
          <a:p>
            <a:pPr marL="0" indent="0">
              <a:buNone/>
            </a:pPr>
            <a:r>
              <a:rPr lang="en-US" dirty="0"/>
              <a:t> </a:t>
            </a:r>
          </a:p>
          <a:p>
            <a:pPr lvl="1">
              <a:buFont typeface="Wingdings" panose="05000000000000000000" pitchFamily="2" charset="2"/>
              <a:buChar char="Ø"/>
            </a:pPr>
            <a:r>
              <a:rPr lang="en-US" dirty="0"/>
              <a:t>K</a:t>
            </a:r>
            <a:r>
              <a:rPr lang="en-US" dirty="0" smtClean="0"/>
              <a:t>now </a:t>
            </a:r>
            <a:r>
              <a:rPr lang="en-US" dirty="0"/>
              <a:t>why any of the complainant’s allegations were dismissed </a:t>
            </a:r>
            <a:r>
              <a:rPr lang="en-US" b="1" dirty="0"/>
              <a:t>and</a:t>
            </a:r>
          </a:p>
          <a:p>
            <a:pPr lvl="1">
              <a:buFont typeface="Wingdings" panose="05000000000000000000" pitchFamily="2" charset="2"/>
              <a:buChar char="Ø"/>
            </a:pPr>
            <a:r>
              <a:rPr lang="en-US" dirty="0"/>
              <a:t>B</a:t>
            </a:r>
            <a:r>
              <a:rPr lang="en-US" dirty="0" smtClean="0"/>
              <a:t>e </a:t>
            </a:r>
            <a:r>
              <a:rPr lang="en-US" dirty="0"/>
              <a:t>able to challenge such a dismissal by appealing on certain </a:t>
            </a:r>
            <a:r>
              <a:rPr lang="en-US" dirty="0" smtClean="0"/>
              <a:t>grounds </a:t>
            </a:r>
            <a:endParaRPr lang="en-US" dirty="0"/>
          </a:p>
        </p:txBody>
      </p:sp>
    </p:spTree>
    <p:extLst>
      <p:ext uri="{BB962C8B-B14F-4D97-AF65-F5344CB8AC3E}">
        <p14:creationId xmlns:p14="http://schemas.microsoft.com/office/powerpoint/2010/main" val="2438438069"/>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Abroad Programs</a:t>
            </a:r>
            <a:endParaRPr lang="en-US" dirty="0"/>
          </a:p>
        </p:txBody>
      </p:sp>
      <p:sp>
        <p:nvSpPr>
          <p:cNvPr id="3" name="Content Placeholder 2"/>
          <p:cNvSpPr>
            <a:spLocks noGrp="1"/>
          </p:cNvSpPr>
          <p:nvPr>
            <p:ph idx="1"/>
          </p:nvPr>
        </p:nvSpPr>
        <p:spPr>
          <a:xfrm>
            <a:off x="706315" y="1473933"/>
            <a:ext cx="10515600" cy="4161936"/>
          </a:xfrm>
        </p:spPr>
        <p:txBody>
          <a:bodyPr>
            <a:normAutofit fontScale="85000" lnSpcReduction="20000"/>
          </a:bodyPr>
          <a:lstStyle/>
          <a:p>
            <a:r>
              <a:rPr lang="en-US" dirty="0" smtClean="0"/>
              <a:t>Title IX does not have extraterritorial application.</a:t>
            </a:r>
          </a:p>
          <a:p>
            <a:pPr lvl="1"/>
            <a:r>
              <a:rPr lang="en-US" dirty="0" smtClean="0"/>
              <a:t>Department reinforces this by noting that a recipient may face difficulties in interviewing witnesses and gathering evidence in foreign locations where sexual misconduct may have occurred</a:t>
            </a:r>
          </a:p>
          <a:p>
            <a:endParaRPr lang="en-US" dirty="0" smtClean="0"/>
          </a:p>
          <a:p>
            <a:r>
              <a:rPr lang="en-US" dirty="0" smtClean="0"/>
              <a:t>This jurisdictional issue does not prevent a recipient from initiating a student conduct proceeding or offering supportive measures.</a:t>
            </a:r>
          </a:p>
          <a:p>
            <a:pPr lvl="1"/>
            <a:r>
              <a:rPr lang="en-US" dirty="0" smtClean="0"/>
              <a:t>§106.45(b)(3) revised to state that even if a recipient must dismiss a formal complaint because the alleged conduct did not occur against a person in the United States, such dismissal is only for purpose of Title IX</a:t>
            </a:r>
          </a:p>
          <a:p>
            <a:endParaRPr lang="en-US" dirty="0" smtClean="0"/>
          </a:p>
          <a:p>
            <a:r>
              <a:rPr lang="en-US" dirty="0" smtClean="0"/>
              <a:t>Note that Title IX </a:t>
            </a:r>
            <a:r>
              <a:rPr lang="en-US" u="sng" dirty="0" smtClean="0"/>
              <a:t>does</a:t>
            </a:r>
            <a:r>
              <a:rPr lang="en-US" dirty="0" smtClean="0"/>
              <a:t> apply to international or foreign exchange students while they are in the United States.</a:t>
            </a:r>
            <a:endParaRPr lang="en-US" dirty="0"/>
          </a:p>
        </p:txBody>
      </p:sp>
    </p:spTree>
    <p:extLst>
      <p:ext uri="{BB962C8B-B14F-4D97-AF65-F5344CB8AC3E}">
        <p14:creationId xmlns:p14="http://schemas.microsoft.com/office/powerpoint/2010/main" val="3989683258"/>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8140" y="671167"/>
            <a:ext cx="10515600" cy="955675"/>
          </a:xfrm>
        </p:spPr>
        <p:txBody>
          <a:bodyPr>
            <a:normAutofit fontScale="90000"/>
          </a:bodyPr>
          <a:lstStyle/>
          <a:p>
            <a:r>
              <a:rPr lang="en-US" dirty="0" smtClean="0"/>
              <a:t>Parallel Processes/Other Federal or State Obligations</a:t>
            </a:r>
            <a:endParaRPr lang="en-US" dirty="0"/>
          </a:p>
        </p:txBody>
      </p:sp>
      <p:sp>
        <p:nvSpPr>
          <p:cNvPr id="3" name="Content Placeholder 2"/>
          <p:cNvSpPr>
            <a:spLocks noGrp="1"/>
          </p:cNvSpPr>
          <p:nvPr>
            <p:ph idx="1"/>
          </p:nvPr>
        </p:nvSpPr>
        <p:spPr>
          <a:xfrm>
            <a:off x="1146313" y="1835563"/>
            <a:ext cx="10515600" cy="3850245"/>
          </a:xfrm>
        </p:spPr>
        <p:txBody>
          <a:bodyPr/>
          <a:lstStyle/>
          <a:p>
            <a:r>
              <a:rPr lang="en-US" dirty="0" smtClean="0"/>
              <a:t>Law enforcement </a:t>
            </a:r>
          </a:p>
          <a:p>
            <a:r>
              <a:rPr lang="en-US" dirty="0" smtClean="0"/>
              <a:t>Unions/Collective </a:t>
            </a:r>
            <a:r>
              <a:rPr lang="en-US" dirty="0"/>
              <a:t>b</a:t>
            </a:r>
            <a:r>
              <a:rPr lang="en-US" dirty="0" smtClean="0"/>
              <a:t>argaining </a:t>
            </a:r>
            <a:r>
              <a:rPr lang="en-US" dirty="0"/>
              <a:t>a</a:t>
            </a:r>
            <a:r>
              <a:rPr lang="en-US" dirty="0" smtClean="0"/>
              <a:t>greements</a:t>
            </a:r>
          </a:p>
          <a:p>
            <a:r>
              <a:rPr lang="en-US" dirty="0" smtClean="0"/>
              <a:t>HR/EEOC</a:t>
            </a:r>
          </a:p>
          <a:p>
            <a:r>
              <a:rPr lang="en-US" dirty="0" smtClean="0"/>
              <a:t>Special education</a:t>
            </a:r>
            <a:endParaRPr lang="en-US" dirty="0"/>
          </a:p>
        </p:txBody>
      </p:sp>
    </p:spTree>
    <p:extLst>
      <p:ext uri="{BB962C8B-B14F-4D97-AF65-F5344CB8AC3E}">
        <p14:creationId xmlns:p14="http://schemas.microsoft.com/office/powerpoint/2010/main" val="39765176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142ED-B94E-4962-A3E9-2ADC8B4ED58F}"/>
              </a:ext>
            </a:extLst>
          </p:cNvPr>
          <p:cNvSpPr>
            <a:spLocks noGrp="1"/>
          </p:cNvSpPr>
          <p:nvPr>
            <p:ph type="title"/>
          </p:nvPr>
        </p:nvSpPr>
        <p:spPr>
          <a:xfrm>
            <a:off x="838199" y="365125"/>
            <a:ext cx="11058939" cy="1325563"/>
          </a:xfrm>
        </p:spPr>
        <p:txBody>
          <a:bodyPr>
            <a:normAutofit/>
          </a:bodyPr>
          <a:lstStyle/>
          <a:p>
            <a:r>
              <a:rPr lang="en-US" sz="3200" dirty="0"/>
              <a:t>Duty to Prohibit Discrimination in Education</a:t>
            </a:r>
          </a:p>
        </p:txBody>
      </p:sp>
      <p:sp>
        <p:nvSpPr>
          <p:cNvPr id="3" name="Content Placeholder 2">
            <a:extLst>
              <a:ext uri="{FF2B5EF4-FFF2-40B4-BE49-F238E27FC236}">
                <a16:creationId xmlns:a16="http://schemas.microsoft.com/office/drawing/2014/main" id="{736B95A1-85FA-471B-B2D0-5B0982DA54AD}"/>
              </a:ext>
            </a:extLst>
          </p:cNvPr>
          <p:cNvSpPr>
            <a:spLocks noGrp="1"/>
          </p:cNvSpPr>
          <p:nvPr>
            <p:ph idx="1"/>
          </p:nvPr>
        </p:nvSpPr>
        <p:spPr/>
        <p:txBody>
          <a:bodyPr>
            <a:normAutofit/>
          </a:bodyPr>
          <a:lstStyle/>
          <a:p>
            <a:pPr marL="0" indent="0">
              <a:buNone/>
            </a:pPr>
            <a:r>
              <a:rPr lang="en-US" b="0" i="0" dirty="0" smtClean="0">
                <a:solidFill>
                  <a:srgbClr val="030A13"/>
                </a:solidFill>
                <a:effectLst/>
                <a:latin typeface="Helvetica Neue"/>
              </a:rPr>
              <a:t>Educational </a:t>
            </a:r>
            <a:r>
              <a:rPr lang="en-US" b="0" i="0" dirty="0">
                <a:solidFill>
                  <a:srgbClr val="030A13"/>
                </a:solidFill>
                <a:effectLst/>
                <a:latin typeface="Helvetica Neue"/>
              </a:rPr>
              <a:t>institutions have a responsibility to protect every </a:t>
            </a:r>
            <a:r>
              <a:rPr lang="en-US" b="0" i="0" dirty="0" smtClean="0">
                <a:solidFill>
                  <a:srgbClr val="030A13"/>
                </a:solidFill>
                <a:effectLst/>
                <a:latin typeface="Helvetica Neue"/>
              </a:rPr>
              <a:t>student’s </a:t>
            </a:r>
            <a:r>
              <a:rPr lang="en-US" b="0" i="0" dirty="0">
                <a:solidFill>
                  <a:srgbClr val="030A13"/>
                </a:solidFill>
                <a:effectLst/>
                <a:latin typeface="Helvetica Neue"/>
              </a:rPr>
              <a:t>right to learn in a safe environment free from unlawful discrimination and to prevent unjust deprivations of that right. The Office for Civil Rights enforces several </a:t>
            </a:r>
            <a:r>
              <a:rPr lang="en-US" b="0" i="0" dirty="0" smtClean="0">
                <a:solidFill>
                  <a:srgbClr val="030A13"/>
                </a:solidFill>
                <a:effectLst/>
                <a:latin typeface="Helvetica Neue"/>
              </a:rPr>
              <a:t>federal </a:t>
            </a:r>
            <a:r>
              <a:rPr lang="en-US" b="0" i="0" dirty="0">
                <a:solidFill>
                  <a:srgbClr val="030A13"/>
                </a:solidFill>
                <a:effectLst/>
                <a:latin typeface="Helvetica Neue"/>
              </a:rPr>
              <a:t>civil rights laws that prohibit discrimination in programs or activities that receive federal financial assistance from the Department of Education. It is the mission of the Office for Civil Rights </a:t>
            </a:r>
            <a:r>
              <a:rPr lang="en-US" b="0" i="0" dirty="0" smtClean="0">
                <a:solidFill>
                  <a:srgbClr val="030A13"/>
                </a:solidFill>
                <a:effectLst/>
                <a:latin typeface="Helvetica Neue"/>
              </a:rPr>
              <a:t>to </a:t>
            </a:r>
            <a:r>
              <a:rPr lang="en-US" b="0" i="0" dirty="0">
                <a:solidFill>
                  <a:srgbClr val="030A13"/>
                </a:solidFill>
                <a:effectLst/>
                <a:latin typeface="Helvetica Neue"/>
              </a:rPr>
              <a:t>ensure equal access to education and to promote educational excellence throughout the nation through vigorous enforcement of civil rights.</a:t>
            </a:r>
            <a:endParaRPr lang="en-US" dirty="0"/>
          </a:p>
        </p:txBody>
      </p:sp>
    </p:spTree>
    <p:extLst>
      <p:ext uri="{BB962C8B-B14F-4D97-AF65-F5344CB8AC3E}">
        <p14:creationId xmlns:p14="http://schemas.microsoft.com/office/powerpoint/2010/main" val="4256820030"/>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8"/>
            <a:ext cx="10058400" cy="896937"/>
          </a:xfrm>
        </p:spPr>
        <p:txBody>
          <a:bodyPr/>
          <a:lstStyle/>
          <a:p>
            <a:pPr eaLnBrk="1" fontAlgn="auto" hangingPunct="1">
              <a:spcAft>
                <a:spcPts val="0"/>
              </a:spcAft>
              <a:defRPr/>
            </a:pPr>
            <a:r>
              <a:rPr lang="en-US" sz="3600" dirty="0">
                <a:solidFill>
                  <a:schemeClr val="tx2"/>
                </a:solidFill>
              </a:rPr>
              <a:t>Key </a:t>
            </a:r>
            <a:r>
              <a:rPr lang="en-US" sz="3600" dirty="0" smtClean="0">
                <a:solidFill>
                  <a:schemeClr val="tx2"/>
                </a:solidFill>
              </a:rPr>
              <a:t>Elements </a:t>
            </a:r>
            <a:r>
              <a:rPr lang="en-US" sz="3600" dirty="0">
                <a:solidFill>
                  <a:schemeClr val="tx2"/>
                </a:solidFill>
              </a:rPr>
              <a:t>in </a:t>
            </a:r>
            <a:r>
              <a:rPr lang="en-US" sz="3600" dirty="0" smtClean="0">
                <a:solidFill>
                  <a:schemeClr val="tx2"/>
                </a:solidFill>
              </a:rPr>
              <a:t>Enforcing </a:t>
            </a:r>
            <a:r>
              <a:rPr lang="en-US" sz="3600" dirty="0">
                <a:solidFill>
                  <a:schemeClr val="tx2"/>
                </a:solidFill>
              </a:rPr>
              <a:t>Title IX</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29561841"/>
              </p:ext>
            </p:extLst>
          </p:nvPr>
        </p:nvGraphicFramePr>
        <p:xfrm>
          <a:off x="1096963" y="1274619"/>
          <a:ext cx="10058400" cy="42394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1050258167"/>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3791" y="381000"/>
            <a:ext cx="9680713" cy="1143000"/>
          </a:xfrm>
        </p:spPr>
        <p:txBody>
          <a:bodyPr/>
          <a:lstStyle/>
          <a:p>
            <a:r>
              <a:rPr lang="en-US" dirty="0" smtClean="0"/>
              <a:t>Title </a:t>
            </a:r>
            <a:r>
              <a:rPr lang="en-US" dirty="0"/>
              <a:t>IX </a:t>
            </a:r>
            <a:r>
              <a:rPr lang="en-US" dirty="0" smtClean="0"/>
              <a:t>&amp; </a:t>
            </a:r>
            <a:r>
              <a:rPr lang="en-US" dirty="0"/>
              <a:t>Law Enforcement: </a:t>
            </a:r>
            <a:r>
              <a:rPr lang="en-US" dirty="0" smtClean="0"/>
              <a:t>Two </a:t>
            </a:r>
            <a:r>
              <a:rPr lang="en-US" dirty="0"/>
              <a:t>Distinct </a:t>
            </a:r>
            <a:r>
              <a:rPr lang="en-US" dirty="0" smtClean="0"/>
              <a:t>Systems</a:t>
            </a:r>
            <a:endParaRPr lang="en-US" dirty="0"/>
          </a:p>
        </p:txBody>
      </p:sp>
      <p:sp>
        <p:nvSpPr>
          <p:cNvPr id="7" name="Rounded Rectangle 6"/>
          <p:cNvSpPr/>
          <p:nvPr/>
        </p:nvSpPr>
        <p:spPr>
          <a:xfrm>
            <a:off x="2132462" y="1707033"/>
            <a:ext cx="8001000" cy="1119494"/>
          </a:xfrm>
          <a:prstGeom prst="roundRect">
            <a:avLst/>
          </a:prstGeom>
          <a:ln w="9525">
            <a:solidFill>
              <a:srgbClr val="F6420A"/>
            </a:solidFill>
          </a:ln>
        </p:spPr>
        <p:style>
          <a:lnRef idx="2">
            <a:schemeClr val="dk1"/>
          </a:lnRef>
          <a:fillRef idx="1">
            <a:schemeClr val="lt1"/>
          </a:fillRef>
          <a:effectRef idx="0">
            <a:schemeClr val="dk1"/>
          </a:effectRef>
          <a:fontRef idx="minor">
            <a:schemeClr val="dk1"/>
          </a:fontRef>
        </p:style>
        <p:txBody>
          <a:bodyPr rtlCol="0" anchor="ctr"/>
          <a:lstStyle/>
          <a:p>
            <a:r>
              <a:rPr lang="en-US" sz="2000" dirty="0"/>
              <a:t>“A law enforcement investigation </a:t>
            </a:r>
            <a:r>
              <a:rPr lang="en-US" sz="2000" b="1" dirty="0"/>
              <a:t>does not relieve the school of its independent Title IX obligation</a:t>
            </a:r>
            <a:r>
              <a:rPr lang="en-US" sz="2000" dirty="0"/>
              <a:t> to investigate the conduct” and “resolve complaints promptly and equitably.”</a:t>
            </a:r>
          </a:p>
        </p:txBody>
      </p:sp>
      <p:sp>
        <p:nvSpPr>
          <p:cNvPr id="8" name="Rounded Rectangle 7"/>
          <p:cNvSpPr/>
          <p:nvPr/>
        </p:nvSpPr>
        <p:spPr>
          <a:xfrm>
            <a:off x="2132462" y="3019132"/>
            <a:ext cx="8001000" cy="1339080"/>
          </a:xfrm>
          <a:prstGeom prst="roundRect">
            <a:avLst/>
          </a:prstGeom>
          <a:ln w="9525">
            <a:solidFill>
              <a:srgbClr val="F6420A"/>
            </a:solidFill>
          </a:ln>
        </p:spPr>
        <p:style>
          <a:lnRef idx="2">
            <a:schemeClr val="dk1"/>
          </a:lnRef>
          <a:fillRef idx="1">
            <a:schemeClr val="lt1"/>
          </a:fillRef>
          <a:effectRef idx="0">
            <a:schemeClr val="dk1"/>
          </a:effectRef>
          <a:fontRef idx="minor">
            <a:schemeClr val="dk1"/>
          </a:fontRef>
        </p:style>
        <p:txBody>
          <a:bodyPr rtlCol="0" anchor="ctr"/>
          <a:lstStyle/>
          <a:p>
            <a:r>
              <a:rPr lang="en-US" sz="2000" dirty="0"/>
              <a:t>“Police investigations may be useful for fact-gathering, but because the standards for criminal investigations are different, </a:t>
            </a:r>
            <a:r>
              <a:rPr lang="en-US" sz="2000" b="1" dirty="0"/>
              <a:t>police investigations or reports are not determinative of whether sexual harassment or violence violates Title IX</a:t>
            </a:r>
            <a:r>
              <a:rPr lang="en-US" sz="2000" dirty="0"/>
              <a:t>.”  </a:t>
            </a:r>
          </a:p>
        </p:txBody>
      </p:sp>
      <p:sp>
        <p:nvSpPr>
          <p:cNvPr id="11" name="Rounded Rectangle 10"/>
          <p:cNvSpPr/>
          <p:nvPr/>
        </p:nvSpPr>
        <p:spPr>
          <a:xfrm>
            <a:off x="2132462" y="4522536"/>
            <a:ext cx="8001000" cy="1119494"/>
          </a:xfrm>
          <a:prstGeom prst="roundRect">
            <a:avLst/>
          </a:prstGeom>
          <a:ln w="9525">
            <a:solidFill>
              <a:srgbClr val="F6420A"/>
            </a:solidFill>
          </a:ln>
        </p:spPr>
        <p:style>
          <a:lnRef idx="2">
            <a:schemeClr val="dk1"/>
          </a:lnRef>
          <a:fillRef idx="1">
            <a:schemeClr val="lt1"/>
          </a:fillRef>
          <a:effectRef idx="0">
            <a:schemeClr val="dk1"/>
          </a:effectRef>
          <a:fontRef idx="minor">
            <a:schemeClr val="dk1"/>
          </a:fontRef>
        </p:style>
        <p:txBody>
          <a:bodyPr rtlCol="0" anchor="ctr"/>
          <a:lstStyle/>
          <a:p>
            <a:r>
              <a:rPr lang="en-US" sz="2000" dirty="0"/>
              <a:t>“Conduct </a:t>
            </a:r>
            <a:r>
              <a:rPr lang="en-US" sz="2000" b="1" dirty="0"/>
              <a:t>may constitute unlawful sexual harassment </a:t>
            </a:r>
            <a:r>
              <a:rPr lang="en-US" sz="2000" dirty="0"/>
              <a:t>under Title IX </a:t>
            </a:r>
            <a:r>
              <a:rPr lang="en-US" sz="2000" b="1" dirty="0"/>
              <a:t>even if the police do not have sufficient evidence</a:t>
            </a:r>
            <a:r>
              <a:rPr lang="en-US" sz="2000" dirty="0"/>
              <a:t> of a criminal violation.” </a:t>
            </a:r>
          </a:p>
        </p:txBody>
      </p:sp>
    </p:spTree>
    <p:extLst>
      <p:ext uri="{BB962C8B-B14F-4D97-AF65-F5344CB8AC3E}">
        <p14:creationId xmlns:p14="http://schemas.microsoft.com/office/powerpoint/2010/main" val="3069696862"/>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Delays: Law Enforcement Investigation</a:t>
            </a:r>
            <a:endParaRPr lang="en-US" dirty="0"/>
          </a:p>
        </p:txBody>
      </p:sp>
      <p:sp>
        <p:nvSpPr>
          <p:cNvPr id="3" name="Content Placeholder 2"/>
          <p:cNvSpPr>
            <a:spLocks noGrp="1"/>
          </p:cNvSpPr>
          <p:nvPr>
            <p:ph idx="1"/>
          </p:nvPr>
        </p:nvSpPr>
        <p:spPr/>
        <p:txBody>
          <a:bodyPr/>
          <a:lstStyle/>
          <a:p>
            <a:r>
              <a:rPr lang="en-US" dirty="0"/>
              <a:t>The Department </a:t>
            </a:r>
            <a:r>
              <a:rPr lang="en-US" b="1" dirty="0"/>
              <a:t>does not require </a:t>
            </a:r>
            <a:r>
              <a:rPr lang="en-US" dirty="0"/>
              <a:t>a </a:t>
            </a:r>
            <a:r>
              <a:rPr lang="en-US" dirty="0" smtClean="0"/>
              <a:t>school </a:t>
            </a:r>
            <a:r>
              <a:rPr lang="en-US" dirty="0"/>
              <a:t>to delay Title IX grievance during a law enforcement </a:t>
            </a:r>
            <a:r>
              <a:rPr lang="en-US" dirty="0" smtClean="0"/>
              <a:t>investigation.</a:t>
            </a:r>
            <a:endParaRPr lang="en-US" dirty="0"/>
          </a:p>
          <a:p>
            <a:pPr lvl="1"/>
            <a:r>
              <a:rPr lang="en-US" dirty="0"/>
              <a:t>Recipient must respond promptly to every </a:t>
            </a:r>
            <a:r>
              <a:rPr lang="en-US" dirty="0" smtClean="0"/>
              <a:t>complainant, with </a:t>
            </a:r>
            <a:r>
              <a:rPr lang="en-US" dirty="0"/>
              <a:t>or without the filing of a grievance. The duty to respond is triggered when recipient is on notice </a:t>
            </a:r>
            <a:r>
              <a:rPr lang="en-US" dirty="0" smtClean="0"/>
              <a:t>.</a:t>
            </a:r>
            <a:endParaRPr lang="en-US" dirty="0"/>
          </a:p>
          <a:p>
            <a:r>
              <a:rPr lang="en-US" dirty="0"/>
              <a:t>Recipient </a:t>
            </a:r>
            <a:r>
              <a:rPr lang="en-US" b="1" dirty="0"/>
              <a:t>may only delay short-term </a:t>
            </a:r>
            <a:r>
              <a:rPr lang="en-US" dirty="0"/>
              <a:t>based on “good </a:t>
            </a:r>
            <a:r>
              <a:rPr lang="en-US" dirty="0" smtClean="0"/>
              <a:t>cause,” </a:t>
            </a:r>
            <a:r>
              <a:rPr lang="en-US" dirty="0"/>
              <a:t>which may include concurrent law enforcement investigation, but it should not be a long or indefinite </a:t>
            </a:r>
            <a:r>
              <a:rPr lang="en-US" dirty="0" smtClean="0"/>
              <a:t>delay.</a:t>
            </a:r>
            <a:endParaRPr lang="en-US" dirty="0"/>
          </a:p>
          <a:p>
            <a:endParaRPr lang="en-US" dirty="0"/>
          </a:p>
        </p:txBody>
      </p:sp>
    </p:spTree>
    <p:extLst>
      <p:ext uri="{BB962C8B-B14F-4D97-AF65-F5344CB8AC3E}">
        <p14:creationId xmlns:p14="http://schemas.microsoft.com/office/powerpoint/2010/main" val="816344751"/>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40588"/>
          </a:xfrm>
        </p:spPr>
        <p:txBody>
          <a:bodyPr>
            <a:normAutofit fontScale="90000"/>
          </a:bodyPr>
          <a:lstStyle/>
          <a:p>
            <a:r>
              <a:rPr lang="en-US" dirty="0" smtClean="0"/>
              <a:t>Title IX Protections &amp; Other Federal, State and Local Laws</a:t>
            </a:r>
            <a:endParaRPr lang="en-US" dirty="0"/>
          </a:p>
        </p:txBody>
      </p:sp>
      <p:sp>
        <p:nvSpPr>
          <p:cNvPr id="3" name="Content Placeholder 2"/>
          <p:cNvSpPr>
            <a:spLocks noGrp="1"/>
          </p:cNvSpPr>
          <p:nvPr>
            <p:ph idx="1"/>
          </p:nvPr>
        </p:nvSpPr>
        <p:spPr>
          <a:xfrm>
            <a:off x="838200" y="1593339"/>
            <a:ext cx="10515600" cy="3900361"/>
          </a:xfrm>
        </p:spPr>
        <p:txBody>
          <a:bodyPr>
            <a:normAutofit fontScale="77500" lnSpcReduction="20000"/>
          </a:bodyPr>
          <a:lstStyle/>
          <a:p>
            <a:r>
              <a:rPr lang="en-US" b="1" dirty="0" smtClean="0"/>
              <a:t>Constitutional protections:</a:t>
            </a:r>
          </a:p>
          <a:p>
            <a:pPr lvl="1"/>
            <a:r>
              <a:rPr lang="en-US" sz="2300" dirty="0"/>
              <a:t>Nothing in §106 requires a school to: </a:t>
            </a:r>
          </a:p>
          <a:p>
            <a:pPr marL="1371600" lvl="2" indent="-457200">
              <a:buFont typeface="+mj-lt"/>
              <a:buAutoNum type="arabicPeriod"/>
            </a:pPr>
            <a:r>
              <a:rPr lang="en-US" sz="2300" dirty="0"/>
              <a:t>Restrict any rights that would otherwise be protected from government action by the First Amendment of the U.S. </a:t>
            </a:r>
            <a:r>
              <a:rPr lang="en-US" sz="2300" dirty="0" smtClean="0"/>
              <a:t>Constitution</a:t>
            </a:r>
            <a:endParaRPr lang="en-US" sz="2300" dirty="0"/>
          </a:p>
          <a:p>
            <a:pPr marL="1371600" lvl="2" indent="-457200">
              <a:buFont typeface="+mj-lt"/>
              <a:buAutoNum type="arabicPeriod"/>
            </a:pPr>
            <a:r>
              <a:rPr lang="en-US" sz="2300" dirty="0"/>
              <a:t>Deprive a person of any rights that would otherwise be protected from government action under the Due Process Clauses of the Fifth and </a:t>
            </a:r>
            <a:r>
              <a:rPr lang="en-US" sz="2300" dirty="0" smtClean="0"/>
              <a:t>14th </a:t>
            </a:r>
            <a:r>
              <a:rPr lang="en-US" sz="2300" dirty="0"/>
              <a:t>Amendments of the U.S. </a:t>
            </a:r>
            <a:r>
              <a:rPr lang="en-US" sz="2300" dirty="0" smtClean="0"/>
              <a:t>Constitution</a:t>
            </a:r>
            <a:endParaRPr lang="en-US" sz="2300" dirty="0"/>
          </a:p>
          <a:p>
            <a:pPr marL="1371600" lvl="2" indent="-457200">
              <a:buFont typeface="+mj-lt"/>
              <a:buAutoNum type="arabicPeriod"/>
            </a:pPr>
            <a:r>
              <a:rPr lang="en-US" sz="2300" dirty="0"/>
              <a:t>Restrict any other rights guaranteed against government action by the U.S. </a:t>
            </a:r>
            <a:r>
              <a:rPr lang="en-US" sz="2300" dirty="0" smtClean="0"/>
              <a:t>Constitution</a:t>
            </a:r>
          </a:p>
          <a:p>
            <a:r>
              <a:rPr lang="en-US" sz="2900" dirty="0"/>
              <a:t>To the extent that these final regulations provide the same protections as </a:t>
            </a:r>
            <a:r>
              <a:rPr lang="en-US" sz="2900" dirty="0" smtClean="0"/>
              <a:t>state </a:t>
            </a:r>
            <a:r>
              <a:rPr lang="en-US" sz="2900" dirty="0"/>
              <a:t>laws governing student discipline already provide, these final regulations pose no challenge for recipients (schools); </a:t>
            </a:r>
            <a:r>
              <a:rPr lang="en-US" sz="2900" b="1" dirty="0"/>
              <a:t>to the extent that a recipient (school) cannot comply with both </a:t>
            </a:r>
            <a:r>
              <a:rPr lang="en-US" sz="2900" b="1" dirty="0" smtClean="0"/>
              <a:t>state </a:t>
            </a:r>
            <a:r>
              <a:rPr lang="en-US" sz="2900" b="1" dirty="0"/>
              <a:t>law and these final regulations, these final regulations, as </a:t>
            </a:r>
            <a:r>
              <a:rPr lang="en-US" sz="2900" b="1" dirty="0" smtClean="0"/>
              <a:t>federal </a:t>
            </a:r>
            <a:r>
              <a:rPr lang="en-US" sz="2900" b="1" dirty="0"/>
              <a:t>law, would control</a:t>
            </a:r>
            <a:r>
              <a:rPr lang="en-US" sz="2900" b="1" dirty="0" smtClean="0"/>
              <a:t>.</a:t>
            </a:r>
          </a:p>
          <a:p>
            <a:r>
              <a:rPr lang="en-US" sz="2900" dirty="0"/>
              <a:t>Conflicts with </a:t>
            </a:r>
            <a:r>
              <a:rPr lang="en-US" sz="2900" dirty="0" smtClean="0"/>
              <a:t>state </a:t>
            </a:r>
            <a:r>
              <a:rPr lang="en-US" sz="2900" dirty="0"/>
              <a:t>laws: To the extent there is a conflict that cannot be resolved, the regulations </a:t>
            </a:r>
            <a:r>
              <a:rPr lang="en-US" sz="2900" dirty="0" smtClean="0"/>
              <a:t>control.</a:t>
            </a:r>
            <a:endParaRPr lang="en-US" sz="2900" dirty="0"/>
          </a:p>
          <a:p>
            <a:endParaRPr lang="en-US" sz="2400" b="1" dirty="0"/>
          </a:p>
          <a:p>
            <a:pPr marL="0" indent="0">
              <a:buNone/>
            </a:pPr>
            <a:endParaRPr lang="en-US" sz="2300" dirty="0" smtClean="0"/>
          </a:p>
        </p:txBody>
      </p:sp>
    </p:spTree>
    <p:extLst>
      <p:ext uri="{BB962C8B-B14F-4D97-AF65-F5344CB8AC3E}">
        <p14:creationId xmlns:p14="http://schemas.microsoft.com/office/powerpoint/2010/main" val="1617769720"/>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24766"/>
          </a:xfrm>
        </p:spPr>
        <p:txBody>
          <a:bodyPr/>
          <a:lstStyle/>
          <a:p>
            <a:r>
              <a:rPr lang="en-US" dirty="0" smtClean="0"/>
              <a:t>State Law vs. Regulations</a:t>
            </a:r>
            <a:endParaRPr lang="en-US" dirty="0"/>
          </a:p>
        </p:txBody>
      </p:sp>
      <p:sp>
        <p:nvSpPr>
          <p:cNvPr id="3" name="Content Placeholder 2"/>
          <p:cNvSpPr>
            <a:spLocks noGrp="1"/>
          </p:cNvSpPr>
          <p:nvPr>
            <p:ph idx="1"/>
          </p:nvPr>
        </p:nvSpPr>
        <p:spPr>
          <a:xfrm>
            <a:off x="838200" y="1173019"/>
            <a:ext cx="10515600" cy="4502852"/>
          </a:xfrm>
        </p:spPr>
        <p:txBody>
          <a:bodyPr>
            <a:normAutofit lnSpcReduction="10000"/>
          </a:bodyPr>
          <a:lstStyle/>
          <a:p>
            <a:r>
              <a:rPr lang="en-US" sz="2200" dirty="0" smtClean="0"/>
              <a:t>“The </a:t>
            </a:r>
            <a:r>
              <a:rPr lang="en-US" sz="2200" dirty="0"/>
              <a:t>Department appreciates commenters’ concerns that State laws already govern disciplinary proceedings, especially with respect to exclusionary discipline. </a:t>
            </a:r>
            <a:r>
              <a:rPr lang="en-US" sz="2200" b="1" dirty="0"/>
              <a:t>The Department has determined that the procedural protections in </a:t>
            </a:r>
            <a:r>
              <a:rPr lang="en-US" sz="2200" b="1" dirty="0" smtClean="0"/>
              <a:t>§106.45 </a:t>
            </a:r>
            <a:r>
              <a:rPr lang="en-US" sz="2200" b="1" dirty="0"/>
              <a:t>best serve the interests implicated in resolution of allegations of sexual harassment under Title IX,</a:t>
            </a:r>
            <a:r>
              <a:rPr lang="en-US" sz="2200" dirty="0"/>
              <a:t> a Federal civil rights law, and discipline for non-Title IX matters does not fall under the purview of these final regulations.”</a:t>
            </a:r>
          </a:p>
          <a:p>
            <a:pPr lvl="1"/>
            <a:r>
              <a:rPr lang="en-US" sz="2200" b="1" dirty="0" smtClean="0"/>
              <a:t>Exercise </a:t>
            </a:r>
            <a:r>
              <a:rPr lang="en-US" sz="2200" b="1" dirty="0"/>
              <a:t>of rights by parents or </a:t>
            </a:r>
            <a:r>
              <a:rPr lang="en-US" sz="2200" b="1" dirty="0" smtClean="0"/>
              <a:t>guardians:</a:t>
            </a:r>
            <a:r>
              <a:rPr lang="en-US" sz="2200" dirty="0" smtClean="0"/>
              <a:t> </a:t>
            </a:r>
            <a:r>
              <a:rPr lang="en-US" sz="2200" dirty="0"/>
              <a:t>Nothing in §106 may be read in derogation of any legal right of a parent or guardian to act on behalf of a “complainant,” “respondent,” “</a:t>
            </a:r>
            <a:r>
              <a:rPr lang="en-US" sz="2200" dirty="0" smtClean="0"/>
              <a:t>party” </a:t>
            </a:r>
            <a:r>
              <a:rPr lang="en-US" sz="2200" dirty="0"/>
              <a:t>or other individual, including but not limited to filing a formal complaint. </a:t>
            </a:r>
          </a:p>
          <a:p>
            <a:pPr lvl="1"/>
            <a:r>
              <a:rPr lang="en-US" sz="2200" b="1" dirty="0"/>
              <a:t>Preemptive </a:t>
            </a:r>
            <a:r>
              <a:rPr lang="en-US" sz="2200" b="1" dirty="0" smtClean="0"/>
              <a:t>effect:</a:t>
            </a:r>
            <a:r>
              <a:rPr lang="en-US" sz="2200" dirty="0" smtClean="0"/>
              <a:t> </a:t>
            </a:r>
            <a:r>
              <a:rPr lang="en-US" sz="2200" dirty="0"/>
              <a:t>To the extent of a conflict between </a:t>
            </a:r>
            <a:r>
              <a:rPr lang="en-US" sz="2200" dirty="0" smtClean="0"/>
              <a:t>state </a:t>
            </a:r>
            <a:r>
              <a:rPr lang="en-US" sz="2200" dirty="0"/>
              <a:t>or local law and </a:t>
            </a:r>
            <a:r>
              <a:rPr lang="en-US" sz="2200" dirty="0" smtClean="0"/>
              <a:t>Title </a:t>
            </a:r>
            <a:r>
              <a:rPr lang="en-US" sz="2200" dirty="0"/>
              <a:t>IX as implemented by </a:t>
            </a:r>
            <a:r>
              <a:rPr lang="en-US" sz="2200" dirty="0" smtClean="0"/>
              <a:t>§§106.30 </a:t>
            </a:r>
            <a:r>
              <a:rPr lang="en-US" sz="2200" dirty="0"/>
              <a:t>(Definitions), 106.44 (Schools Response to sexual harassment), and 106.45 (Grievance Process), </a:t>
            </a:r>
            <a:r>
              <a:rPr lang="en-US" sz="2200" b="1" dirty="0"/>
              <a:t>the obligation to comply </a:t>
            </a:r>
            <a:r>
              <a:rPr lang="en-US" sz="2200" dirty="0"/>
              <a:t>with </a:t>
            </a:r>
            <a:r>
              <a:rPr lang="en-US" sz="2200" dirty="0" smtClean="0"/>
              <a:t>§§106.30</a:t>
            </a:r>
            <a:r>
              <a:rPr lang="en-US" sz="2200" dirty="0"/>
              <a:t>, </a:t>
            </a:r>
            <a:r>
              <a:rPr lang="en-US" sz="2200" dirty="0" smtClean="0"/>
              <a:t>106.44 </a:t>
            </a:r>
            <a:r>
              <a:rPr lang="en-US" sz="2200" dirty="0"/>
              <a:t>and 106.45 </a:t>
            </a:r>
            <a:r>
              <a:rPr lang="en-US" sz="2200" b="1" dirty="0"/>
              <a:t>is not obviated or alleviated by any </a:t>
            </a:r>
            <a:r>
              <a:rPr lang="en-US" sz="2200" b="1" dirty="0" smtClean="0"/>
              <a:t>state </a:t>
            </a:r>
            <a:r>
              <a:rPr lang="en-US" sz="2200" b="1" dirty="0"/>
              <a:t>or local law</a:t>
            </a:r>
            <a:r>
              <a:rPr lang="en-US" sz="2200" dirty="0"/>
              <a:t>.</a:t>
            </a:r>
          </a:p>
          <a:p>
            <a:pPr lvl="1"/>
            <a:endParaRPr lang="en-US" dirty="0"/>
          </a:p>
          <a:p>
            <a:endParaRPr lang="en-US" dirty="0"/>
          </a:p>
        </p:txBody>
      </p:sp>
    </p:spTree>
    <p:extLst>
      <p:ext uri="{BB962C8B-B14F-4D97-AF65-F5344CB8AC3E}">
        <p14:creationId xmlns:p14="http://schemas.microsoft.com/office/powerpoint/2010/main" val="2651667983"/>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a:t>
            </a:r>
            <a:r>
              <a:rPr lang="en-US" dirty="0"/>
              <a:t>L</a:t>
            </a:r>
            <a:r>
              <a:rPr lang="en-US" dirty="0" smtClean="0"/>
              <a:t>aws </a:t>
            </a:r>
            <a:r>
              <a:rPr lang="en-US" dirty="0"/>
              <a:t>G</a:t>
            </a:r>
            <a:r>
              <a:rPr lang="en-US" dirty="0" smtClean="0"/>
              <a:t>overning </a:t>
            </a:r>
            <a:r>
              <a:rPr lang="en-US" dirty="0"/>
              <a:t>D</a:t>
            </a:r>
            <a:r>
              <a:rPr lang="en-US" dirty="0" smtClean="0"/>
              <a:t>isciplinary </a:t>
            </a:r>
            <a:r>
              <a:rPr lang="en-US" dirty="0"/>
              <a:t>P</a:t>
            </a:r>
            <a:r>
              <a:rPr lang="en-US" dirty="0" smtClean="0"/>
              <a:t>roceedings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Public School Code and its regulations deal with the due process and hearing requirements to expel students and the termination of most school employees.</a:t>
            </a:r>
          </a:p>
          <a:p>
            <a:r>
              <a:rPr lang="en-US" dirty="0" smtClean="0"/>
              <a:t>The Title IX grievance procedure is mandatory for the resolution of all allegations of sexual harassment under Title IX.</a:t>
            </a:r>
          </a:p>
          <a:p>
            <a:r>
              <a:rPr lang="en-US" dirty="0" smtClean="0"/>
              <a:t>In some cases, the Title IX grievance procedure may provide the same protections as state law.</a:t>
            </a:r>
          </a:p>
          <a:p>
            <a:r>
              <a:rPr lang="en-US" dirty="0" smtClean="0"/>
              <a:t>Often, school entitles will run parallel disciplinary proceedings to address the requirements of disciplinary policies, collective bargaining agreements and state law. </a:t>
            </a:r>
          </a:p>
          <a:p>
            <a:pPr marL="0" indent="0">
              <a:buNone/>
            </a:pPr>
            <a:endParaRPr lang="en-US" dirty="0" smtClean="0"/>
          </a:p>
          <a:p>
            <a:endParaRPr lang="en-US" dirty="0" smtClean="0"/>
          </a:p>
        </p:txBody>
      </p:sp>
    </p:spTree>
    <p:extLst>
      <p:ext uri="{BB962C8B-B14F-4D97-AF65-F5344CB8AC3E}">
        <p14:creationId xmlns:p14="http://schemas.microsoft.com/office/powerpoint/2010/main" val="3177867331"/>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 </a:t>
            </a:r>
            <a:r>
              <a:rPr lang="en-US" dirty="0" smtClean="0"/>
              <a:t>Laws </a:t>
            </a:r>
            <a:r>
              <a:rPr lang="en-US" dirty="0"/>
              <a:t>G</a:t>
            </a:r>
            <a:r>
              <a:rPr lang="en-US" dirty="0" smtClean="0"/>
              <a:t>overning </a:t>
            </a:r>
            <a:r>
              <a:rPr lang="en-US" dirty="0"/>
              <a:t>D</a:t>
            </a:r>
            <a:r>
              <a:rPr lang="en-US" dirty="0" smtClean="0"/>
              <a:t>isciplinary Proceedings (Cont’d)</a:t>
            </a:r>
            <a:endParaRPr lang="en-US" dirty="0"/>
          </a:p>
        </p:txBody>
      </p:sp>
      <p:sp>
        <p:nvSpPr>
          <p:cNvPr id="3" name="Content Placeholder 2"/>
          <p:cNvSpPr>
            <a:spLocks noGrp="1"/>
          </p:cNvSpPr>
          <p:nvPr>
            <p:ph idx="1"/>
          </p:nvPr>
        </p:nvSpPr>
        <p:spPr/>
        <p:txBody>
          <a:bodyPr/>
          <a:lstStyle/>
          <a:p>
            <a:r>
              <a:rPr lang="en-US" dirty="0" smtClean="0"/>
              <a:t>To the extent the school entity cannot comply with both state law and the Title IX regulations, the Title IX regulations would control.</a:t>
            </a:r>
          </a:p>
          <a:p>
            <a:r>
              <a:rPr lang="en-US" dirty="0" smtClean="0"/>
              <a:t>The area of special education and student rights under the IDEA and Section 504 requires a careful analysis.</a:t>
            </a:r>
          </a:p>
          <a:p>
            <a:r>
              <a:rPr lang="en-US" dirty="0" smtClean="0"/>
              <a:t>This is an area where a school entity should consult with its local solicitor or special counsel.</a:t>
            </a:r>
          </a:p>
        </p:txBody>
      </p:sp>
    </p:spTree>
    <p:extLst>
      <p:ext uri="{BB962C8B-B14F-4D97-AF65-F5344CB8AC3E}">
        <p14:creationId xmlns:p14="http://schemas.microsoft.com/office/powerpoint/2010/main" val="913459820"/>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7130"/>
          </a:xfrm>
        </p:spPr>
        <p:txBody>
          <a:bodyPr>
            <a:normAutofit/>
          </a:bodyPr>
          <a:lstStyle/>
          <a:p>
            <a:r>
              <a:rPr lang="en-US" dirty="0" smtClean="0"/>
              <a:t>Individuals With Disabilities </a:t>
            </a:r>
            <a:endParaRPr lang="en-US" dirty="0"/>
          </a:p>
        </p:txBody>
      </p:sp>
      <p:sp>
        <p:nvSpPr>
          <p:cNvPr id="3" name="Content Placeholder 2"/>
          <p:cNvSpPr>
            <a:spLocks noGrp="1"/>
          </p:cNvSpPr>
          <p:nvPr>
            <p:ph idx="1"/>
          </p:nvPr>
        </p:nvSpPr>
        <p:spPr>
          <a:xfrm>
            <a:off x="838200" y="1330035"/>
            <a:ext cx="10515600" cy="4373544"/>
          </a:xfrm>
        </p:spPr>
        <p:txBody>
          <a:bodyPr>
            <a:noAutofit/>
          </a:bodyPr>
          <a:lstStyle/>
          <a:p>
            <a:r>
              <a:rPr lang="en-US" sz="2000" dirty="0" smtClean="0"/>
              <a:t>In response to commenters’ concerns, the final regulations revised §106.44(a) to require recipients to offer supportive measures as part of the recipient’s prompt, non-deliberately indifferent response. </a:t>
            </a:r>
          </a:p>
          <a:p>
            <a:r>
              <a:rPr lang="en-US" sz="2000" dirty="0" smtClean="0"/>
              <a:t>The prompt response </a:t>
            </a:r>
            <a:r>
              <a:rPr lang="en-US" sz="2000" b="1" u="sng" dirty="0" smtClean="0"/>
              <a:t>must</a:t>
            </a:r>
            <a:r>
              <a:rPr lang="en-US" sz="2000" dirty="0" smtClean="0"/>
              <a:t> include:</a:t>
            </a:r>
          </a:p>
          <a:p>
            <a:pPr lvl="1"/>
            <a:r>
              <a:rPr lang="en-US" sz="1600" dirty="0" smtClean="0"/>
              <a:t>Title IX Coordinator promptly contacting complainant to discuss available supportive measures </a:t>
            </a:r>
          </a:p>
          <a:p>
            <a:pPr lvl="1"/>
            <a:r>
              <a:rPr lang="en-US" sz="1600" dirty="0" smtClean="0"/>
              <a:t>Inform the complainant of the supportive measures available with or without the filing of a formal complaint</a:t>
            </a:r>
          </a:p>
          <a:p>
            <a:pPr lvl="1"/>
            <a:r>
              <a:rPr lang="en-US" sz="1600" dirty="0" smtClean="0"/>
              <a:t>Explain the process for filing a formal complaint </a:t>
            </a:r>
          </a:p>
          <a:p>
            <a:r>
              <a:rPr lang="en-US" sz="2000" dirty="0" smtClean="0"/>
              <a:t>Recipients must meet these requirements while also complying with disability laws (IDEA, Section 504, ADA). </a:t>
            </a:r>
            <a:r>
              <a:rPr lang="en-US" sz="2000" dirty="0"/>
              <a:t>T</a:t>
            </a:r>
            <a:r>
              <a:rPr lang="en-US" sz="2000" dirty="0" smtClean="0"/>
              <a:t>hese regulations do not address a recipient’s obligations under applicable disability laws.</a:t>
            </a:r>
          </a:p>
          <a:p>
            <a:r>
              <a:rPr lang="en-US" sz="2000" dirty="0" smtClean="0"/>
              <a:t>To the extent that there is an overlap between supportive measures with Title IX and disability laws, the Title IX Coordinator is responsible for the implementation of such supportive measure. </a:t>
            </a:r>
            <a:endParaRPr lang="en-US" sz="2000" dirty="0"/>
          </a:p>
        </p:txBody>
      </p:sp>
    </p:spTree>
    <p:extLst>
      <p:ext uri="{BB962C8B-B14F-4D97-AF65-F5344CB8AC3E}">
        <p14:creationId xmlns:p14="http://schemas.microsoft.com/office/powerpoint/2010/main" val="2978486665"/>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8809" y="385003"/>
            <a:ext cx="10515600" cy="1325563"/>
          </a:xfrm>
        </p:spPr>
        <p:txBody>
          <a:bodyPr/>
          <a:lstStyle/>
          <a:p>
            <a:r>
              <a:rPr lang="en-US" dirty="0" smtClean="0"/>
              <a:t> </a:t>
            </a:r>
            <a:r>
              <a:rPr lang="en-US" dirty="0"/>
              <a:t>Individuals </a:t>
            </a:r>
            <a:r>
              <a:rPr lang="en-US" dirty="0" smtClean="0"/>
              <a:t>With </a:t>
            </a:r>
            <a:r>
              <a:rPr lang="en-US" dirty="0"/>
              <a:t>Disabilities </a:t>
            </a:r>
            <a:r>
              <a:rPr lang="en-US" dirty="0" smtClean="0"/>
              <a:t>(Cont’d)</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Department responded to concerns re: students with disabilities having difficulty in comprehending sexual harassment and communicating to a recipient about an incident.</a:t>
            </a:r>
          </a:p>
          <a:p>
            <a:r>
              <a:rPr lang="en-US" dirty="0" smtClean="0"/>
              <a:t>Recipients are free to provide educational information to students to help with these concerns.</a:t>
            </a:r>
          </a:p>
          <a:p>
            <a:r>
              <a:rPr lang="en-US" dirty="0" smtClean="0"/>
              <a:t>The Department believes the expansion of actual knowledge to include notice to any ESE employee will aid in the communication.</a:t>
            </a:r>
          </a:p>
          <a:p>
            <a:r>
              <a:rPr lang="en-US" dirty="0" smtClean="0"/>
              <a:t>Recipients must react to complainants with impartiality and without bias. </a:t>
            </a:r>
          </a:p>
          <a:p>
            <a:r>
              <a:rPr lang="en-US" dirty="0" smtClean="0"/>
              <a:t>§106.45(b)(1)(iii) prohibits Title IX Coordinators, investigators, decision-makers and anyone involved in informal resolution process from having conflicts of interest or bias against complainants or respondents by requiring training that includes: “how to serve impartially, including by avoiding prejudgment of the facts at issue conflicts of interest, and bias.”</a:t>
            </a:r>
          </a:p>
          <a:p>
            <a:endParaRPr lang="en-US" dirty="0"/>
          </a:p>
        </p:txBody>
      </p:sp>
    </p:spTree>
    <p:extLst>
      <p:ext uri="{BB962C8B-B14F-4D97-AF65-F5344CB8AC3E}">
        <p14:creationId xmlns:p14="http://schemas.microsoft.com/office/powerpoint/2010/main" val="2401944814"/>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Individuals </a:t>
            </a:r>
            <a:r>
              <a:rPr lang="en-US" dirty="0"/>
              <a:t>W</a:t>
            </a:r>
            <a:r>
              <a:rPr lang="en-US" dirty="0" smtClean="0"/>
              <a:t>ith </a:t>
            </a:r>
            <a:r>
              <a:rPr lang="en-US" dirty="0"/>
              <a:t>Disabilities </a:t>
            </a:r>
            <a:r>
              <a:rPr lang="en-US" dirty="0" smtClean="0"/>
              <a:t>(Cont’d</a:t>
            </a:r>
            <a:r>
              <a:rPr lang="en-US" dirty="0"/>
              <a:t>)</a:t>
            </a:r>
          </a:p>
        </p:txBody>
      </p:sp>
      <p:sp>
        <p:nvSpPr>
          <p:cNvPr id="3" name="Content Placeholder 2"/>
          <p:cNvSpPr>
            <a:spLocks noGrp="1"/>
          </p:cNvSpPr>
          <p:nvPr>
            <p:ph idx="1"/>
          </p:nvPr>
        </p:nvSpPr>
        <p:spPr>
          <a:xfrm>
            <a:off x="838200" y="1566833"/>
            <a:ext cx="10515600" cy="3850245"/>
          </a:xfrm>
        </p:spPr>
        <p:txBody>
          <a:bodyPr>
            <a:normAutofit fontScale="92500"/>
          </a:bodyPr>
          <a:lstStyle/>
          <a:p>
            <a:r>
              <a:rPr lang="en-US" dirty="0" smtClean="0"/>
              <a:t>To guard against concerns that stereotypes may lead to a recipient unfairly punishing a student with disabilities for reporting a sexual harassment, the final regulations added §106.71, which prevents retaliation:</a:t>
            </a:r>
          </a:p>
          <a:p>
            <a:pPr lvl="1"/>
            <a:r>
              <a:rPr lang="en-US" dirty="0" smtClean="0"/>
              <a:t>§106.71 stated that “charges against an individual for code of conduct violations that do not involve sex discrimination or sexual harassment, but arise out of the same facts or circumstances as a report or complaint of sex discrimination, or report of formal complaint of sexual harassment, for the purpose of interfering with any right or privilege secured by Title IX or its implementing regulations, constitutes retaliation.”</a:t>
            </a:r>
          </a:p>
          <a:p>
            <a:pPr lvl="2"/>
            <a:r>
              <a:rPr lang="en-US" dirty="0" smtClean="0"/>
              <a:t>Bullying can be a form of retaliation </a:t>
            </a:r>
            <a:endParaRPr lang="en-US" dirty="0"/>
          </a:p>
        </p:txBody>
      </p:sp>
    </p:spTree>
    <p:extLst>
      <p:ext uri="{BB962C8B-B14F-4D97-AF65-F5344CB8AC3E}">
        <p14:creationId xmlns:p14="http://schemas.microsoft.com/office/powerpoint/2010/main" val="17780310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20544"/>
            <a:ext cx="10515600" cy="655781"/>
          </a:xfrm>
        </p:spPr>
        <p:txBody>
          <a:bodyPr/>
          <a:lstStyle/>
          <a:p>
            <a:r>
              <a:rPr lang="en-US" dirty="0"/>
              <a:t>History of Title IX</a:t>
            </a:r>
          </a:p>
        </p:txBody>
      </p:sp>
      <p:sp>
        <p:nvSpPr>
          <p:cNvPr id="3" name="Content Placeholder 2"/>
          <p:cNvSpPr>
            <a:spLocks noGrp="1"/>
          </p:cNvSpPr>
          <p:nvPr>
            <p:ph idx="1"/>
          </p:nvPr>
        </p:nvSpPr>
        <p:spPr>
          <a:xfrm>
            <a:off x="838200" y="1143000"/>
            <a:ext cx="10515600" cy="4532871"/>
          </a:xfrm>
        </p:spPr>
        <p:txBody>
          <a:bodyPr>
            <a:noAutofit/>
          </a:bodyPr>
          <a:lstStyle/>
          <a:p>
            <a:r>
              <a:rPr lang="en-US" sz="2400" dirty="0"/>
              <a:t>It is a civil </a:t>
            </a:r>
            <a:r>
              <a:rPr lang="en-US" sz="2400" dirty="0" smtClean="0"/>
              <a:t>rights </a:t>
            </a:r>
            <a:r>
              <a:rPr lang="en-US" sz="2400" dirty="0"/>
              <a:t>statute enacted in 1972 to prohibit discrimination based on sex in education programs and activities.</a:t>
            </a:r>
          </a:p>
          <a:p>
            <a:pPr marL="0" indent="0">
              <a:buNone/>
            </a:pPr>
            <a:endParaRPr lang="en-US" sz="2400" dirty="0"/>
          </a:p>
          <a:p>
            <a:pPr lvl="1"/>
            <a:r>
              <a:rPr lang="en-US" dirty="0"/>
              <a:t>Historically, people have </a:t>
            </a:r>
            <a:r>
              <a:rPr lang="en-US" dirty="0" smtClean="0"/>
              <a:t>commonly </a:t>
            </a:r>
            <a:r>
              <a:rPr lang="en-US" dirty="0"/>
              <a:t>thought of Title </a:t>
            </a:r>
            <a:r>
              <a:rPr lang="en-US" dirty="0" smtClean="0"/>
              <a:t>IX as </a:t>
            </a:r>
            <a:r>
              <a:rPr lang="en-US" dirty="0"/>
              <a:t>addressing </a:t>
            </a:r>
            <a:r>
              <a:rPr lang="en-US" b="1" dirty="0"/>
              <a:t>gender equity in sports </a:t>
            </a:r>
            <a:r>
              <a:rPr lang="en-US" dirty="0"/>
              <a:t>but Title IX has always had a </a:t>
            </a:r>
            <a:r>
              <a:rPr lang="en-US" i="1" dirty="0"/>
              <a:t>mandate</a:t>
            </a:r>
            <a:r>
              <a:rPr lang="en-US" dirty="0"/>
              <a:t> to address sex discrimination in hiring, admissions and other aspects of a school’s education programs or activities.</a:t>
            </a:r>
          </a:p>
          <a:p>
            <a:pPr marL="457200" lvl="1" indent="0">
              <a:buNone/>
            </a:pPr>
            <a:endParaRPr lang="en-US" dirty="0"/>
          </a:p>
          <a:p>
            <a:pPr lvl="1"/>
            <a:r>
              <a:rPr lang="en-US" dirty="0"/>
              <a:t>Today, Title IX’s reach is much </a:t>
            </a:r>
            <a:r>
              <a:rPr lang="en-US" dirty="0" smtClean="0"/>
              <a:t>broader.</a:t>
            </a:r>
            <a:endParaRPr lang="en-US" dirty="0"/>
          </a:p>
        </p:txBody>
      </p:sp>
    </p:spTree>
    <p:extLst>
      <p:ext uri="{BB962C8B-B14F-4D97-AF65-F5344CB8AC3E}">
        <p14:creationId xmlns:p14="http://schemas.microsoft.com/office/powerpoint/2010/main" val="2386652518"/>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Individuals </a:t>
            </a:r>
            <a:r>
              <a:rPr lang="en-US" dirty="0"/>
              <a:t>W</a:t>
            </a:r>
            <a:r>
              <a:rPr lang="en-US" dirty="0" smtClean="0"/>
              <a:t>ith </a:t>
            </a:r>
            <a:r>
              <a:rPr lang="en-US" dirty="0"/>
              <a:t>Disabilities </a:t>
            </a:r>
            <a:r>
              <a:rPr lang="en-US" dirty="0" smtClean="0"/>
              <a:t>(Cont’d</a:t>
            </a:r>
            <a:r>
              <a:rPr lang="en-US" dirty="0"/>
              <a:t>)</a:t>
            </a:r>
          </a:p>
        </p:txBody>
      </p:sp>
      <p:sp>
        <p:nvSpPr>
          <p:cNvPr id="3" name="Content Placeholder 2"/>
          <p:cNvSpPr>
            <a:spLocks noGrp="1"/>
          </p:cNvSpPr>
          <p:nvPr>
            <p:ph idx="1"/>
          </p:nvPr>
        </p:nvSpPr>
        <p:spPr>
          <a:xfrm>
            <a:off x="838200" y="1532327"/>
            <a:ext cx="10515600" cy="3850245"/>
          </a:xfrm>
        </p:spPr>
        <p:txBody>
          <a:bodyPr>
            <a:normAutofit fontScale="92500" lnSpcReduction="10000"/>
          </a:bodyPr>
          <a:lstStyle/>
          <a:p>
            <a:r>
              <a:rPr lang="en-US" dirty="0" smtClean="0"/>
              <a:t>Any disability of Respondent or Complainant is part of the “surrounding circumstances” to be taken into considering when determining if conduct rises to sexual harassment. </a:t>
            </a:r>
          </a:p>
          <a:p>
            <a:r>
              <a:rPr lang="en-US" dirty="0" smtClean="0"/>
              <a:t>When the conduct of a Respondent with a disability is determined to be sexual harassment, the recipient has flexibility to impose consequences for action. </a:t>
            </a:r>
            <a:r>
              <a:rPr lang="en-US" dirty="0"/>
              <a:t>T</a:t>
            </a:r>
            <a:r>
              <a:rPr lang="en-US" dirty="0" smtClean="0"/>
              <a:t>he Department “does not second guess whether the recipient imposes a disciplinary sanction.”</a:t>
            </a:r>
          </a:p>
          <a:p>
            <a:pPr lvl="1"/>
            <a:r>
              <a:rPr lang="en-US" dirty="0" smtClean="0"/>
              <a:t>Keep in mind:</a:t>
            </a:r>
          </a:p>
          <a:p>
            <a:pPr lvl="2"/>
            <a:r>
              <a:rPr lang="en-US" dirty="0"/>
              <a:t>C</a:t>
            </a:r>
            <a:r>
              <a:rPr lang="en-US" dirty="0" smtClean="0"/>
              <a:t>omplainant is still entitled to remedies that restore or preserve the right to equal educational access</a:t>
            </a:r>
          </a:p>
          <a:p>
            <a:pPr lvl="2"/>
            <a:r>
              <a:rPr lang="en-US" dirty="0" smtClean="0"/>
              <a:t>There can be no disciplinary sanctions without following the grievance process in §106.45</a:t>
            </a:r>
            <a:endParaRPr lang="en-US" dirty="0"/>
          </a:p>
        </p:txBody>
      </p:sp>
    </p:spTree>
    <p:extLst>
      <p:ext uri="{BB962C8B-B14F-4D97-AF65-F5344CB8AC3E}">
        <p14:creationId xmlns:p14="http://schemas.microsoft.com/office/powerpoint/2010/main" val="3040337720"/>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Education Considerations</a:t>
            </a:r>
            <a:endParaRPr lang="en-US" dirty="0"/>
          </a:p>
        </p:txBody>
      </p:sp>
      <p:sp>
        <p:nvSpPr>
          <p:cNvPr id="3" name="Content Placeholder 2"/>
          <p:cNvSpPr>
            <a:spLocks noGrp="1"/>
          </p:cNvSpPr>
          <p:nvPr>
            <p:ph idx="1"/>
          </p:nvPr>
        </p:nvSpPr>
        <p:spPr>
          <a:xfrm>
            <a:off x="838200" y="1524001"/>
            <a:ext cx="10515600" cy="4151870"/>
          </a:xfrm>
        </p:spPr>
        <p:txBody>
          <a:bodyPr>
            <a:noAutofit/>
          </a:bodyPr>
          <a:lstStyle/>
          <a:p>
            <a:pPr lvl="0"/>
            <a:r>
              <a:rPr lang="en-US" sz="2000" dirty="0" smtClean="0"/>
              <a:t>Notify </a:t>
            </a:r>
            <a:r>
              <a:rPr lang="en-US" sz="2000" dirty="0"/>
              <a:t>Special Education Director and/or 504 Coordinator as soon as possible if a special education student is involved in any way in an investigation – whether an accused, accuser, witness, etc. </a:t>
            </a:r>
          </a:p>
          <a:p>
            <a:pPr lvl="0"/>
            <a:r>
              <a:rPr lang="en-US" sz="2000" dirty="0"/>
              <a:t>Impact on IEP Team and Offers of FAPE</a:t>
            </a:r>
          </a:p>
          <a:p>
            <a:pPr lvl="1"/>
            <a:r>
              <a:rPr lang="en-US" sz="2000" dirty="0"/>
              <a:t>Special Ed team should be aware of any Title IX implications in the event the actions at issue prompt the need for changes to a student’s IEP – FBA and other behavioral supports, schedule or program changes, a new evaluation, etc. </a:t>
            </a:r>
          </a:p>
          <a:p>
            <a:pPr lvl="1"/>
            <a:r>
              <a:rPr lang="en-US" sz="2000" dirty="0"/>
              <a:t>If your Title IX investigation of unidentified students produces information that  could be relevant to a school’s child find obligations, share the concern with the special education team to see if it warrants an IDEA and/or 504 Evaluation. </a:t>
            </a:r>
          </a:p>
          <a:p>
            <a:endParaRPr lang="en-US" sz="1800" dirty="0"/>
          </a:p>
        </p:txBody>
      </p:sp>
    </p:spTree>
    <p:extLst>
      <p:ext uri="{BB962C8B-B14F-4D97-AF65-F5344CB8AC3E}">
        <p14:creationId xmlns:p14="http://schemas.microsoft.com/office/powerpoint/2010/main" val="1988830205"/>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78584"/>
          </a:xfrm>
        </p:spPr>
        <p:txBody>
          <a:bodyPr>
            <a:normAutofit fontScale="90000"/>
          </a:bodyPr>
          <a:lstStyle/>
          <a:p>
            <a:r>
              <a:rPr lang="en-US" dirty="0" smtClean="0"/>
              <a:t>Special Education Considerations (Cont’d)</a:t>
            </a:r>
            <a:endParaRPr lang="en-US" dirty="0"/>
          </a:p>
        </p:txBody>
      </p:sp>
      <p:sp>
        <p:nvSpPr>
          <p:cNvPr id="3" name="Content Placeholder 2"/>
          <p:cNvSpPr>
            <a:spLocks noGrp="1"/>
          </p:cNvSpPr>
          <p:nvPr>
            <p:ph idx="1"/>
          </p:nvPr>
        </p:nvSpPr>
        <p:spPr>
          <a:xfrm>
            <a:off x="838200" y="1145309"/>
            <a:ext cx="10515600" cy="4530562"/>
          </a:xfrm>
        </p:spPr>
        <p:txBody>
          <a:bodyPr>
            <a:noAutofit/>
          </a:bodyPr>
          <a:lstStyle/>
          <a:p>
            <a:pPr lvl="0"/>
            <a:r>
              <a:rPr lang="en-US" sz="2000" dirty="0" smtClean="0"/>
              <a:t>Disciplinary Protections:</a:t>
            </a:r>
            <a:endParaRPr lang="en-US" sz="2000" dirty="0"/>
          </a:p>
          <a:p>
            <a:pPr lvl="1"/>
            <a:r>
              <a:rPr lang="en-US" sz="2000" dirty="0"/>
              <a:t>Schools cannot change the placement of a student (removal for more than 10 consecutive school days or a pattern of shorter removals cumulating to 10-15 school days) in response to an offense that is a manifestation of the student’s disabilities. This applies to students eligible for services or protection under the IDEA </a:t>
            </a:r>
            <a:r>
              <a:rPr lang="en-US" sz="2000" u="sng" dirty="0"/>
              <a:t>and</a:t>
            </a:r>
            <a:r>
              <a:rPr lang="en-US" sz="2000" dirty="0"/>
              <a:t> Section 504. </a:t>
            </a:r>
          </a:p>
          <a:p>
            <a:pPr lvl="1"/>
            <a:r>
              <a:rPr lang="en-US" sz="2000" dirty="0"/>
              <a:t>Schools can generally remove students for shorter periods of time that do not amount to a “change in placement” and should use those days strategically throughout the investigatory process. </a:t>
            </a:r>
          </a:p>
          <a:p>
            <a:pPr lvl="1"/>
            <a:r>
              <a:rPr lang="en-US" sz="2000" dirty="0"/>
              <a:t>Consulting special education administrators will ensure your investigatory procedures and ultimate determinations do not run afoul of these protections for identified students, while also honoring its obligations under Title IX. </a:t>
            </a:r>
          </a:p>
          <a:p>
            <a:pPr lvl="0"/>
            <a:r>
              <a:rPr lang="en-US" sz="2000" dirty="0"/>
              <a:t>The two processes can likely run parallel to each other when coordination occurs early on in the process. </a:t>
            </a:r>
          </a:p>
          <a:p>
            <a:endParaRPr lang="en-US" sz="1800" dirty="0"/>
          </a:p>
        </p:txBody>
      </p:sp>
    </p:spTree>
    <p:extLst>
      <p:ext uri="{BB962C8B-B14F-4D97-AF65-F5344CB8AC3E}">
        <p14:creationId xmlns:p14="http://schemas.microsoft.com/office/powerpoint/2010/main" val="2799823006"/>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4727"/>
            <a:ext cx="10515600" cy="951347"/>
          </a:xfrm>
        </p:spPr>
        <p:txBody>
          <a:bodyPr/>
          <a:lstStyle/>
          <a:p>
            <a:r>
              <a:rPr lang="en-US" dirty="0" smtClean="0"/>
              <a:t>Title IX &amp; Unions</a:t>
            </a:r>
            <a:endParaRPr lang="en-US" dirty="0"/>
          </a:p>
        </p:txBody>
      </p:sp>
      <p:sp>
        <p:nvSpPr>
          <p:cNvPr id="3" name="Content Placeholder 2"/>
          <p:cNvSpPr>
            <a:spLocks noGrp="1"/>
          </p:cNvSpPr>
          <p:nvPr>
            <p:ph idx="1"/>
          </p:nvPr>
        </p:nvSpPr>
        <p:spPr>
          <a:xfrm>
            <a:off x="838200" y="1283855"/>
            <a:ext cx="10515600" cy="4392015"/>
          </a:xfrm>
        </p:spPr>
        <p:txBody>
          <a:bodyPr>
            <a:normAutofit fontScale="77500" lnSpcReduction="20000"/>
          </a:bodyPr>
          <a:lstStyle/>
          <a:p>
            <a:r>
              <a:rPr lang="en-US" b="1" dirty="0"/>
              <a:t>Conflicts of </a:t>
            </a:r>
            <a:r>
              <a:rPr lang="en-US" b="1" dirty="0" smtClean="0"/>
              <a:t>interest</a:t>
            </a:r>
            <a:r>
              <a:rPr lang="en-US" b="1" dirty="0"/>
              <a:t>, c</a:t>
            </a:r>
            <a:r>
              <a:rPr lang="en-US" b="1" dirty="0" smtClean="0"/>
              <a:t>onfidentiality </a:t>
            </a:r>
            <a:r>
              <a:rPr lang="en-US" b="1" dirty="0"/>
              <a:t>and </a:t>
            </a:r>
            <a:r>
              <a:rPr lang="en-US" b="1" dirty="0" smtClean="0"/>
              <a:t>union concerns: </a:t>
            </a:r>
          </a:p>
          <a:p>
            <a:r>
              <a:rPr lang="en-US" dirty="0" smtClean="0"/>
              <a:t>Other </a:t>
            </a:r>
            <a:r>
              <a:rPr lang="en-US" dirty="0"/>
              <a:t>commenters expressed concern that </a:t>
            </a:r>
            <a:r>
              <a:rPr lang="en-US" dirty="0" smtClean="0"/>
              <a:t>§106.45(b</a:t>
            </a:r>
            <a:r>
              <a:rPr lang="en-US" dirty="0"/>
              <a:t>)(5)(iv) may conflict with a union’s duty of providing fair representation in the grievance process. One commenter stated that </a:t>
            </a:r>
            <a:r>
              <a:rPr lang="en-US" dirty="0" smtClean="0"/>
              <a:t>federal </a:t>
            </a:r>
            <a:r>
              <a:rPr lang="en-US" dirty="0"/>
              <a:t>labor law and many </a:t>
            </a:r>
            <a:r>
              <a:rPr lang="en-US" dirty="0" smtClean="0"/>
              <a:t>state </a:t>
            </a:r>
            <a:r>
              <a:rPr lang="en-US" dirty="0"/>
              <a:t>labor laws already provide that an employee subject to investigatory interviews may have a union representative present for a meeting that might lead to discipline. </a:t>
            </a:r>
            <a:endParaRPr lang="en-US" dirty="0" smtClean="0"/>
          </a:p>
          <a:p>
            <a:r>
              <a:rPr lang="en-US" b="1" dirty="0" smtClean="0"/>
              <a:t>Discussion</a:t>
            </a:r>
            <a:r>
              <a:rPr lang="en-US" b="1" dirty="0"/>
              <a:t>:</a:t>
            </a:r>
            <a:r>
              <a:rPr lang="en-US" dirty="0"/>
              <a:t> The Department acknowledges the concerns raised by commenters regarding potential conflicts of interest and confidentiality issues arising from permitting the presence or </a:t>
            </a:r>
            <a:r>
              <a:rPr lang="en-US" dirty="0" smtClean="0"/>
              <a:t>participation </a:t>
            </a:r>
            <a:r>
              <a:rPr lang="en-US" dirty="0"/>
              <a:t>of advisors of a party’s choice in Title IX proceedings, and potential conflict with labor union duties in grievance processes. With respect to potential conflicts of interest, we believe that parties are in the best position to decide which individuals should serve as their advisors. </a:t>
            </a:r>
            <a:r>
              <a:rPr lang="en-US" b="1" i="1" dirty="0"/>
              <a:t>Advisors, for example, may be friends, family members, </a:t>
            </a:r>
            <a:r>
              <a:rPr lang="en-US" b="1" i="1" dirty="0" smtClean="0"/>
              <a:t>attorneys </a:t>
            </a:r>
            <a:r>
              <a:rPr lang="en-US" b="1" i="1" dirty="0"/>
              <a:t>or other individuals with whom the party has a trusted relationship.</a:t>
            </a:r>
            <a:r>
              <a:rPr lang="en-US" dirty="0"/>
              <a:t> The Department believes it would be inappropriate for it to second guess this important decision. </a:t>
            </a:r>
            <a:endParaRPr lang="en-US" dirty="0" smtClean="0"/>
          </a:p>
          <a:p>
            <a:endParaRPr lang="en-US" dirty="0"/>
          </a:p>
        </p:txBody>
      </p:sp>
    </p:spTree>
    <p:extLst>
      <p:ext uri="{BB962C8B-B14F-4D97-AF65-F5344CB8AC3E}">
        <p14:creationId xmlns:p14="http://schemas.microsoft.com/office/powerpoint/2010/main" val="951624551"/>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2475"/>
          </a:xfrm>
        </p:spPr>
        <p:txBody>
          <a:bodyPr/>
          <a:lstStyle/>
          <a:p>
            <a:r>
              <a:rPr lang="en-US" dirty="0" smtClean="0"/>
              <a:t>Title IX &amp; Unions (Cont’d)</a:t>
            </a:r>
            <a:endParaRPr lang="en-US" dirty="0"/>
          </a:p>
        </p:txBody>
      </p:sp>
      <p:sp>
        <p:nvSpPr>
          <p:cNvPr id="3" name="Content Placeholder 2"/>
          <p:cNvSpPr>
            <a:spLocks noGrp="1"/>
          </p:cNvSpPr>
          <p:nvPr>
            <p:ph idx="1"/>
          </p:nvPr>
        </p:nvSpPr>
        <p:spPr>
          <a:xfrm>
            <a:off x="838200" y="1283855"/>
            <a:ext cx="10515600" cy="4392015"/>
          </a:xfrm>
        </p:spPr>
        <p:txBody>
          <a:bodyPr>
            <a:normAutofit/>
          </a:bodyPr>
          <a:lstStyle/>
          <a:p>
            <a:pPr marL="0" indent="0">
              <a:buNone/>
            </a:pPr>
            <a:r>
              <a:rPr lang="en-US" i="1" dirty="0" smtClean="0"/>
              <a:t>“It </a:t>
            </a:r>
            <a:r>
              <a:rPr lang="en-US" i="1" dirty="0"/>
              <a:t>is not the intent of the Department to undermine the important role that union advisors may play in grievance proceedings. However, we wish to clarify that in the event of an actual conflict between a union contract or practice and the final regulations, then the </a:t>
            </a:r>
            <a:r>
              <a:rPr lang="en-US" i="1" dirty="0" smtClean="0"/>
              <a:t>final regulations </a:t>
            </a:r>
            <a:r>
              <a:rPr lang="en-US" i="1" dirty="0"/>
              <a:t>would have preemptive </a:t>
            </a:r>
            <a:r>
              <a:rPr lang="en-US" i="1" dirty="0" smtClean="0"/>
              <a:t>effect</a:t>
            </a:r>
            <a:r>
              <a:rPr lang="en-US" dirty="0" smtClean="0"/>
              <a:t>.” </a:t>
            </a:r>
          </a:p>
          <a:p>
            <a:pPr marL="0" indent="0">
              <a:buNone/>
            </a:pPr>
            <a:endParaRPr lang="en-US" dirty="0" smtClean="0"/>
          </a:p>
          <a:p>
            <a:pPr marL="0" indent="0">
              <a:buNone/>
            </a:pPr>
            <a:r>
              <a:rPr lang="en-US" dirty="0" smtClean="0"/>
              <a:t>We </a:t>
            </a:r>
            <a:r>
              <a:rPr lang="en-US" dirty="0"/>
              <a:t>note that the final regulations </a:t>
            </a:r>
            <a:r>
              <a:rPr lang="en-US" b="1" dirty="0"/>
              <a:t>do not preclude</a:t>
            </a:r>
            <a:r>
              <a:rPr lang="en-US" dirty="0"/>
              <a:t> a union lawyer from serving as an advisor to a party in a proceeding</a:t>
            </a:r>
            <a:r>
              <a:rPr lang="en-US" b="1" dirty="0"/>
              <a:t>.</a:t>
            </a:r>
            <a:endParaRPr lang="en-US" dirty="0"/>
          </a:p>
          <a:p>
            <a:endParaRPr lang="en-US" dirty="0"/>
          </a:p>
        </p:txBody>
      </p:sp>
    </p:spTree>
    <p:extLst>
      <p:ext uri="{BB962C8B-B14F-4D97-AF65-F5344CB8AC3E}">
        <p14:creationId xmlns:p14="http://schemas.microsoft.com/office/powerpoint/2010/main" val="1905631448"/>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Section 106.45</a:t>
            </a:r>
            <a:br>
              <a:rPr lang="en-US" sz="3200" dirty="0"/>
            </a:br>
            <a:r>
              <a:rPr lang="en-US" sz="3200" dirty="0"/>
              <a:t>Recipient’s Response to Formal </a:t>
            </a:r>
            <a:r>
              <a:rPr lang="en-US" sz="3200" dirty="0" smtClean="0"/>
              <a:t>Complaints</a:t>
            </a:r>
            <a:br>
              <a:rPr lang="en-US" sz="3200" dirty="0" smtClean="0"/>
            </a:br>
            <a:r>
              <a:rPr lang="en-US" sz="3200" dirty="0" smtClean="0"/>
              <a:t>How to Serve Impartially and Free from Bias</a:t>
            </a:r>
            <a:endParaRPr lang="en-US" sz="3200" dirty="0"/>
          </a:p>
        </p:txBody>
      </p:sp>
    </p:spTree>
    <p:extLst>
      <p:ext uri="{BB962C8B-B14F-4D97-AF65-F5344CB8AC3E}">
        <p14:creationId xmlns:p14="http://schemas.microsoft.com/office/powerpoint/2010/main" val="1997766107"/>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0"/>
            <a:ext cx="10058400" cy="914400"/>
          </a:xfrm>
        </p:spPr>
        <p:txBody>
          <a:bodyPr/>
          <a:lstStyle/>
          <a:p>
            <a:pPr eaLnBrk="1" hangingPunct="1">
              <a:defRPr/>
            </a:pPr>
            <a:r>
              <a:rPr lang="en-US" dirty="0"/>
              <a:t>Complainant’s Viewpoint</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84825270"/>
              </p:ext>
            </p:extLst>
          </p:nvPr>
        </p:nvGraphicFramePr>
        <p:xfrm>
          <a:off x="1096963" y="824947"/>
          <a:ext cx="9915594" cy="47751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38969973"/>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0"/>
            <a:ext cx="10058400" cy="923636"/>
          </a:xfrm>
        </p:spPr>
        <p:txBody>
          <a:bodyPr/>
          <a:lstStyle/>
          <a:p>
            <a:pPr eaLnBrk="1" hangingPunct="1">
              <a:defRPr/>
            </a:pPr>
            <a:r>
              <a:rPr lang="en-US" dirty="0"/>
              <a:t>Respondent’s Viewpoint</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600282466"/>
              </p:ext>
            </p:extLst>
          </p:nvPr>
        </p:nvGraphicFramePr>
        <p:xfrm>
          <a:off x="1096963" y="854625"/>
          <a:ext cx="10058400" cy="48490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45477833"/>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Treatment </a:t>
            </a:r>
            <a:r>
              <a:rPr lang="en-US" dirty="0"/>
              <a:t>of Complainants or </a:t>
            </a:r>
            <a:r>
              <a:rPr lang="en-US" dirty="0" smtClean="0"/>
              <a:t>Respondents</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sz="3800" dirty="0" smtClean="0"/>
              <a:t>Treatment of a complainant or respondent in response to a formal complaint </a:t>
            </a:r>
            <a:r>
              <a:rPr lang="en-US" sz="3800" i="1" dirty="0" smtClean="0"/>
              <a:t>may</a:t>
            </a:r>
            <a:r>
              <a:rPr lang="en-US" sz="3800" dirty="0" smtClean="0"/>
              <a:t> constitute sex discrimination under Title IX.</a:t>
            </a:r>
          </a:p>
          <a:p>
            <a:r>
              <a:rPr lang="en-US" sz="3800" dirty="0" smtClean="0"/>
              <a:t>Any person, regardless of sex, may be a victim or perpetrator of sexual harassment.</a:t>
            </a:r>
          </a:p>
          <a:p>
            <a:r>
              <a:rPr lang="en-US" sz="3800" dirty="0" smtClean="0"/>
              <a:t>Allegations of sexual harassment present inherent risks of sex-based biases, stereotypes and generalizations that could impact the grievance process.</a:t>
            </a:r>
          </a:p>
          <a:p>
            <a:r>
              <a:rPr lang="en-US" sz="3800" dirty="0"/>
              <a:t>Different treatment of victims and perpetrators due to sex-based stereotypes about how men or women behave with respect to sexual violence violates Title IX’s non-discrimination </a:t>
            </a:r>
            <a:r>
              <a:rPr lang="en-US" sz="3800" dirty="0" smtClean="0"/>
              <a:t>mandate.</a:t>
            </a:r>
            <a:endParaRPr lang="en-US" sz="3800" dirty="0"/>
          </a:p>
          <a:p>
            <a:pPr marL="0" indent="0">
              <a:buNone/>
            </a:pPr>
            <a:endParaRPr lang="en-US" sz="3800" dirty="0" smtClean="0"/>
          </a:p>
          <a:p>
            <a:pPr marL="0" indent="0">
              <a:buNone/>
            </a:pPr>
            <a:r>
              <a:rPr lang="en-US" sz="1600" dirty="0" smtClean="0"/>
              <a:t>§106.45(a)</a:t>
            </a:r>
          </a:p>
        </p:txBody>
      </p:sp>
    </p:spTree>
    <p:extLst>
      <p:ext uri="{BB962C8B-B14F-4D97-AF65-F5344CB8AC3E}">
        <p14:creationId xmlns:p14="http://schemas.microsoft.com/office/powerpoint/2010/main" val="1661411028"/>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Equitable </a:t>
            </a:r>
            <a:r>
              <a:rPr lang="en-US" dirty="0"/>
              <a:t>Treatment of Complainants </a:t>
            </a:r>
            <a:r>
              <a:rPr lang="en-US" dirty="0" smtClean="0"/>
              <a:t>&amp; </a:t>
            </a:r>
            <a:r>
              <a:rPr lang="en-US" dirty="0"/>
              <a:t>Respondents </a:t>
            </a:r>
          </a:p>
        </p:txBody>
      </p:sp>
      <p:sp>
        <p:nvSpPr>
          <p:cNvPr id="3" name="Content Placeholder 2"/>
          <p:cNvSpPr>
            <a:spLocks noGrp="1"/>
          </p:cNvSpPr>
          <p:nvPr>
            <p:ph idx="1"/>
          </p:nvPr>
        </p:nvSpPr>
        <p:spPr/>
        <p:txBody>
          <a:bodyPr>
            <a:normAutofit fontScale="92500" lnSpcReduction="10000"/>
          </a:bodyPr>
          <a:lstStyle/>
          <a:p>
            <a:r>
              <a:rPr lang="en-US" dirty="0" smtClean="0"/>
              <a:t>Any rules a recipient chooses to adopt that are not already required under Title IX </a:t>
            </a:r>
            <a:r>
              <a:rPr lang="en-US" b="1" dirty="0" smtClean="0"/>
              <a:t>must be applied equally to both parties</a:t>
            </a:r>
            <a:r>
              <a:rPr lang="en-US" dirty="0" smtClean="0"/>
              <a:t>.</a:t>
            </a:r>
          </a:p>
          <a:p>
            <a:endParaRPr lang="en-US" dirty="0" smtClean="0"/>
          </a:p>
          <a:p>
            <a:r>
              <a:rPr lang="en-US" dirty="0" smtClean="0"/>
              <a:t>Equitable treatment of the parties:</a:t>
            </a:r>
          </a:p>
          <a:p>
            <a:pPr lvl="1"/>
            <a:r>
              <a:rPr lang="en-US" dirty="0" smtClean="0"/>
              <a:t>Equitable treatment of a </a:t>
            </a:r>
            <a:r>
              <a:rPr lang="en-US" b="1" dirty="0"/>
              <a:t>C</a:t>
            </a:r>
            <a:r>
              <a:rPr lang="en-US" b="1" dirty="0" smtClean="0"/>
              <a:t>omplainant</a:t>
            </a:r>
          </a:p>
          <a:p>
            <a:pPr lvl="2"/>
            <a:r>
              <a:rPr lang="en-US" dirty="0" smtClean="0"/>
              <a:t>Providing remedies where a respondent has been determined to be responsible</a:t>
            </a:r>
            <a:endParaRPr lang="en-US" dirty="0"/>
          </a:p>
          <a:p>
            <a:pPr lvl="1"/>
            <a:r>
              <a:rPr lang="en-US" dirty="0"/>
              <a:t>Equitable treatment of a </a:t>
            </a:r>
            <a:r>
              <a:rPr lang="en-US" b="1" dirty="0"/>
              <a:t>R</a:t>
            </a:r>
            <a:r>
              <a:rPr lang="en-US" b="1" dirty="0" smtClean="0"/>
              <a:t>espondent</a:t>
            </a:r>
            <a:endParaRPr lang="en-US" b="1" dirty="0"/>
          </a:p>
          <a:p>
            <a:pPr lvl="2"/>
            <a:r>
              <a:rPr lang="en-US" dirty="0" smtClean="0"/>
              <a:t>Imposing disciplinary sanctions only after following the §106.45 grievance process or other actions that are not “supportive measures”</a:t>
            </a:r>
          </a:p>
          <a:p>
            <a:pPr lvl="1"/>
            <a:endParaRPr lang="en-US" dirty="0"/>
          </a:p>
          <a:p>
            <a:pPr marL="457200" lvl="1" indent="0">
              <a:buNone/>
            </a:pPr>
            <a:r>
              <a:rPr lang="en-US" sz="1100" dirty="0" smtClean="0"/>
              <a:t>§106.45(b</a:t>
            </a:r>
            <a:r>
              <a:rPr lang="en-US" sz="1100" dirty="0"/>
              <a:t>)(1)(i)</a:t>
            </a:r>
          </a:p>
          <a:p>
            <a:pPr lvl="1"/>
            <a:endParaRPr lang="en-US" dirty="0" smtClean="0"/>
          </a:p>
        </p:txBody>
      </p:sp>
    </p:spTree>
    <p:extLst>
      <p:ext uri="{BB962C8B-B14F-4D97-AF65-F5344CB8AC3E}">
        <p14:creationId xmlns:p14="http://schemas.microsoft.com/office/powerpoint/2010/main" val="30578497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4776"/>
            <a:ext cx="10515600" cy="771524"/>
          </a:xfrm>
        </p:spPr>
        <p:txBody>
          <a:bodyPr/>
          <a:lstStyle/>
          <a:p>
            <a:r>
              <a:rPr lang="en-US" dirty="0"/>
              <a:t>History of Title </a:t>
            </a:r>
            <a:r>
              <a:rPr lang="en-US" dirty="0" smtClean="0"/>
              <a:t>IX (Cont’d)</a:t>
            </a:r>
            <a:endParaRPr lang="en-US" dirty="0"/>
          </a:p>
        </p:txBody>
      </p:sp>
      <p:sp>
        <p:nvSpPr>
          <p:cNvPr id="3" name="Content Placeholder 2"/>
          <p:cNvSpPr>
            <a:spLocks noGrp="1"/>
          </p:cNvSpPr>
          <p:nvPr>
            <p:ph idx="1"/>
          </p:nvPr>
        </p:nvSpPr>
        <p:spPr>
          <a:xfrm>
            <a:off x="838200" y="876300"/>
            <a:ext cx="10515600" cy="4799571"/>
          </a:xfrm>
        </p:spPr>
        <p:txBody>
          <a:bodyPr>
            <a:normAutofit fontScale="77500" lnSpcReduction="20000"/>
          </a:bodyPr>
          <a:lstStyle/>
          <a:p>
            <a:r>
              <a:rPr lang="en-US" sz="2200" b="1" dirty="0"/>
              <a:t>Past Guidance Issued by the Department</a:t>
            </a:r>
            <a:r>
              <a:rPr lang="en-US" sz="2200" dirty="0"/>
              <a:t>:</a:t>
            </a:r>
          </a:p>
          <a:p>
            <a:pPr lvl="2">
              <a:buFont typeface="Wingdings" panose="05000000000000000000" pitchFamily="2" charset="2"/>
              <a:buChar char="Ø"/>
            </a:pPr>
            <a:r>
              <a:rPr lang="en-US" sz="2200" dirty="0"/>
              <a:t>In 1997, the Department began to address sexual harassment as a form of sex discrimination under Title IX through a series of guidance documents.</a:t>
            </a:r>
          </a:p>
          <a:p>
            <a:pPr lvl="3">
              <a:buFont typeface="Courier New" panose="02070309020205020404" pitchFamily="49" charset="0"/>
              <a:buChar char="o"/>
            </a:pPr>
            <a:r>
              <a:rPr lang="en-US" sz="2000" dirty="0">
                <a:hlinkClick r:id="rId2"/>
              </a:rPr>
              <a:t>https://www2.ed.gov/about/offices/list/ocr/docs/sexhar01.html#skipnav2</a:t>
            </a:r>
            <a:endParaRPr lang="en-US" sz="2000" dirty="0"/>
          </a:p>
          <a:p>
            <a:pPr lvl="2">
              <a:buFont typeface="Wingdings" panose="05000000000000000000" pitchFamily="2" charset="2"/>
              <a:buChar char="Ø"/>
            </a:pPr>
            <a:endParaRPr lang="en-US" sz="2200" dirty="0"/>
          </a:p>
          <a:p>
            <a:pPr lvl="2">
              <a:buFont typeface="Wingdings" panose="05000000000000000000" pitchFamily="2" charset="2"/>
              <a:buChar char="Ø"/>
            </a:pPr>
            <a:r>
              <a:rPr lang="en-US" sz="2200" dirty="0"/>
              <a:t>In 2001, the Department issued updated </a:t>
            </a:r>
            <a:r>
              <a:rPr lang="en-US" sz="2200" dirty="0" smtClean="0"/>
              <a:t>guidance:</a:t>
            </a:r>
            <a:endParaRPr lang="en-US" sz="2200" dirty="0"/>
          </a:p>
          <a:p>
            <a:pPr lvl="3">
              <a:buFont typeface="Courier New" panose="02070309020205020404" pitchFamily="49" charset="0"/>
              <a:buChar char="o"/>
            </a:pPr>
            <a:r>
              <a:rPr lang="en-US" sz="2000" dirty="0">
                <a:hlinkClick r:id="rId3"/>
              </a:rPr>
              <a:t>https://www2.ed.gov/about/offices/list/ocr/docs/shguide.html</a:t>
            </a:r>
            <a:endParaRPr lang="en-US" sz="2000" dirty="0"/>
          </a:p>
          <a:p>
            <a:pPr lvl="3">
              <a:buFont typeface="Courier New" panose="02070309020205020404" pitchFamily="49" charset="0"/>
              <a:buChar char="o"/>
            </a:pPr>
            <a:r>
              <a:rPr lang="en-US" sz="2000" dirty="0">
                <a:hlinkClick r:id="rId4"/>
              </a:rPr>
              <a:t>https://www2.ed.gov/about/offices/list/ocr/docs/shguide.pdf</a:t>
            </a:r>
            <a:endParaRPr lang="en-US" sz="2000" dirty="0"/>
          </a:p>
          <a:p>
            <a:pPr lvl="3">
              <a:buFont typeface="Wingdings" panose="05000000000000000000" pitchFamily="2" charset="2"/>
              <a:buChar char="Ø"/>
            </a:pPr>
            <a:endParaRPr lang="en-US" sz="2000" dirty="0"/>
          </a:p>
          <a:p>
            <a:pPr lvl="2">
              <a:buFont typeface="Wingdings" panose="05000000000000000000" pitchFamily="2" charset="2"/>
              <a:buChar char="Ø"/>
            </a:pPr>
            <a:r>
              <a:rPr lang="en-US" sz="2200" dirty="0">
                <a:solidFill>
                  <a:srgbClr val="FF0000"/>
                </a:solidFill>
              </a:rPr>
              <a:t>In 2011, the Department issued updated guidance aka the “Dear </a:t>
            </a:r>
            <a:r>
              <a:rPr lang="en-US" sz="2200" dirty="0" smtClean="0">
                <a:solidFill>
                  <a:srgbClr val="FF0000"/>
                </a:solidFill>
              </a:rPr>
              <a:t>Colleague” Letter</a:t>
            </a:r>
          </a:p>
          <a:p>
            <a:pPr marL="914400" lvl="2" indent="0">
              <a:buNone/>
            </a:pPr>
            <a:r>
              <a:rPr lang="en-US" sz="2200" dirty="0">
                <a:solidFill>
                  <a:srgbClr val="FF0000"/>
                </a:solidFill>
              </a:rPr>
              <a:t> </a:t>
            </a:r>
            <a:r>
              <a:rPr lang="en-US" sz="2200" dirty="0" smtClean="0">
                <a:solidFill>
                  <a:srgbClr val="FF0000"/>
                </a:solidFill>
              </a:rPr>
              <a:t>   (Guidance withdrawn by OCR in 2017)</a:t>
            </a:r>
            <a:endParaRPr lang="en-US" sz="2200" dirty="0">
              <a:solidFill>
                <a:srgbClr val="FF0000"/>
              </a:solidFill>
            </a:endParaRPr>
          </a:p>
          <a:p>
            <a:pPr lvl="3">
              <a:buFont typeface="Courier New" panose="02070309020205020404" pitchFamily="49" charset="0"/>
              <a:buChar char="o"/>
            </a:pPr>
            <a:r>
              <a:rPr lang="en-US" sz="2000" dirty="0">
                <a:hlinkClick r:id="rId5"/>
              </a:rPr>
              <a:t>https://www2.ed.gov/about/offices/list/ocr/letters/colleague-201104.pdf</a:t>
            </a:r>
            <a:endParaRPr lang="en-US" sz="2000" dirty="0"/>
          </a:p>
          <a:p>
            <a:pPr lvl="2">
              <a:buFont typeface="Wingdings" panose="05000000000000000000" pitchFamily="2" charset="2"/>
              <a:buChar char="Ø"/>
            </a:pPr>
            <a:endParaRPr lang="en-US" sz="2200" dirty="0"/>
          </a:p>
          <a:p>
            <a:pPr lvl="2">
              <a:buFont typeface="Wingdings" panose="05000000000000000000" pitchFamily="2" charset="2"/>
              <a:buChar char="Ø"/>
            </a:pPr>
            <a:r>
              <a:rPr lang="en-US" sz="2200" dirty="0"/>
              <a:t>In 2014, the Department issued a </a:t>
            </a:r>
            <a:r>
              <a:rPr lang="en-US" sz="2200" dirty="0" smtClean="0"/>
              <a:t>Q&amp;A document </a:t>
            </a:r>
            <a:r>
              <a:rPr lang="en-US" sz="2200" dirty="0"/>
              <a:t>on Title IX</a:t>
            </a:r>
          </a:p>
          <a:p>
            <a:pPr lvl="3">
              <a:buFont typeface="Courier New" panose="02070309020205020404" pitchFamily="49" charset="0"/>
              <a:buChar char="o"/>
            </a:pPr>
            <a:r>
              <a:rPr lang="en-US" sz="2000" dirty="0">
                <a:hlinkClick r:id="rId6"/>
              </a:rPr>
              <a:t>https://www2.ed.gov/about/offices/list/ocr/docs/qa-201404-title-ix.pdf</a:t>
            </a:r>
            <a:endParaRPr lang="en-US" sz="2000" dirty="0"/>
          </a:p>
          <a:p>
            <a:pPr lvl="2">
              <a:buFont typeface="Wingdings" panose="05000000000000000000" pitchFamily="2" charset="2"/>
              <a:buChar char="Ø"/>
            </a:pPr>
            <a:endParaRPr lang="en-US" sz="2200" dirty="0"/>
          </a:p>
          <a:p>
            <a:pPr lvl="2">
              <a:buFont typeface="Wingdings" panose="05000000000000000000" pitchFamily="2" charset="2"/>
              <a:buChar char="Ø"/>
            </a:pPr>
            <a:r>
              <a:rPr lang="en-US" sz="2200" dirty="0"/>
              <a:t>In 2017, the Department issued updated </a:t>
            </a:r>
            <a:r>
              <a:rPr lang="en-US" sz="2200" dirty="0" smtClean="0"/>
              <a:t>Q&amp;A document </a:t>
            </a:r>
            <a:r>
              <a:rPr lang="en-US" sz="2200" dirty="0"/>
              <a:t>on “Campus Sexual Misconduct”</a:t>
            </a:r>
          </a:p>
          <a:p>
            <a:pPr lvl="3">
              <a:buFont typeface="Wingdings" panose="05000000000000000000" pitchFamily="2" charset="2"/>
              <a:buChar char="Ø"/>
            </a:pPr>
            <a:r>
              <a:rPr lang="en-US" sz="2000" dirty="0">
                <a:hlinkClick r:id="rId7"/>
              </a:rPr>
              <a:t>https://www2.ed.gov/about/offices/list/ocr/docs/qa-title-ix-201709.pdf</a:t>
            </a:r>
            <a:endParaRPr lang="en-US" sz="2000" dirty="0"/>
          </a:p>
          <a:p>
            <a:pPr marL="1371600" lvl="3" indent="0">
              <a:buNone/>
            </a:pPr>
            <a:endParaRPr lang="en-US" sz="2000" dirty="0"/>
          </a:p>
          <a:p>
            <a:pPr marL="1371600" lvl="3" indent="0">
              <a:buNone/>
            </a:pPr>
            <a:endParaRPr lang="en-US" sz="2000" dirty="0"/>
          </a:p>
        </p:txBody>
      </p:sp>
    </p:spTree>
    <p:extLst>
      <p:ext uri="{BB962C8B-B14F-4D97-AF65-F5344CB8AC3E}">
        <p14:creationId xmlns:p14="http://schemas.microsoft.com/office/powerpoint/2010/main" val="4174508511"/>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Reasonably </a:t>
            </a:r>
            <a:r>
              <a:rPr lang="en-US" dirty="0"/>
              <a:t>Prompt Time Frames </a:t>
            </a:r>
          </a:p>
        </p:txBody>
      </p:sp>
      <p:sp>
        <p:nvSpPr>
          <p:cNvPr id="3" name="Content Placeholder 2"/>
          <p:cNvSpPr>
            <a:spLocks noGrp="1"/>
          </p:cNvSpPr>
          <p:nvPr>
            <p:ph idx="1"/>
          </p:nvPr>
        </p:nvSpPr>
        <p:spPr>
          <a:xfrm>
            <a:off x="838199" y="1479665"/>
            <a:ext cx="10807931" cy="4196205"/>
          </a:xfrm>
        </p:spPr>
        <p:txBody>
          <a:bodyPr>
            <a:normAutofit fontScale="85000" lnSpcReduction="20000"/>
          </a:bodyPr>
          <a:lstStyle/>
          <a:p>
            <a:pPr marL="0" indent="0">
              <a:buNone/>
            </a:pPr>
            <a:r>
              <a:rPr lang="en-US" dirty="0" smtClean="0"/>
              <a:t>Recipients </a:t>
            </a:r>
            <a:r>
              <a:rPr lang="en-US" b="1" dirty="0" smtClean="0"/>
              <a:t>must</a:t>
            </a:r>
            <a:r>
              <a:rPr lang="en-US" dirty="0" smtClean="0"/>
              <a:t> </a:t>
            </a:r>
            <a:r>
              <a:rPr lang="en-US" dirty="0"/>
              <a:t>designate </a:t>
            </a:r>
            <a:r>
              <a:rPr lang="en-US" dirty="0" smtClean="0"/>
              <a:t>a reasonable time </a:t>
            </a:r>
            <a:r>
              <a:rPr lang="en-US" dirty="0"/>
              <a:t>frame </a:t>
            </a:r>
            <a:r>
              <a:rPr lang="en-US" dirty="0" smtClean="0"/>
              <a:t>for </a:t>
            </a:r>
            <a:r>
              <a:rPr lang="en-US" dirty="0"/>
              <a:t>each phase of the grievance </a:t>
            </a:r>
            <a:r>
              <a:rPr lang="en-US" dirty="0" smtClean="0"/>
              <a:t>process.</a:t>
            </a:r>
          </a:p>
          <a:p>
            <a:pPr lvl="1"/>
            <a:r>
              <a:rPr lang="en-US" dirty="0"/>
              <a:t>T</a:t>
            </a:r>
            <a:r>
              <a:rPr lang="en-US" dirty="0" smtClean="0"/>
              <a:t>he </a:t>
            </a:r>
            <a:r>
              <a:rPr lang="en-US" dirty="0"/>
              <a:t>reasonableness of the time frame is evaluated </a:t>
            </a:r>
            <a:r>
              <a:rPr lang="en-US" dirty="0" smtClean="0"/>
              <a:t>based on the </a:t>
            </a:r>
            <a:r>
              <a:rPr lang="en-US" dirty="0"/>
              <a:t>recipient’s operation of an education program or </a:t>
            </a:r>
            <a:r>
              <a:rPr lang="en-US" dirty="0" smtClean="0"/>
              <a:t>activity.</a:t>
            </a:r>
          </a:p>
          <a:p>
            <a:pPr lvl="1"/>
            <a:r>
              <a:rPr lang="en-US" dirty="0" smtClean="0"/>
              <a:t>The time frame </a:t>
            </a:r>
            <a:r>
              <a:rPr lang="en-US" b="1" dirty="0" smtClean="0"/>
              <a:t>must</a:t>
            </a:r>
            <a:r>
              <a:rPr lang="en-US" dirty="0" smtClean="0"/>
              <a:t> include the time for appeals and any informal resolution process.</a:t>
            </a:r>
          </a:p>
          <a:p>
            <a:pPr lvl="1"/>
            <a:r>
              <a:rPr lang="en-US" dirty="0" smtClean="0"/>
              <a:t>Open-ended or indefinite grievance processes are </a:t>
            </a:r>
            <a:r>
              <a:rPr lang="en-US" b="1" dirty="0" smtClean="0"/>
              <a:t>prohibited.</a:t>
            </a:r>
          </a:p>
          <a:p>
            <a:pPr lvl="1"/>
            <a:endParaRPr lang="en-US" dirty="0"/>
          </a:p>
          <a:p>
            <a:pPr marL="0" indent="0">
              <a:buNone/>
            </a:pPr>
            <a:r>
              <a:rPr lang="en-US" dirty="0" smtClean="0"/>
              <a:t>Delays or extensions of the designated timeframes are permitted, but not required, so long as they are:</a:t>
            </a:r>
          </a:p>
          <a:p>
            <a:pPr lvl="1"/>
            <a:r>
              <a:rPr lang="en-US" dirty="0" smtClean="0"/>
              <a:t>Temporary and limited</a:t>
            </a:r>
          </a:p>
          <a:p>
            <a:pPr lvl="1"/>
            <a:r>
              <a:rPr lang="en-US" dirty="0" smtClean="0"/>
              <a:t>Supported by good cause (i.e., concurrent police activity or absence of a witness)</a:t>
            </a:r>
          </a:p>
          <a:p>
            <a:pPr lvl="1"/>
            <a:r>
              <a:rPr lang="en-US" dirty="0" smtClean="0"/>
              <a:t>Communicated in writing to the parties with an explanation for the delay</a:t>
            </a:r>
          </a:p>
          <a:p>
            <a:pPr marL="0" indent="0">
              <a:buNone/>
            </a:pPr>
            <a:endParaRPr lang="en-US" dirty="0" smtClean="0"/>
          </a:p>
          <a:p>
            <a:pPr marL="0" indent="0">
              <a:buNone/>
            </a:pPr>
            <a:r>
              <a:rPr lang="en-US" sz="1400" dirty="0" smtClean="0"/>
              <a:t>§106.45(b</a:t>
            </a:r>
            <a:r>
              <a:rPr lang="en-US" sz="1400" dirty="0"/>
              <a:t>)(1)(v)</a:t>
            </a:r>
          </a:p>
        </p:txBody>
      </p:sp>
    </p:spTree>
    <p:extLst>
      <p:ext uri="{BB962C8B-B14F-4D97-AF65-F5344CB8AC3E}">
        <p14:creationId xmlns:p14="http://schemas.microsoft.com/office/powerpoint/2010/main" val="2035579527"/>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760766" cy="1325563"/>
          </a:xfrm>
        </p:spPr>
        <p:txBody>
          <a:bodyPr>
            <a:normAutofit/>
          </a:bodyPr>
          <a:lstStyle/>
          <a:p>
            <a:r>
              <a:rPr lang="en-US" dirty="0" smtClean="0"/>
              <a:t>Describing Possible Disciplinary Sanctions &amp; </a:t>
            </a:r>
            <a:r>
              <a:rPr lang="en-US" dirty="0"/>
              <a:t>Remedies </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A recipient </a:t>
            </a:r>
            <a:r>
              <a:rPr lang="en-US" sz="3100" dirty="0" smtClean="0"/>
              <a:t>has</a:t>
            </a:r>
            <a:r>
              <a:rPr lang="en-US" dirty="0" smtClean="0"/>
              <a:t> discretion to:</a:t>
            </a:r>
          </a:p>
          <a:p>
            <a:pPr marL="0" indent="0">
              <a:buNone/>
            </a:pPr>
            <a:endParaRPr lang="en-US" dirty="0" smtClean="0"/>
          </a:p>
          <a:p>
            <a:pPr lvl="1"/>
            <a:r>
              <a:rPr lang="en-US" sz="2800" b="1" dirty="0"/>
              <a:t>L</a:t>
            </a:r>
            <a:r>
              <a:rPr lang="en-US" sz="2800" b="1" dirty="0" smtClean="0"/>
              <a:t>ist</a:t>
            </a:r>
            <a:r>
              <a:rPr lang="en-US" sz="2800" dirty="0" smtClean="0"/>
              <a:t> the possible disciplinary sanctions and remedies the recipient may implement following a determination of responsibility</a:t>
            </a:r>
          </a:p>
          <a:p>
            <a:pPr marL="457200" lvl="1" indent="0">
              <a:buNone/>
            </a:pPr>
            <a:endParaRPr lang="en-US" sz="2800" dirty="0" smtClean="0"/>
          </a:p>
          <a:p>
            <a:pPr lvl="1"/>
            <a:r>
              <a:rPr lang="en-US" sz="2800" b="1" dirty="0"/>
              <a:t>D</a:t>
            </a:r>
            <a:r>
              <a:rPr lang="en-US" sz="2800" b="1" dirty="0" smtClean="0"/>
              <a:t>escribe </a:t>
            </a:r>
            <a:r>
              <a:rPr lang="en-US" sz="2800" b="1" dirty="0"/>
              <a:t>the range </a:t>
            </a:r>
            <a:r>
              <a:rPr lang="en-US" sz="2800" dirty="0"/>
              <a:t>of possible disciplinary sanctions and remedies the recipient may implement following a determination of </a:t>
            </a:r>
            <a:r>
              <a:rPr lang="en-US" sz="2800" dirty="0" smtClean="0"/>
              <a:t>responsibility</a:t>
            </a:r>
          </a:p>
          <a:p>
            <a:pPr lvl="1"/>
            <a:endParaRPr lang="en-US" dirty="0" smtClean="0"/>
          </a:p>
          <a:p>
            <a:pPr marL="0" indent="0">
              <a:buNone/>
            </a:pPr>
            <a:endParaRPr lang="en-US" dirty="0" smtClean="0"/>
          </a:p>
          <a:p>
            <a:pPr marL="0" indent="0">
              <a:buNone/>
            </a:pPr>
            <a:endParaRPr lang="en-US" sz="1500" dirty="0" smtClean="0"/>
          </a:p>
          <a:p>
            <a:pPr marL="0" indent="0">
              <a:buNone/>
            </a:pPr>
            <a:endParaRPr lang="en-US" sz="1500" dirty="0"/>
          </a:p>
          <a:p>
            <a:pPr marL="0" indent="0">
              <a:buNone/>
            </a:pPr>
            <a:r>
              <a:rPr lang="en-US" sz="1400" dirty="0" smtClean="0"/>
              <a:t>§106.45(b</a:t>
            </a:r>
            <a:r>
              <a:rPr lang="en-US" sz="1400" dirty="0"/>
              <a:t>)(1)(vi)</a:t>
            </a:r>
          </a:p>
        </p:txBody>
      </p:sp>
    </p:spTree>
    <p:extLst>
      <p:ext uri="{BB962C8B-B14F-4D97-AF65-F5344CB8AC3E}">
        <p14:creationId xmlns:p14="http://schemas.microsoft.com/office/powerpoint/2010/main" val="3803063267"/>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Privileged </a:t>
            </a:r>
            <a:r>
              <a:rPr lang="en-US" dirty="0"/>
              <a:t>Information </a:t>
            </a:r>
          </a:p>
        </p:txBody>
      </p:sp>
      <p:sp>
        <p:nvSpPr>
          <p:cNvPr id="3" name="Content Placeholder 2"/>
          <p:cNvSpPr>
            <a:spLocks noGrp="1"/>
          </p:cNvSpPr>
          <p:nvPr>
            <p:ph idx="1"/>
          </p:nvPr>
        </p:nvSpPr>
        <p:spPr/>
        <p:txBody>
          <a:bodyPr>
            <a:normAutofit/>
          </a:bodyPr>
          <a:lstStyle/>
          <a:p>
            <a:pPr marL="0" indent="0">
              <a:buNone/>
            </a:pPr>
            <a:r>
              <a:rPr lang="en-US" dirty="0" smtClean="0"/>
              <a:t>Cannot require, allow or rely upon or otherwise use questions or evidence or seek disclosure of any information </a:t>
            </a:r>
            <a:r>
              <a:rPr lang="en-US" dirty="0"/>
              <a:t>protected by a </a:t>
            </a:r>
            <a:r>
              <a:rPr lang="en-US" dirty="0" smtClean="0"/>
              <a:t>legally-recognized </a:t>
            </a:r>
            <a:r>
              <a:rPr lang="en-US" dirty="0"/>
              <a:t>privilege </a:t>
            </a:r>
            <a:r>
              <a:rPr lang="en-US" dirty="0" smtClean="0"/>
              <a:t>during the grievance process, unless the person holding the privilege has waived it. </a:t>
            </a:r>
            <a:endParaRPr lang="en-US" dirty="0"/>
          </a:p>
          <a:p>
            <a:pPr marL="0" indent="0">
              <a:buNone/>
            </a:pPr>
            <a:endParaRPr lang="en-US" sz="1500" dirty="0" smtClean="0"/>
          </a:p>
          <a:p>
            <a:pPr marL="0" indent="0">
              <a:buNone/>
            </a:pPr>
            <a:endParaRPr lang="en-US" sz="1500" dirty="0" smtClean="0"/>
          </a:p>
          <a:p>
            <a:pPr marL="0" indent="0">
              <a:buNone/>
            </a:pPr>
            <a:r>
              <a:rPr lang="en-US" sz="1500" dirty="0" smtClean="0"/>
              <a:t>Section </a:t>
            </a:r>
            <a:r>
              <a:rPr lang="en-US" sz="1500" dirty="0"/>
              <a:t>106.45(b)(1)(x</a:t>
            </a:r>
            <a:r>
              <a:rPr lang="en-US" sz="1500" dirty="0" smtClean="0"/>
              <a:t>) &amp; </a:t>
            </a:r>
            <a:r>
              <a:rPr lang="en-US" sz="1400" dirty="0"/>
              <a:t>§ 106.45(b)(1)(ii) </a:t>
            </a:r>
            <a:endParaRPr lang="en-US" sz="1500" dirty="0">
              <a:solidFill>
                <a:srgbClr val="C00000"/>
              </a:solidFill>
            </a:endParaRPr>
          </a:p>
        </p:txBody>
      </p:sp>
    </p:spTree>
    <p:extLst>
      <p:ext uri="{BB962C8B-B14F-4D97-AF65-F5344CB8AC3E}">
        <p14:creationId xmlns:p14="http://schemas.microsoft.com/office/powerpoint/2010/main" val="1336963548"/>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Written </a:t>
            </a:r>
            <a:r>
              <a:rPr lang="en-US" dirty="0"/>
              <a:t>Notice of Allegations </a:t>
            </a:r>
          </a:p>
        </p:txBody>
      </p:sp>
      <p:sp>
        <p:nvSpPr>
          <p:cNvPr id="3" name="Content Placeholder 2"/>
          <p:cNvSpPr>
            <a:spLocks noGrp="1"/>
          </p:cNvSpPr>
          <p:nvPr>
            <p:ph idx="1"/>
          </p:nvPr>
        </p:nvSpPr>
        <p:spPr>
          <a:xfrm>
            <a:off x="838200" y="1560443"/>
            <a:ext cx="10515600" cy="4115427"/>
          </a:xfrm>
        </p:spPr>
        <p:txBody>
          <a:bodyPr>
            <a:normAutofit fontScale="62500" lnSpcReduction="20000"/>
          </a:bodyPr>
          <a:lstStyle/>
          <a:p>
            <a:pPr marL="0" indent="0">
              <a:buNone/>
            </a:pPr>
            <a:r>
              <a:rPr lang="en-US" sz="3400" dirty="0" smtClean="0"/>
              <a:t>After receiving a formal </a:t>
            </a:r>
            <a:r>
              <a:rPr lang="en-US" sz="3400" dirty="0"/>
              <a:t>complaint, a recipient must provide written notice to the parties of the </a:t>
            </a:r>
            <a:r>
              <a:rPr lang="en-US" sz="3400" dirty="0" smtClean="0"/>
              <a:t>recipient’s </a:t>
            </a:r>
            <a:r>
              <a:rPr lang="en-US" sz="3400" dirty="0"/>
              <a:t>grievance </a:t>
            </a:r>
            <a:r>
              <a:rPr lang="en-US" sz="3400" dirty="0" smtClean="0"/>
              <a:t>procedures </a:t>
            </a:r>
            <a:r>
              <a:rPr lang="en-US" sz="3400" dirty="0"/>
              <a:t>and </a:t>
            </a:r>
            <a:r>
              <a:rPr lang="en-US" sz="3400" dirty="0" smtClean="0"/>
              <a:t>the </a:t>
            </a:r>
            <a:r>
              <a:rPr lang="en-US" sz="3400" dirty="0"/>
              <a:t>allegations. </a:t>
            </a:r>
            <a:r>
              <a:rPr lang="en-US" sz="3400" dirty="0" smtClean="0"/>
              <a:t>Such notice also requires:</a:t>
            </a:r>
          </a:p>
          <a:p>
            <a:r>
              <a:rPr lang="en-US" sz="3400" dirty="0"/>
              <a:t>S</a:t>
            </a:r>
            <a:r>
              <a:rPr lang="en-US" sz="3400" dirty="0" smtClean="0"/>
              <a:t>ufficient </a:t>
            </a:r>
            <a:r>
              <a:rPr lang="en-US" sz="3400" dirty="0"/>
              <a:t>details </a:t>
            </a:r>
            <a:endParaRPr lang="en-US" sz="3400" dirty="0" smtClean="0"/>
          </a:p>
          <a:p>
            <a:pPr lvl="1"/>
            <a:r>
              <a:rPr lang="en-US" sz="2600" dirty="0" smtClean="0"/>
              <a:t>The parties involved, date, </a:t>
            </a:r>
            <a:r>
              <a:rPr lang="en-US" sz="2600" dirty="0"/>
              <a:t>and location of </a:t>
            </a:r>
            <a:r>
              <a:rPr lang="en-US" sz="2600" dirty="0" smtClean="0"/>
              <a:t>incident (if known at the time) </a:t>
            </a:r>
            <a:endParaRPr lang="en-US" sz="2600" dirty="0"/>
          </a:p>
          <a:p>
            <a:pPr lvl="1"/>
            <a:r>
              <a:rPr lang="en-US" sz="2600" dirty="0"/>
              <a:t>T</a:t>
            </a:r>
            <a:r>
              <a:rPr lang="en-US" sz="2600" dirty="0" smtClean="0"/>
              <a:t>he section </a:t>
            </a:r>
            <a:r>
              <a:rPr lang="en-US" sz="2600" dirty="0"/>
              <a:t>of the recipient’s code of conduct allegedly </a:t>
            </a:r>
            <a:r>
              <a:rPr lang="en-US" sz="2600" dirty="0" smtClean="0"/>
              <a:t>violated (if applicable), and</a:t>
            </a:r>
          </a:p>
          <a:p>
            <a:pPr lvl="1"/>
            <a:r>
              <a:rPr lang="en-US" sz="2600" dirty="0" smtClean="0"/>
              <a:t>The alleged </a:t>
            </a:r>
            <a:r>
              <a:rPr lang="en-US" sz="2600" dirty="0"/>
              <a:t>conduct constituting sexual </a:t>
            </a:r>
            <a:r>
              <a:rPr lang="en-US" sz="2600" dirty="0" smtClean="0"/>
              <a:t>harassment</a:t>
            </a:r>
          </a:p>
          <a:p>
            <a:r>
              <a:rPr lang="en-US" sz="3400" dirty="0" smtClean="0"/>
              <a:t>Sufficient time for the respondent to prepare a response before any initial interview </a:t>
            </a:r>
          </a:p>
          <a:p>
            <a:pPr lvl="1"/>
            <a:r>
              <a:rPr lang="en-US" sz="2600" dirty="0" smtClean="0"/>
              <a:t>What constitutes “sufficient </a:t>
            </a:r>
            <a:r>
              <a:rPr lang="en-US" sz="2600" dirty="0"/>
              <a:t>time” </a:t>
            </a:r>
            <a:r>
              <a:rPr lang="en-US" sz="2600" dirty="0" smtClean="0"/>
              <a:t>will be determined by the circumstances</a:t>
            </a:r>
          </a:p>
          <a:p>
            <a:r>
              <a:rPr lang="en-US" sz="3400" dirty="0" smtClean="0"/>
              <a:t>A </a:t>
            </a:r>
            <a:r>
              <a:rPr lang="en-US" sz="3400" dirty="0"/>
              <a:t>statement that the respondent is presumed not responsible </a:t>
            </a:r>
            <a:r>
              <a:rPr lang="en-US" sz="3400" dirty="0" smtClean="0"/>
              <a:t>and </a:t>
            </a:r>
            <a:r>
              <a:rPr lang="en-US" sz="3400" dirty="0"/>
              <a:t>that a determination regarding responsibility is made at the conclusion of the grievance process. </a:t>
            </a:r>
            <a:endParaRPr lang="en-US" dirty="0" smtClean="0"/>
          </a:p>
          <a:p>
            <a:pPr marL="0" indent="0">
              <a:buNone/>
            </a:pPr>
            <a:endParaRPr lang="en-US" sz="1700" dirty="0" smtClean="0"/>
          </a:p>
          <a:p>
            <a:pPr marL="0" indent="0">
              <a:buNone/>
            </a:pPr>
            <a:endParaRPr lang="en-US" sz="1700" dirty="0" smtClean="0"/>
          </a:p>
          <a:p>
            <a:pPr marL="0" indent="0">
              <a:buNone/>
            </a:pPr>
            <a:r>
              <a:rPr lang="en-US" sz="1900" dirty="0" smtClean="0"/>
              <a:t>§106.45(b</a:t>
            </a:r>
            <a:r>
              <a:rPr lang="en-US" sz="1900" dirty="0"/>
              <a:t>)(2</a:t>
            </a:r>
            <a:r>
              <a:rPr lang="en-US" sz="1900" dirty="0" smtClean="0"/>
              <a:t>)</a:t>
            </a:r>
          </a:p>
        </p:txBody>
      </p:sp>
    </p:spTree>
    <p:extLst>
      <p:ext uri="{BB962C8B-B14F-4D97-AF65-F5344CB8AC3E}">
        <p14:creationId xmlns:p14="http://schemas.microsoft.com/office/powerpoint/2010/main" val="241653480"/>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Written Notice of Allegations (Cont’d)</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 notice </a:t>
            </a:r>
            <a:r>
              <a:rPr lang="en-US" b="1" dirty="0"/>
              <a:t>must also </a:t>
            </a:r>
            <a:r>
              <a:rPr lang="en-US" dirty="0"/>
              <a:t>inform the </a:t>
            </a:r>
            <a:r>
              <a:rPr lang="en-US" dirty="0" smtClean="0"/>
              <a:t>parties: </a:t>
            </a:r>
          </a:p>
          <a:p>
            <a:pPr lvl="1"/>
            <a:r>
              <a:rPr lang="en-US" dirty="0"/>
              <a:t>T</a:t>
            </a:r>
            <a:r>
              <a:rPr lang="en-US" dirty="0" smtClean="0"/>
              <a:t>hat </a:t>
            </a:r>
            <a:r>
              <a:rPr lang="en-US" dirty="0"/>
              <a:t>they may request to inspect and review </a:t>
            </a:r>
            <a:r>
              <a:rPr lang="en-US" dirty="0" smtClean="0"/>
              <a:t>evidence</a:t>
            </a:r>
          </a:p>
          <a:p>
            <a:pPr lvl="1"/>
            <a:r>
              <a:rPr lang="en-US" dirty="0" smtClean="0"/>
              <a:t>That each party has a right to an advisor of choice</a:t>
            </a:r>
          </a:p>
          <a:p>
            <a:pPr lvl="1"/>
            <a:r>
              <a:rPr lang="en-US" dirty="0"/>
              <a:t>O</a:t>
            </a:r>
            <a:r>
              <a:rPr lang="en-US" dirty="0" smtClean="0"/>
              <a:t>f </a:t>
            </a:r>
            <a:r>
              <a:rPr lang="en-US" dirty="0"/>
              <a:t>any provision in the </a:t>
            </a:r>
            <a:r>
              <a:rPr lang="en-US" dirty="0" smtClean="0"/>
              <a:t>recipient’s </a:t>
            </a:r>
            <a:r>
              <a:rPr lang="en-US" dirty="0"/>
              <a:t>code of conduct that prohibits knowingly making false statements or knowingly submitting false information during the grievance </a:t>
            </a:r>
            <a:r>
              <a:rPr lang="en-US" dirty="0" smtClean="0"/>
              <a:t>process</a:t>
            </a:r>
          </a:p>
          <a:p>
            <a:pPr lvl="2"/>
            <a:r>
              <a:rPr lang="en-US" dirty="0" smtClean="0"/>
              <a:t>If the recipient’s code of conduct is silent on false statements and/or submitting false information, this reference is not required in the written notice. </a:t>
            </a:r>
          </a:p>
          <a:p>
            <a:r>
              <a:rPr lang="en-US" dirty="0" smtClean="0"/>
              <a:t>If the school </a:t>
            </a:r>
            <a:r>
              <a:rPr lang="en-US" dirty="0"/>
              <a:t>decides later to investigate allegations not included in the </a:t>
            </a:r>
            <a:r>
              <a:rPr lang="en-US" dirty="0" smtClean="0"/>
              <a:t>original notice, the school </a:t>
            </a:r>
            <a:r>
              <a:rPr lang="en-US" dirty="0"/>
              <a:t>must provide </a:t>
            </a:r>
            <a:r>
              <a:rPr lang="en-US" dirty="0" smtClean="0"/>
              <a:t>notice </a:t>
            </a:r>
            <a:r>
              <a:rPr lang="en-US" dirty="0"/>
              <a:t>of the additional allegations to </a:t>
            </a:r>
            <a:r>
              <a:rPr lang="en-US" dirty="0" smtClean="0"/>
              <a:t>the </a:t>
            </a:r>
            <a:r>
              <a:rPr lang="en-US" dirty="0"/>
              <a:t>parties</a:t>
            </a:r>
            <a:r>
              <a:rPr lang="en-US" dirty="0" smtClean="0"/>
              <a:t>.</a:t>
            </a:r>
          </a:p>
          <a:p>
            <a:endParaRPr lang="en-US" dirty="0" smtClean="0"/>
          </a:p>
          <a:p>
            <a:pPr marL="0" indent="0">
              <a:buNone/>
            </a:pPr>
            <a:r>
              <a:rPr lang="en-US" sz="1300" dirty="0" smtClean="0"/>
              <a:t>§106.45(b</a:t>
            </a:r>
            <a:r>
              <a:rPr lang="en-US" sz="1300" dirty="0"/>
              <a:t>)(2)</a:t>
            </a:r>
          </a:p>
        </p:txBody>
      </p:sp>
    </p:spTree>
    <p:extLst>
      <p:ext uri="{BB962C8B-B14F-4D97-AF65-F5344CB8AC3E}">
        <p14:creationId xmlns:p14="http://schemas.microsoft.com/office/powerpoint/2010/main" val="2520029276"/>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Written Notice of Allegations (Cont’d)</a:t>
            </a:r>
            <a:endParaRPr lang="en-US" dirty="0"/>
          </a:p>
        </p:txBody>
      </p:sp>
      <p:sp>
        <p:nvSpPr>
          <p:cNvPr id="3" name="Content Placeholder 2"/>
          <p:cNvSpPr>
            <a:spLocks noGrp="1"/>
          </p:cNvSpPr>
          <p:nvPr>
            <p:ph idx="1"/>
          </p:nvPr>
        </p:nvSpPr>
        <p:spPr>
          <a:xfrm>
            <a:off x="838200" y="1540565"/>
            <a:ext cx="10515600" cy="4135305"/>
          </a:xfrm>
        </p:spPr>
        <p:txBody>
          <a:bodyPr>
            <a:normAutofit fontScale="40000" lnSpcReduction="20000"/>
          </a:bodyPr>
          <a:lstStyle/>
          <a:p>
            <a:r>
              <a:rPr lang="en-US" sz="4200" dirty="0" smtClean="0"/>
              <a:t>Notice from the recipient is not required where other forms of “notice” (i.e., a report or other disclosure) charge the recipient with knowledge that does not consist of receipt of a formal complaint filed by a complainant or signed by the Title IX Coordinator.</a:t>
            </a:r>
          </a:p>
          <a:p>
            <a:r>
              <a:rPr lang="en-US" sz="4200" dirty="0" smtClean="0"/>
              <a:t>Recipients may choose the method of delivery for the initial written notices and subsequent notices.</a:t>
            </a:r>
          </a:p>
          <a:p>
            <a:r>
              <a:rPr lang="en-US" sz="4200" dirty="0" smtClean="0"/>
              <a:t>The notice </a:t>
            </a:r>
            <a:r>
              <a:rPr lang="en-US" sz="4200" u="sng" dirty="0" smtClean="0"/>
              <a:t>should not </a:t>
            </a:r>
            <a:r>
              <a:rPr lang="en-US" sz="4200" dirty="0" smtClean="0"/>
              <a:t>contain any party’s medical or other sensitive information.</a:t>
            </a:r>
          </a:p>
          <a:p>
            <a:r>
              <a:rPr lang="en-US" sz="4200" dirty="0"/>
              <a:t>R</a:t>
            </a:r>
            <a:r>
              <a:rPr lang="en-US" sz="4200" dirty="0" smtClean="0"/>
              <a:t>ecipients </a:t>
            </a:r>
            <a:r>
              <a:rPr lang="en-US" sz="4200" dirty="0"/>
              <a:t>are free to </a:t>
            </a:r>
            <a:r>
              <a:rPr lang="en-US" sz="4200" dirty="0" smtClean="0"/>
              <a:t>phrase the written notice as they please but should employ </a:t>
            </a:r>
            <a:r>
              <a:rPr lang="en-US" sz="4200" dirty="0"/>
              <a:t>age-appropriate methods, common </a:t>
            </a:r>
            <a:r>
              <a:rPr lang="en-US" sz="4200" dirty="0" smtClean="0"/>
              <a:t>sense </a:t>
            </a:r>
            <a:r>
              <a:rPr lang="en-US" sz="4200" dirty="0"/>
              <a:t>and good judgment in choosing how to convey the information required </a:t>
            </a:r>
            <a:r>
              <a:rPr lang="en-US" sz="4200" dirty="0" smtClean="0"/>
              <a:t>in </a:t>
            </a:r>
            <a:r>
              <a:rPr lang="en-US" sz="4200" dirty="0"/>
              <a:t>the written notice. </a:t>
            </a:r>
            <a:endParaRPr lang="en-US" sz="4200" dirty="0" smtClean="0"/>
          </a:p>
          <a:p>
            <a:r>
              <a:rPr lang="en-US" sz="4200" dirty="0" smtClean="0"/>
              <a:t>Title </a:t>
            </a:r>
            <a:r>
              <a:rPr lang="en-US" sz="4200" dirty="0"/>
              <a:t>IX </a:t>
            </a:r>
            <a:r>
              <a:rPr lang="en-US" sz="4200" dirty="0" smtClean="0"/>
              <a:t>Coordinators may, but are not required to, communicate with </a:t>
            </a:r>
            <a:r>
              <a:rPr lang="en-US" sz="4200" dirty="0"/>
              <a:t>a young student’s parent about the process </a:t>
            </a:r>
            <a:r>
              <a:rPr lang="en-US" sz="4200" dirty="0" smtClean="0"/>
              <a:t>via </a:t>
            </a:r>
            <a:r>
              <a:rPr lang="en-US" sz="4200" dirty="0"/>
              <a:t>telephone or in person </a:t>
            </a:r>
            <a:r>
              <a:rPr lang="en-US" sz="4200" dirty="0" smtClean="0"/>
              <a:t>in addition to sending the </a:t>
            </a:r>
            <a:r>
              <a:rPr lang="en-US" sz="4200" dirty="0"/>
              <a:t>written </a:t>
            </a:r>
            <a:r>
              <a:rPr lang="en-US" sz="4200" dirty="0" smtClean="0"/>
              <a:t>notice.</a:t>
            </a:r>
          </a:p>
          <a:p>
            <a:r>
              <a:rPr lang="en-US" sz="4200" dirty="0"/>
              <a:t>Temporary delays based on good cause apply </a:t>
            </a:r>
            <a:r>
              <a:rPr lang="en-US" sz="4200" b="1" i="1" dirty="0"/>
              <a:t>only</a:t>
            </a:r>
            <a:r>
              <a:rPr lang="en-US" sz="4200" b="1" dirty="0"/>
              <a:t> </a:t>
            </a:r>
            <a:r>
              <a:rPr lang="en-US" sz="4200" b="1" i="1" dirty="0"/>
              <a:t>after</a:t>
            </a:r>
            <a:r>
              <a:rPr lang="en-US" sz="4200" b="1" dirty="0"/>
              <a:t> </a:t>
            </a:r>
            <a:r>
              <a:rPr lang="en-US" sz="4200" dirty="0"/>
              <a:t>the parties have received written notice of the allegations</a:t>
            </a:r>
            <a:r>
              <a:rPr lang="en-US" sz="4200" dirty="0" smtClean="0"/>
              <a:t>.</a:t>
            </a:r>
          </a:p>
          <a:p>
            <a:pPr marL="0" indent="0">
              <a:buNone/>
            </a:pPr>
            <a:endParaRPr lang="en-US" dirty="0" smtClean="0"/>
          </a:p>
          <a:p>
            <a:pPr marL="0" indent="0">
              <a:buNone/>
            </a:pPr>
            <a:r>
              <a:rPr lang="en-US" sz="1900" dirty="0" smtClean="0"/>
              <a:t>§106.45(b</a:t>
            </a:r>
            <a:r>
              <a:rPr lang="en-US" sz="1900" dirty="0"/>
              <a:t>)(</a:t>
            </a:r>
            <a:r>
              <a:rPr lang="en-US" sz="1900" dirty="0" smtClean="0"/>
              <a:t>2), §106.45(b)(1)(v) &amp; §106.30</a:t>
            </a:r>
            <a:endParaRPr lang="en-US" sz="1900" dirty="0"/>
          </a:p>
        </p:txBody>
      </p:sp>
    </p:spTree>
    <p:extLst>
      <p:ext uri="{BB962C8B-B14F-4D97-AF65-F5344CB8AC3E}">
        <p14:creationId xmlns:p14="http://schemas.microsoft.com/office/powerpoint/2010/main" val="2402169806"/>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Written Notice of Allegations (Cont’d)</a:t>
            </a:r>
            <a:endParaRPr lang="en-US" dirty="0"/>
          </a:p>
        </p:txBody>
      </p:sp>
      <p:sp>
        <p:nvSpPr>
          <p:cNvPr id="3" name="Content Placeholder 2"/>
          <p:cNvSpPr>
            <a:spLocks noGrp="1"/>
          </p:cNvSpPr>
          <p:nvPr>
            <p:ph idx="1"/>
          </p:nvPr>
        </p:nvSpPr>
        <p:spPr/>
        <p:txBody>
          <a:bodyPr>
            <a:normAutofit/>
          </a:bodyPr>
          <a:lstStyle/>
          <a:p>
            <a:r>
              <a:rPr lang="en-US" dirty="0" smtClean="0"/>
              <a:t>The recipient </a:t>
            </a:r>
            <a:r>
              <a:rPr lang="en-US" b="1" dirty="0" smtClean="0"/>
              <a:t>must</a:t>
            </a:r>
            <a:r>
              <a:rPr lang="en-US" dirty="0" smtClean="0"/>
              <a:t> </a:t>
            </a:r>
            <a:r>
              <a:rPr lang="en-US" dirty="0"/>
              <a:t>send notice to the parties regarding essential case </a:t>
            </a:r>
            <a:r>
              <a:rPr lang="en-US" dirty="0" smtClean="0"/>
              <a:t>developments, </a:t>
            </a:r>
            <a:r>
              <a:rPr lang="en-US" dirty="0"/>
              <a:t>such as </a:t>
            </a:r>
            <a:r>
              <a:rPr lang="en-US" dirty="0" smtClean="0"/>
              <a:t>where: </a:t>
            </a:r>
          </a:p>
          <a:p>
            <a:pPr lvl="1"/>
            <a:r>
              <a:rPr lang="en-US" dirty="0"/>
              <a:t>A</a:t>
            </a:r>
            <a:r>
              <a:rPr lang="en-US" dirty="0" smtClean="0"/>
              <a:t>dditional </a:t>
            </a:r>
            <a:r>
              <a:rPr lang="en-US" dirty="0"/>
              <a:t>allegations become part of the </a:t>
            </a:r>
            <a:r>
              <a:rPr lang="en-US" dirty="0" smtClean="0"/>
              <a:t>investigation </a:t>
            </a:r>
          </a:p>
          <a:p>
            <a:pPr lvl="1"/>
            <a:r>
              <a:rPr lang="en-US" dirty="0"/>
              <a:t>A</a:t>
            </a:r>
            <a:r>
              <a:rPr lang="en-US" dirty="0" smtClean="0"/>
              <a:t>llegations </a:t>
            </a:r>
            <a:r>
              <a:rPr lang="en-US" dirty="0"/>
              <a:t>or the entire formal complaint have been </a:t>
            </a:r>
            <a:r>
              <a:rPr lang="en-US" dirty="0" smtClean="0"/>
              <a:t>dismissed </a:t>
            </a:r>
          </a:p>
          <a:p>
            <a:pPr lvl="1"/>
            <a:r>
              <a:rPr lang="en-US" dirty="0"/>
              <a:t>A</a:t>
            </a:r>
            <a:r>
              <a:rPr lang="en-US" dirty="0" smtClean="0"/>
              <a:t>ny </a:t>
            </a:r>
            <a:r>
              <a:rPr lang="en-US" dirty="0"/>
              <a:t>short-term delay or time frame </a:t>
            </a:r>
            <a:r>
              <a:rPr lang="en-US" dirty="0" smtClean="0"/>
              <a:t>extension has been granted</a:t>
            </a:r>
          </a:p>
          <a:p>
            <a:pPr lvl="1"/>
            <a:r>
              <a:rPr lang="en-US" dirty="0"/>
              <a:t>T</a:t>
            </a:r>
            <a:r>
              <a:rPr lang="en-US" dirty="0" smtClean="0"/>
              <a:t>he </a:t>
            </a:r>
            <a:r>
              <a:rPr lang="en-US" dirty="0"/>
              <a:t>determination regarding responsibility </a:t>
            </a:r>
            <a:r>
              <a:rPr lang="en-US" dirty="0" smtClean="0"/>
              <a:t>has </a:t>
            </a:r>
            <a:r>
              <a:rPr lang="en-US" dirty="0"/>
              <a:t>been </a:t>
            </a:r>
            <a:r>
              <a:rPr lang="en-US" dirty="0" smtClean="0"/>
              <a:t>made</a:t>
            </a:r>
            <a:endParaRPr lang="en-US" dirty="0"/>
          </a:p>
          <a:p>
            <a:pPr marL="457200" lvl="1" indent="0">
              <a:buNone/>
            </a:pPr>
            <a:endParaRPr lang="en-US" dirty="0" smtClean="0"/>
          </a:p>
          <a:p>
            <a:pPr marL="457200" lvl="1" indent="0">
              <a:buNone/>
            </a:pPr>
            <a:endParaRPr lang="en-US" dirty="0"/>
          </a:p>
          <a:p>
            <a:pPr marL="457200" lvl="1" indent="0">
              <a:buNone/>
            </a:pPr>
            <a:r>
              <a:rPr lang="en-US" sz="1200" dirty="0" smtClean="0"/>
              <a:t>§106.45(b</a:t>
            </a:r>
            <a:r>
              <a:rPr lang="en-US" sz="1200" dirty="0"/>
              <a:t>)(</a:t>
            </a:r>
            <a:r>
              <a:rPr lang="en-US" sz="1200" dirty="0" smtClean="0"/>
              <a:t>2</a:t>
            </a:r>
            <a:r>
              <a:rPr lang="en-US" sz="1200" dirty="0"/>
              <a:t>)</a:t>
            </a:r>
            <a:endParaRPr lang="en-US" dirty="0" smtClean="0"/>
          </a:p>
          <a:p>
            <a:pPr marL="457200" lvl="1" indent="0">
              <a:buNone/>
            </a:pPr>
            <a:endParaRPr lang="en-US" dirty="0" smtClean="0"/>
          </a:p>
        </p:txBody>
      </p:sp>
    </p:spTree>
    <p:extLst>
      <p:ext uri="{BB962C8B-B14F-4D97-AF65-F5344CB8AC3E}">
        <p14:creationId xmlns:p14="http://schemas.microsoft.com/office/powerpoint/2010/main" val="2056819947"/>
      </p:ext>
    </p:extLst>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9052" y="404881"/>
            <a:ext cx="11068878" cy="1325563"/>
          </a:xfrm>
        </p:spPr>
        <p:txBody>
          <a:bodyPr/>
          <a:lstStyle/>
          <a:p>
            <a:r>
              <a:rPr lang="en-US" dirty="0" smtClean="0"/>
              <a:t>Mandatory </a:t>
            </a:r>
            <a:r>
              <a:rPr lang="en-US" dirty="0"/>
              <a:t>Dismissal of Formal Complaints </a:t>
            </a:r>
          </a:p>
        </p:txBody>
      </p:sp>
      <p:sp>
        <p:nvSpPr>
          <p:cNvPr id="3" name="Content Placeholder 2"/>
          <p:cNvSpPr>
            <a:spLocks noGrp="1"/>
          </p:cNvSpPr>
          <p:nvPr>
            <p:ph idx="1"/>
          </p:nvPr>
        </p:nvSpPr>
        <p:spPr/>
        <p:txBody>
          <a:bodyPr>
            <a:normAutofit/>
          </a:bodyPr>
          <a:lstStyle/>
          <a:p>
            <a:pPr marL="0" indent="0">
              <a:buNone/>
            </a:pPr>
            <a:r>
              <a:rPr lang="en-US" dirty="0" smtClean="0"/>
              <a:t>A recipient </a:t>
            </a:r>
            <a:r>
              <a:rPr lang="en-US" b="1" dirty="0" smtClean="0"/>
              <a:t>must dismiss </a:t>
            </a:r>
            <a:r>
              <a:rPr lang="en-US" dirty="0" smtClean="0"/>
              <a:t>the allegations where, if </a:t>
            </a:r>
            <a:r>
              <a:rPr lang="en-US" dirty="0"/>
              <a:t>true, </a:t>
            </a:r>
            <a:r>
              <a:rPr lang="en-US" dirty="0" smtClean="0"/>
              <a:t>the allegations would </a:t>
            </a:r>
            <a:r>
              <a:rPr lang="en-US" dirty="0"/>
              <a:t>not </a:t>
            </a:r>
            <a:r>
              <a:rPr lang="en-US" dirty="0" smtClean="0"/>
              <a:t>qualify as sexual harassment under Title IX.</a:t>
            </a:r>
          </a:p>
          <a:p>
            <a:pPr lvl="1"/>
            <a:r>
              <a:rPr lang="en-US" dirty="0" smtClean="0"/>
              <a:t>Dismissal under Title IX does not prevent action under a recipient’s code of conduct or other provision.</a:t>
            </a:r>
          </a:p>
          <a:p>
            <a:endParaRPr lang="en-US" dirty="0" smtClean="0"/>
          </a:p>
          <a:p>
            <a:pPr marL="0" indent="0">
              <a:buNone/>
            </a:pPr>
            <a:endParaRPr lang="en-US" sz="1500" dirty="0" smtClean="0"/>
          </a:p>
          <a:p>
            <a:pPr marL="0" indent="0">
              <a:buNone/>
            </a:pPr>
            <a:endParaRPr lang="en-US" sz="1500" dirty="0"/>
          </a:p>
          <a:p>
            <a:pPr marL="0" indent="0">
              <a:buNone/>
            </a:pPr>
            <a:endParaRPr lang="en-US" sz="1500" dirty="0" smtClean="0"/>
          </a:p>
          <a:p>
            <a:pPr marL="0" indent="0">
              <a:buNone/>
            </a:pPr>
            <a:endParaRPr lang="en-US" sz="1500" dirty="0"/>
          </a:p>
          <a:p>
            <a:pPr marL="0" indent="0">
              <a:buNone/>
            </a:pPr>
            <a:r>
              <a:rPr lang="en-US" sz="1200" dirty="0" smtClean="0"/>
              <a:t>§106.45(b</a:t>
            </a:r>
            <a:r>
              <a:rPr lang="en-US" sz="1200" dirty="0"/>
              <a:t>)(3)(i)</a:t>
            </a:r>
          </a:p>
        </p:txBody>
      </p:sp>
    </p:spTree>
    <p:extLst>
      <p:ext uri="{BB962C8B-B14F-4D97-AF65-F5344CB8AC3E}">
        <p14:creationId xmlns:p14="http://schemas.microsoft.com/office/powerpoint/2010/main" val="2071663339"/>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Discretionary Dismissal of Formal Complaints</a:t>
            </a:r>
            <a:endParaRPr lang="en-US" dirty="0"/>
          </a:p>
        </p:txBody>
      </p:sp>
      <p:sp>
        <p:nvSpPr>
          <p:cNvPr id="3" name="Content Placeholder 2"/>
          <p:cNvSpPr>
            <a:spLocks noGrp="1"/>
          </p:cNvSpPr>
          <p:nvPr>
            <p:ph idx="1"/>
          </p:nvPr>
        </p:nvSpPr>
        <p:spPr>
          <a:xfrm>
            <a:off x="838200" y="1825625"/>
            <a:ext cx="10641676" cy="3850245"/>
          </a:xfrm>
        </p:spPr>
        <p:txBody>
          <a:bodyPr>
            <a:normAutofit fontScale="92500" lnSpcReduction="10000"/>
          </a:bodyPr>
          <a:lstStyle/>
          <a:p>
            <a:r>
              <a:rPr lang="en-US" dirty="0" smtClean="0"/>
              <a:t>Recipients are allowed, but not required, to dismiss </a:t>
            </a:r>
            <a:r>
              <a:rPr lang="en-US" dirty="0"/>
              <a:t>formal complaints </a:t>
            </a:r>
            <a:r>
              <a:rPr lang="en-US" dirty="0" smtClean="0"/>
              <a:t>under </a:t>
            </a:r>
            <a:r>
              <a:rPr lang="en-US" dirty="0"/>
              <a:t>three </a:t>
            </a:r>
            <a:r>
              <a:rPr lang="en-US" dirty="0" smtClean="0"/>
              <a:t>circumstances:</a:t>
            </a:r>
          </a:p>
          <a:p>
            <a:pPr marL="914400" lvl="1" indent="-457200">
              <a:buFont typeface="+mj-lt"/>
              <a:buAutoNum type="arabicPeriod"/>
            </a:pPr>
            <a:r>
              <a:rPr lang="en-US" dirty="0"/>
              <a:t>W</a:t>
            </a:r>
            <a:r>
              <a:rPr lang="en-US" dirty="0" smtClean="0"/>
              <a:t>here </a:t>
            </a:r>
            <a:r>
              <a:rPr lang="en-US" dirty="0"/>
              <a:t>a complainant notifies the Title IX </a:t>
            </a:r>
            <a:r>
              <a:rPr lang="en-US" dirty="0" smtClean="0"/>
              <a:t>Coordinator, </a:t>
            </a:r>
            <a:r>
              <a:rPr lang="en-US" dirty="0"/>
              <a:t>in </a:t>
            </a:r>
            <a:r>
              <a:rPr lang="en-US" dirty="0" smtClean="0"/>
              <a:t>writing, </a:t>
            </a:r>
            <a:r>
              <a:rPr lang="en-US" dirty="0"/>
              <a:t>that </a:t>
            </a:r>
            <a:r>
              <a:rPr lang="en-US" dirty="0" smtClean="0"/>
              <a:t>they would </a:t>
            </a:r>
            <a:r>
              <a:rPr lang="en-US" dirty="0"/>
              <a:t>like to withdraw the formal complaint or any </a:t>
            </a:r>
            <a:r>
              <a:rPr lang="en-US" dirty="0" smtClean="0"/>
              <a:t>allegations</a:t>
            </a:r>
          </a:p>
          <a:p>
            <a:pPr marL="914400" lvl="1" indent="-457200">
              <a:buFont typeface="+mj-lt"/>
              <a:buAutoNum type="arabicPeriod"/>
            </a:pPr>
            <a:r>
              <a:rPr lang="en-US" dirty="0"/>
              <a:t>W</a:t>
            </a:r>
            <a:r>
              <a:rPr lang="en-US" dirty="0" smtClean="0"/>
              <a:t>here </a:t>
            </a:r>
            <a:r>
              <a:rPr lang="en-US" dirty="0"/>
              <a:t>the respondent is no longer enrolled or employed by the </a:t>
            </a:r>
            <a:r>
              <a:rPr lang="en-US" dirty="0" smtClean="0"/>
              <a:t>recipient</a:t>
            </a:r>
          </a:p>
          <a:p>
            <a:pPr marL="914400" lvl="1" indent="-457200">
              <a:buFont typeface="+mj-lt"/>
              <a:buAutoNum type="arabicPeriod"/>
            </a:pPr>
            <a:r>
              <a:rPr lang="en-US" dirty="0" smtClean="0"/>
              <a:t>Where </a:t>
            </a:r>
            <a:r>
              <a:rPr lang="en-US" dirty="0"/>
              <a:t>specific circumstances prevent the recipient from gathering </a:t>
            </a:r>
            <a:r>
              <a:rPr lang="en-US" dirty="0" smtClean="0"/>
              <a:t>sufficient evidence to </a:t>
            </a:r>
            <a:r>
              <a:rPr lang="en-US" dirty="0"/>
              <a:t>reach a determination </a:t>
            </a:r>
            <a:r>
              <a:rPr lang="en-US" dirty="0" smtClean="0"/>
              <a:t>on the </a:t>
            </a:r>
            <a:r>
              <a:rPr lang="en-US" dirty="0"/>
              <a:t>allegations </a:t>
            </a:r>
            <a:r>
              <a:rPr lang="en-US" dirty="0" smtClean="0"/>
              <a:t>in </a:t>
            </a:r>
            <a:r>
              <a:rPr lang="en-US" dirty="0"/>
              <a:t>the formal </a:t>
            </a:r>
            <a:r>
              <a:rPr lang="en-US" dirty="0" smtClean="0"/>
              <a:t>complaint</a:t>
            </a:r>
          </a:p>
          <a:p>
            <a:pPr marL="457200" lvl="1" indent="0">
              <a:buNone/>
            </a:pPr>
            <a:endParaRPr lang="en-US" dirty="0"/>
          </a:p>
          <a:p>
            <a:pPr marL="457200" lvl="1" indent="0">
              <a:buNone/>
            </a:pPr>
            <a:r>
              <a:rPr lang="en-US" dirty="0" smtClean="0"/>
              <a:t>Discretionary dismissals are not appropriate in </a:t>
            </a:r>
            <a:r>
              <a:rPr lang="en-US" dirty="0"/>
              <a:t>situations where the recipient does not know whether it can meet the burden of </a:t>
            </a:r>
            <a:r>
              <a:rPr lang="en-US" dirty="0" smtClean="0"/>
              <a:t>proof.</a:t>
            </a:r>
          </a:p>
          <a:p>
            <a:pPr marL="457200" lvl="1" indent="0">
              <a:buNone/>
            </a:pPr>
            <a:endParaRPr lang="en-US" dirty="0" smtClean="0"/>
          </a:p>
          <a:p>
            <a:pPr marL="457200" lvl="1" indent="0">
              <a:buNone/>
            </a:pPr>
            <a:r>
              <a:rPr lang="en-US" sz="1400" dirty="0" smtClean="0"/>
              <a:t>§</a:t>
            </a:r>
            <a:r>
              <a:rPr lang="en-US" sz="1300" dirty="0" smtClean="0"/>
              <a:t>106.45(b</a:t>
            </a:r>
            <a:r>
              <a:rPr lang="en-US" sz="1300" dirty="0"/>
              <a:t>)(3)(ii)</a:t>
            </a:r>
          </a:p>
          <a:p>
            <a:pPr marL="457200" lvl="1" indent="0">
              <a:buNone/>
            </a:pPr>
            <a:endParaRPr lang="en-US" dirty="0" smtClean="0"/>
          </a:p>
        </p:txBody>
      </p:sp>
    </p:spTree>
    <p:extLst>
      <p:ext uri="{BB962C8B-B14F-4D97-AF65-F5344CB8AC3E}">
        <p14:creationId xmlns:p14="http://schemas.microsoft.com/office/powerpoint/2010/main" val="1752215357"/>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Notice </a:t>
            </a:r>
            <a:r>
              <a:rPr lang="en-US" dirty="0"/>
              <a:t>of Dismissal </a:t>
            </a:r>
          </a:p>
        </p:txBody>
      </p:sp>
      <p:sp>
        <p:nvSpPr>
          <p:cNvPr id="3" name="Content Placeholder 2"/>
          <p:cNvSpPr>
            <a:spLocks noGrp="1"/>
          </p:cNvSpPr>
          <p:nvPr>
            <p:ph idx="1"/>
          </p:nvPr>
        </p:nvSpPr>
        <p:spPr/>
        <p:txBody>
          <a:bodyPr>
            <a:normAutofit/>
          </a:bodyPr>
          <a:lstStyle/>
          <a:p>
            <a:r>
              <a:rPr lang="en-US" dirty="0" smtClean="0"/>
              <a:t>Recipients </a:t>
            </a:r>
            <a:r>
              <a:rPr lang="en-US" b="1" dirty="0" smtClean="0"/>
              <a:t>are required </a:t>
            </a:r>
            <a:r>
              <a:rPr lang="en-US" dirty="0" smtClean="0"/>
              <a:t>to send the parties written notice of any dismissal decision.</a:t>
            </a:r>
          </a:p>
          <a:p>
            <a:pPr lvl="1"/>
            <a:r>
              <a:rPr lang="en-US" dirty="0" smtClean="0"/>
              <a:t>Recipients are also </a:t>
            </a:r>
            <a:r>
              <a:rPr lang="en-US" b="1" dirty="0" smtClean="0"/>
              <a:t>required</a:t>
            </a:r>
            <a:r>
              <a:rPr lang="en-US" dirty="0" smtClean="0"/>
              <a:t> to promptly </a:t>
            </a:r>
            <a:r>
              <a:rPr lang="en-US" dirty="0"/>
              <a:t>send the parties written notice so </a:t>
            </a:r>
            <a:r>
              <a:rPr lang="en-US" dirty="0" smtClean="0"/>
              <a:t>the </a:t>
            </a:r>
            <a:r>
              <a:rPr lang="en-US" dirty="0"/>
              <a:t>parties know when a formal complaint (or </a:t>
            </a:r>
            <a:r>
              <a:rPr lang="en-US" dirty="0" smtClean="0"/>
              <a:t>allegations) </a:t>
            </a:r>
            <a:r>
              <a:rPr lang="en-US" dirty="0"/>
              <a:t>has been dismissed </a:t>
            </a:r>
            <a:r>
              <a:rPr lang="en-US" dirty="0" smtClean="0"/>
              <a:t>including </a:t>
            </a:r>
            <a:r>
              <a:rPr lang="en-US" dirty="0"/>
              <a:t>the reason for the </a:t>
            </a:r>
            <a:r>
              <a:rPr lang="en-US" dirty="0" smtClean="0"/>
              <a:t>dismissal.</a:t>
            </a:r>
          </a:p>
          <a:p>
            <a:pPr lvl="1"/>
            <a:r>
              <a:rPr lang="en-US" dirty="0" smtClean="0"/>
              <a:t>Notice is </a:t>
            </a:r>
            <a:r>
              <a:rPr lang="en-US" b="1" dirty="0" smtClean="0"/>
              <a:t>required</a:t>
            </a:r>
            <a:r>
              <a:rPr lang="en-US" dirty="0" smtClean="0"/>
              <a:t> for both mandatory and discretionary dismissals, including the reason for the dismissal.</a:t>
            </a:r>
          </a:p>
          <a:p>
            <a:pPr lvl="1"/>
            <a:endParaRPr lang="en-US" dirty="0"/>
          </a:p>
          <a:p>
            <a:pPr lvl="1"/>
            <a:endParaRPr lang="en-US" dirty="0" smtClean="0"/>
          </a:p>
          <a:p>
            <a:pPr marL="0" indent="0">
              <a:buNone/>
            </a:pPr>
            <a:r>
              <a:rPr lang="en-US" sz="1200" dirty="0" smtClean="0"/>
              <a:t>§106.45(b</a:t>
            </a:r>
            <a:r>
              <a:rPr lang="en-US" sz="1200" dirty="0"/>
              <a:t>)(3)(iii)</a:t>
            </a:r>
            <a:r>
              <a:rPr lang="en-US" sz="1200" dirty="0" smtClean="0"/>
              <a:t> </a:t>
            </a:r>
            <a:endParaRPr lang="en-US" sz="1200" dirty="0"/>
          </a:p>
        </p:txBody>
      </p:sp>
    </p:spTree>
    <p:extLst>
      <p:ext uri="{BB962C8B-B14F-4D97-AF65-F5344CB8AC3E}">
        <p14:creationId xmlns:p14="http://schemas.microsoft.com/office/powerpoint/2010/main" val="6398438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5BBAF-933A-42C1-9207-0B62C01FB09F}"/>
              </a:ext>
            </a:extLst>
          </p:cNvPr>
          <p:cNvSpPr>
            <a:spLocks noGrp="1"/>
          </p:cNvSpPr>
          <p:nvPr>
            <p:ph type="title"/>
          </p:nvPr>
        </p:nvSpPr>
        <p:spPr>
          <a:xfrm>
            <a:off x="838200" y="365125"/>
            <a:ext cx="10515600" cy="720725"/>
          </a:xfrm>
        </p:spPr>
        <p:txBody>
          <a:bodyPr/>
          <a:lstStyle/>
          <a:p>
            <a:r>
              <a:rPr lang="en-US" dirty="0"/>
              <a:t>History of Title </a:t>
            </a:r>
            <a:r>
              <a:rPr lang="en-US" dirty="0" smtClean="0"/>
              <a:t>IX (Cont’d)</a:t>
            </a:r>
            <a:endParaRPr lang="en-US" dirty="0"/>
          </a:p>
        </p:txBody>
      </p:sp>
      <p:sp>
        <p:nvSpPr>
          <p:cNvPr id="3" name="Content Placeholder 2">
            <a:extLst>
              <a:ext uri="{FF2B5EF4-FFF2-40B4-BE49-F238E27FC236}">
                <a16:creationId xmlns:a16="http://schemas.microsoft.com/office/drawing/2014/main" id="{DBEC0D91-BA02-402F-A35A-56E55EC75255}"/>
              </a:ext>
            </a:extLst>
          </p:cNvPr>
          <p:cNvSpPr>
            <a:spLocks noGrp="1"/>
          </p:cNvSpPr>
          <p:nvPr>
            <p:ph idx="1"/>
          </p:nvPr>
        </p:nvSpPr>
        <p:spPr>
          <a:xfrm>
            <a:off x="838200" y="1162051"/>
            <a:ext cx="10515600" cy="4513820"/>
          </a:xfrm>
        </p:spPr>
        <p:txBody>
          <a:bodyPr>
            <a:normAutofit/>
          </a:bodyPr>
          <a:lstStyle/>
          <a:p>
            <a:r>
              <a:rPr lang="en-US" dirty="0" smtClean="0"/>
              <a:t>The current federal administration withdrew the 2011 “Dear Colleague” Letter that had been issued regarding Title IX.</a:t>
            </a:r>
          </a:p>
          <a:p>
            <a:pPr marL="0" indent="0">
              <a:buNone/>
            </a:pPr>
            <a:endParaRPr lang="en-US" dirty="0" smtClean="0"/>
          </a:p>
          <a:p>
            <a:r>
              <a:rPr lang="en-US" dirty="0" smtClean="0"/>
              <a:t>The </a:t>
            </a:r>
            <a:r>
              <a:rPr lang="en-US" dirty="0"/>
              <a:t>2017 </a:t>
            </a:r>
            <a:r>
              <a:rPr lang="en-US" dirty="0" smtClean="0"/>
              <a:t>Q&amp;A, </a:t>
            </a:r>
            <a:r>
              <a:rPr lang="en-US" dirty="0"/>
              <a:t>along with the 2001 Guidance, and not the withdrawn 2011 </a:t>
            </a:r>
            <a:r>
              <a:rPr lang="en-US" dirty="0" smtClean="0"/>
              <a:t>“Dear Colleague” </a:t>
            </a:r>
            <a:r>
              <a:rPr lang="en-US" dirty="0"/>
              <a:t>Letter, remain the baseline against which the final regulations make further changes to </a:t>
            </a:r>
            <a:r>
              <a:rPr lang="en-US" dirty="0" smtClean="0"/>
              <a:t>the enforcement </a:t>
            </a:r>
            <a:r>
              <a:rPr lang="en-US" dirty="0"/>
              <a:t>of Title IX obligations</a:t>
            </a:r>
            <a:r>
              <a:rPr lang="en-US" dirty="0" smtClean="0"/>
              <a:t>.</a:t>
            </a:r>
          </a:p>
        </p:txBody>
      </p:sp>
    </p:spTree>
    <p:extLst>
      <p:ext uri="{BB962C8B-B14F-4D97-AF65-F5344CB8AC3E}">
        <p14:creationId xmlns:p14="http://schemas.microsoft.com/office/powerpoint/2010/main" val="3710970964"/>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Consolidation </a:t>
            </a:r>
            <a:r>
              <a:rPr lang="en-US" dirty="0"/>
              <a:t>of Formal Complaints </a:t>
            </a:r>
          </a:p>
        </p:txBody>
      </p:sp>
      <p:sp>
        <p:nvSpPr>
          <p:cNvPr id="3" name="Content Placeholder 2"/>
          <p:cNvSpPr>
            <a:spLocks noGrp="1"/>
          </p:cNvSpPr>
          <p:nvPr>
            <p:ph idx="1"/>
          </p:nvPr>
        </p:nvSpPr>
        <p:spPr>
          <a:xfrm>
            <a:off x="838200" y="1800686"/>
            <a:ext cx="10515600" cy="3850245"/>
          </a:xfrm>
        </p:spPr>
        <p:txBody>
          <a:bodyPr>
            <a:normAutofit lnSpcReduction="10000"/>
          </a:bodyPr>
          <a:lstStyle/>
          <a:p>
            <a:pPr marL="0" indent="0">
              <a:buNone/>
            </a:pPr>
            <a:r>
              <a:rPr lang="en-US" dirty="0"/>
              <a:t>R</a:t>
            </a:r>
            <a:r>
              <a:rPr lang="en-US" dirty="0" smtClean="0"/>
              <a:t>ecipients may consolidate </a:t>
            </a:r>
            <a:r>
              <a:rPr lang="en-US" dirty="0"/>
              <a:t>formal complaints in situations that arise out of the same </a:t>
            </a:r>
            <a:r>
              <a:rPr lang="en-US" dirty="0" smtClean="0"/>
              <a:t>facts </a:t>
            </a:r>
            <a:r>
              <a:rPr lang="en-US" dirty="0"/>
              <a:t>or circumstances and involve more than one complainant, more than one respondent, or what </a:t>
            </a:r>
            <a:r>
              <a:rPr lang="en-US" dirty="0" smtClean="0"/>
              <a:t>amounts </a:t>
            </a:r>
            <a:r>
              <a:rPr lang="en-US" dirty="0"/>
              <a:t>to counter-complaints by one party against the other</a:t>
            </a:r>
            <a:r>
              <a:rPr lang="en-US" dirty="0" smtClean="0"/>
              <a:t>.</a:t>
            </a:r>
          </a:p>
          <a:p>
            <a:pPr marL="0" indent="0">
              <a:buNone/>
            </a:pPr>
            <a:endParaRPr lang="en-US" dirty="0"/>
          </a:p>
          <a:p>
            <a:pPr marL="0" indent="0">
              <a:buNone/>
            </a:pPr>
            <a:r>
              <a:rPr lang="en-US" dirty="0" smtClean="0"/>
              <a:t>Each party maintains their individual rights under Title IX.</a:t>
            </a:r>
          </a:p>
          <a:p>
            <a:endParaRPr lang="en-US" dirty="0"/>
          </a:p>
          <a:p>
            <a:endParaRPr lang="en-US" dirty="0" smtClean="0"/>
          </a:p>
          <a:p>
            <a:pPr marL="0" indent="0">
              <a:buNone/>
            </a:pPr>
            <a:r>
              <a:rPr lang="en-US" sz="1200" dirty="0" smtClean="0"/>
              <a:t>§106.45(b</a:t>
            </a:r>
            <a:r>
              <a:rPr lang="en-US" sz="1200" dirty="0"/>
              <a:t>)(4)</a:t>
            </a:r>
          </a:p>
        </p:txBody>
      </p:sp>
    </p:spTree>
    <p:extLst>
      <p:ext uri="{BB962C8B-B14F-4D97-AF65-F5344CB8AC3E}">
        <p14:creationId xmlns:p14="http://schemas.microsoft.com/office/powerpoint/2010/main" val="3080800910"/>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418" y="2083088"/>
            <a:ext cx="10515600" cy="1325563"/>
          </a:xfrm>
        </p:spPr>
        <p:txBody>
          <a:bodyPr>
            <a:normAutofit/>
          </a:bodyPr>
          <a:lstStyle/>
          <a:p>
            <a:pPr algn="ctr"/>
            <a:r>
              <a:rPr lang="en-US" sz="4400" dirty="0" smtClean="0"/>
              <a:t>Investigations</a:t>
            </a:r>
            <a:endParaRPr lang="en-US" sz="4400" dirty="0"/>
          </a:p>
        </p:txBody>
      </p:sp>
    </p:spTree>
    <p:extLst>
      <p:ext uri="{BB962C8B-B14F-4D97-AF65-F5344CB8AC3E}">
        <p14:creationId xmlns:p14="http://schemas.microsoft.com/office/powerpoint/2010/main" val="1789522250"/>
      </p:ext>
    </p:extLst>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79054"/>
          </a:xfrm>
        </p:spPr>
        <p:txBody>
          <a:bodyPr>
            <a:normAutofit fontScale="90000"/>
          </a:bodyPr>
          <a:lstStyle/>
          <a:p>
            <a:r>
              <a:rPr lang="en-US" dirty="0"/>
              <a:t>What </a:t>
            </a:r>
            <a:r>
              <a:rPr lang="en-US" dirty="0" smtClean="0"/>
              <a:t>Should a Title IX Investigation Include?</a:t>
            </a:r>
            <a:endParaRPr lang="en-US" dirty="0"/>
          </a:p>
        </p:txBody>
      </p:sp>
      <p:sp>
        <p:nvSpPr>
          <p:cNvPr id="3" name="Content Placeholder 2"/>
          <p:cNvSpPr>
            <a:spLocks noGrp="1"/>
          </p:cNvSpPr>
          <p:nvPr>
            <p:ph sz="half" idx="1"/>
          </p:nvPr>
        </p:nvSpPr>
        <p:spPr>
          <a:xfrm>
            <a:off x="955813" y="979055"/>
            <a:ext cx="8603974" cy="1315135"/>
          </a:xfrm>
        </p:spPr>
        <p:txBody>
          <a:bodyPr>
            <a:noAutofit/>
          </a:bodyPr>
          <a:lstStyle/>
          <a:p>
            <a:pPr marL="0" indent="0" algn="ctr">
              <a:buNone/>
            </a:pPr>
            <a:r>
              <a:rPr lang="en-US" sz="1600" dirty="0">
                <a:solidFill>
                  <a:schemeClr val="bg2">
                    <a:lumMod val="25000"/>
                  </a:schemeClr>
                </a:solidFill>
              </a:rPr>
              <a:t>The specific steps in a school’s Title IX investigation will vary depending on the nature of the allegation, the age of the student or students involved, the size and administrative structure of the school, state or local legal requirements (including mandatory reporting requirements for schools working with minors), and what it has learned from past experiences. </a:t>
            </a:r>
          </a:p>
        </p:txBody>
      </p:sp>
      <p:sp>
        <p:nvSpPr>
          <p:cNvPr id="4" name="Content Placeholder 3"/>
          <p:cNvSpPr>
            <a:spLocks noGrp="1"/>
          </p:cNvSpPr>
          <p:nvPr>
            <p:ph sz="half" idx="2"/>
          </p:nvPr>
        </p:nvSpPr>
        <p:spPr>
          <a:xfrm>
            <a:off x="955813" y="2272563"/>
            <a:ext cx="9336157" cy="3352800"/>
          </a:xfrm>
        </p:spPr>
        <p:txBody>
          <a:bodyPr>
            <a:noAutofit/>
          </a:bodyPr>
          <a:lstStyle/>
          <a:p>
            <a:r>
              <a:rPr lang="en-US" sz="1600" dirty="0">
                <a:solidFill>
                  <a:schemeClr val="bg2">
                    <a:lumMod val="25000"/>
                  </a:schemeClr>
                </a:solidFill>
              </a:rPr>
              <a:t>Definition:</a:t>
            </a:r>
          </a:p>
          <a:p>
            <a:pPr lvl="1"/>
            <a:r>
              <a:rPr lang="en-US" sz="1600" dirty="0">
                <a:solidFill>
                  <a:schemeClr val="bg2">
                    <a:lumMod val="25000"/>
                  </a:schemeClr>
                </a:solidFill>
              </a:rPr>
              <a:t>The term </a:t>
            </a:r>
            <a:r>
              <a:rPr lang="en-US" sz="1600" i="1" dirty="0">
                <a:solidFill>
                  <a:schemeClr val="accent4">
                    <a:lumMod val="50000"/>
                  </a:schemeClr>
                </a:solidFill>
              </a:rPr>
              <a:t>“investigation” </a:t>
            </a:r>
            <a:r>
              <a:rPr lang="en-US" sz="1600" dirty="0">
                <a:solidFill>
                  <a:schemeClr val="bg2">
                    <a:lumMod val="25000"/>
                  </a:schemeClr>
                </a:solidFill>
              </a:rPr>
              <a:t>refers to the process the school uses to resolve sexual violence complaints.</a:t>
            </a:r>
          </a:p>
          <a:p>
            <a:r>
              <a:rPr lang="en-US" sz="1600" dirty="0">
                <a:solidFill>
                  <a:schemeClr val="bg2">
                    <a:lumMod val="25000"/>
                  </a:schemeClr>
                </a:solidFill>
              </a:rPr>
              <a:t>This includes the fact-finding investigation and any hearing and decision-making process the school uses to determine: (1) whether or not the conduct occurred; and, (2) if the conduct occurred, what actions the school will take to end the sexual violence, eliminate the hostile environment, and prevent its recurrence, which may include imposing sanctions on the perpetrator and providing remedies for the complainant and broader student population. </a:t>
            </a:r>
          </a:p>
          <a:p>
            <a:r>
              <a:rPr lang="en-US" sz="1600" dirty="0">
                <a:solidFill>
                  <a:schemeClr val="bg2">
                    <a:lumMod val="25000"/>
                  </a:schemeClr>
                </a:solidFill>
              </a:rPr>
              <a:t>The investigation must be adequate, reliable, impartial and prompt and include an opportunity for both parties to present witnesses and other evidence</a:t>
            </a:r>
          </a:p>
          <a:p>
            <a:endParaRPr lang="en-US" sz="1600" dirty="0">
              <a:solidFill>
                <a:schemeClr val="bg2">
                  <a:lumMod val="25000"/>
                </a:schemeClr>
              </a:solidFill>
            </a:endParaRPr>
          </a:p>
        </p:txBody>
      </p:sp>
      <p:sp>
        <p:nvSpPr>
          <p:cNvPr id="6" name="Text Placeholder 2"/>
          <p:cNvSpPr txBox="1">
            <a:spLocks/>
          </p:cNvSpPr>
          <p:nvPr/>
        </p:nvSpPr>
        <p:spPr>
          <a:xfrm>
            <a:off x="1981200" y="6400800"/>
            <a:ext cx="6553200" cy="228600"/>
          </a:xfrm>
          <a:prstGeom prst="rect">
            <a:avLst/>
          </a:prstGeom>
        </p:spPr>
        <p:txBody>
          <a:bodyPr vert="horz" anchor="t">
            <a:normAutofit fontScale="40000" lnSpcReduction="20000"/>
          </a:bodyPr>
          <a:lstStyle>
            <a:lvl1pPr marL="274320" indent="-274320" algn="l" rtl="0" eaLnBrk="1" latinLnBrk="0" hangingPunct="1">
              <a:spcBef>
                <a:spcPts val="600"/>
              </a:spcBef>
              <a:buClr>
                <a:schemeClr val="tx2"/>
              </a:buClr>
              <a:buSzPct val="73000"/>
              <a:buFont typeface="Wingdings 2"/>
              <a:buChar char=""/>
              <a:defRPr kumimoji="0" sz="28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4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18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a:lstStyle>
          <a:p>
            <a:endParaRPr lang="en-US" dirty="0"/>
          </a:p>
        </p:txBody>
      </p:sp>
    </p:spTree>
    <p:extLst>
      <p:ext uri="{BB962C8B-B14F-4D97-AF65-F5344CB8AC3E}">
        <p14:creationId xmlns:p14="http://schemas.microsoft.com/office/powerpoint/2010/main" val="219329818"/>
      </p:ext>
    </p:extLst>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1108961" cy="1325563"/>
          </a:xfrm>
        </p:spPr>
        <p:txBody>
          <a:bodyPr>
            <a:normAutofit/>
          </a:bodyPr>
          <a:lstStyle/>
          <a:p>
            <a:r>
              <a:rPr lang="en-US" dirty="0" smtClean="0"/>
              <a:t>Burdens </a:t>
            </a:r>
            <a:r>
              <a:rPr lang="en-US" dirty="0"/>
              <a:t>of Proof and Gathering </a:t>
            </a:r>
            <a:r>
              <a:rPr lang="en-US" dirty="0" smtClean="0"/>
              <a:t>Evidence</a:t>
            </a:r>
            <a:endParaRPr lang="en-US" dirty="0"/>
          </a:p>
        </p:txBody>
      </p:sp>
      <p:sp>
        <p:nvSpPr>
          <p:cNvPr id="3" name="Content Placeholder 2"/>
          <p:cNvSpPr>
            <a:spLocks noGrp="1"/>
          </p:cNvSpPr>
          <p:nvPr>
            <p:ph idx="1"/>
          </p:nvPr>
        </p:nvSpPr>
        <p:spPr/>
        <p:txBody>
          <a:bodyPr>
            <a:normAutofit/>
          </a:bodyPr>
          <a:lstStyle/>
          <a:p>
            <a:pPr marL="0" indent="0">
              <a:buNone/>
            </a:pPr>
            <a:r>
              <a:rPr lang="en-US" dirty="0"/>
              <a:t>I</a:t>
            </a:r>
            <a:r>
              <a:rPr lang="en-US" dirty="0" smtClean="0"/>
              <a:t>t </a:t>
            </a:r>
            <a:r>
              <a:rPr lang="en-US" dirty="0"/>
              <a:t>is the recipient’s burden to impartially gather evidence and present it so that the decision-maker can determine whether the recipient </a:t>
            </a:r>
            <a:r>
              <a:rPr lang="en-US" dirty="0" smtClean="0"/>
              <a:t>has </a:t>
            </a:r>
            <a:r>
              <a:rPr lang="en-US" dirty="0"/>
              <a:t>shown that the weight of the evidence </a:t>
            </a:r>
            <a:r>
              <a:rPr lang="en-US" dirty="0" smtClean="0"/>
              <a:t>is sufficient to reach the selected standard of proof.</a:t>
            </a:r>
          </a:p>
          <a:p>
            <a:r>
              <a:rPr lang="en-US" b="1" dirty="0" smtClean="0"/>
              <a:t>There is no burden of proof on complainants or respondents.</a:t>
            </a:r>
          </a:p>
          <a:p>
            <a:pPr marL="0" indent="0">
              <a:buNone/>
            </a:pPr>
            <a:endParaRPr lang="en-US" dirty="0" smtClean="0"/>
          </a:p>
          <a:p>
            <a:endParaRPr lang="en-US" dirty="0"/>
          </a:p>
          <a:p>
            <a:pPr marL="0" indent="0">
              <a:buNone/>
            </a:pPr>
            <a:r>
              <a:rPr lang="en-US" sz="1300" dirty="0"/>
              <a:t>§</a:t>
            </a:r>
            <a:r>
              <a:rPr lang="en-US" sz="1300" dirty="0" smtClean="0"/>
              <a:t> </a:t>
            </a:r>
            <a:r>
              <a:rPr lang="en-US" sz="1300" dirty="0"/>
              <a:t>106.45(b)(5)(i)</a:t>
            </a:r>
          </a:p>
        </p:txBody>
      </p:sp>
    </p:spTree>
    <p:extLst>
      <p:ext uri="{BB962C8B-B14F-4D97-AF65-F5344CB8AC3E}">
        <p14:creationId xmlns:p14="http://schemas.microsoft.com/office/powerpoint/2010/main" val="3679675761"/>
      </p:ext>
    </p:extLst>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 </a:t>
            </a:r>
            <a:r>
              <a:rPr lang="en-US" dirty="0"/>
              <a:t>Evaluation of All Relevant Evidence </a:t>
            </a:r>
          </a:p>
        </p:txBody>
      </p:sp>
      <p:sp>
        <p:nvSpPr>
          <p:cNvPr id="3" name="Content Placeholder 2"/>
          <p:cNvSpPr>
            <a:spLocks noGrp="1"/>
          </p:cNvSpPr>
          <p:nvPr>
            <p:ph idx="1"/>
          </p:nvPr>
        </p:nvSpPr>
        <p:spPr/>
        <p:txBody>
          <a:bodyPr>
            <a:normAutofit/>
          </a:bodyPr>
          <a:lstStyle/>
          <a:p>
            <a:r>
              <a:rPr lang="en-US" dirty="0" smtClean="0"/>
              <a:t>An investigator must gather evidence directly related to the allegations even if the recipient does not intend to rely on such evidence.</a:t>
            </a:r>
            <a:endParaRPr lang="en-US" dirty="0"/>
          </a:p>
          <a:p>
            <a:pPr lvl="1"/>
            <a:r>
              <a:rPr lang="en-US" dirty="0" smtClean="0"/>
              <a:t>The recipient must objectively evaluate evidence that is available in a particular case. The evidence itself need not be “objective” (i.e., corroborating evidence).</a:t>
            </a:r>
          </a:p>
          <a:p>
            <a:pPr lvl="1"/>
            <a:r>
              <a:rPr lang="en-US" dirty="0" smtClean="0"/>
              <a:t>Recipients must not base evaluations of testimony based on inferences of a person’s status as a complainant, respondent or witness.</a:t>
            </a:r>
          </a:p>
          <a:p>
            <a:pPr marL="0" indent="0">
              <a:buNone/>
            </a:pPr>
            <a:endParaRPr lang="en-US" sz="1300" dirty="0" smtClean="0"/>
          </a:p>
          <a:p>
            <a:pPr marL="0" indent="0">
              <a:buNone/>
            </a:pPr>
            <a:r>
              <a:rPr lang="en-US" sz="1200" dirty="0" smtClean="0"/>
              <a:t>§106.45(b</a:t>
            </a:r>
            <a:r>
              <a:rPr lang="en-US" sz="1200" dirty="0"/>
              <a:t>)(1)(ii)</a:t>
            </a:r>
            <a:endParaRPr lang="en-US" sz="1200" dirty="0" smtClean="0"/>
          </a:p>
          <a:p>
            <a:pPr lvl="1"/>
            <a:endParaRPr lang="en-US" dirty="0"/>
          </a:p>
        </p:txBody>
      </p:sp>
    </p:spTree>
    <p:extLst>
      <p:ext uri="{BB962C8B-B14F-4D97-AF65-F5344CB8AC3E}">
        <p14:creationId xmlns:p14="http://schemas.microsoft.com/office/powerpoint/2010/main" val="1185610338"/>
      </p:ext>
    </p:extLst>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Presumption </a:t>
            </a:r>
            <a:r>
              <a:rPr lang="en-US" dirty="0"/>
              <a:t>of Non-Responsibility </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The respondent is presumed </a:t>
            </a:r>
            <a:r>
              <a:rPr lang="en-US" b="1" dirty="0" smtClean="0"/>
              <a:t>not responsible </a:t>
            </a:r>
            <a:r>
              <a:rPr lang="en-US" dirty="0" smtClean="0"/>
              <a:t>for the alleged conduct until a determination has been made at the end of the grievance process.</a:t>
            </a:r>
          </a:p>
          <a:p>
            <a:pPr marL="0" indent="0">
              <a:buNone/>
            </a:pPr>
            <a:endParaRPr lang="en-US" dirty="0" smtClean="0"/>
          </a:p>
          <a:p>
            <a:pPr marL="0" indent="0">
              <a:buNone/>
            </a:pPr>
            <a:r>
              <a:rPr lang="en-US" sz="2600" dirty="0" smtClean="0"/>
              <a:t>Purpose of the presumption:</a:t>
            </a:r>
          </a:p>
          <a:p>
            <a:pPr lvl="1"/>
            <a:r>
              <a:rPr lang="en-US" sz="2600" dirty="0"/>
              <a:t>T</a:t>
            </a:r>
            <a:r>
              <a:rPr lang="en-US" sz="2600" dirty="0" smtClean="0"/>
              <a:t>o ensure </a:t>
            </a:r>
            <a:r>
              <a:rPr lang="en-US" sz="2600" dirty="0"/>
              <a:t>the burden of proof remains on the recipient (not on the respondent or complainant) </a:t>
            </a:r>
            <a:endParaRPr lang="en-US" sz="2600" dirty="0" smtClean="0"/>
          </a:p>
          <a:p>
            <a:pPr lvl="1"/>
            <a:r>
              <a:rPr lang="en-US" sz="2600" dirty="0" smtClean="0"/>
              <a:t>To ensure the applicable standard </a:t>
            </a:r>
            <a:r>
              <a:rPr lang="en-US" sz="2600" dirty="0"/>
              <a:t>of evidence is correctly </a:t>
            </a:r>
            <a:r>
              <a:rPr lang="en-US" sz="2600" dirty="0" smtClean="0"/>
              <a:t>applied</a:t>
            </a:r>
          </a:p>
          <a:p>
            <a:pPr lvl="1"/>
            <a:r>
              <a:rPr lang="en-US" sz="2600" dirty="0" smtClean="0"/>
              <a:t>To ensure </a:t>
            </a:r>
            <a:r>
              <a:rPr lang="en-US" sz="2600" dirty="0"/>
              <a:t>the recipient does not treat the respondent as responsible until </a:t>
            </a:r>
            <a:r>
              <a:rPr lang="en-US" sz="2600" dirty="0" smtClean="0"/>
              <a:t>the conclusion </a:t>
            </a:r>
            <a:r>
              <a:rPr lang="en-US" sz="2600" dirty="0"/>
              <a:t>of the grievance </a:t>
            </a:r>
            <a:r>
              <a:rPr lang="en-US" sz="2600" dirty="0" smtClean="0"/>
              <a:t>process</a:t>
            </a:r>
          </a:p>
          <a:p>
            <a:pPr marL="0" indent="0">
              <a:buNone/>
            </a:pPr>
            <a:endParaRPr lang="en-US" sz="1500" dirty="0" smtClean="0"/>
          </a:p>
          <a:p>
            <a:pPr marL="0" indent="0">
              <a:buNone/>
            </a:pPr>
            <a:endParaRPr lang="en-US" sz="1500" dirty="0" smtClean="0"/>
          </a:p>
          <a:p>
            <a:pPr marL="0" indent="0">
              <a:buNone/>
            </a:pPr>
            <a:endParaRPr lang="en-US" sz="1500" dirty="0"/>
          </a:p>
          <a:p>
            <a:pPr marL="0" indent="0">
              <a:buNone/>
            </a:pPr>
            <a:r>
              <a:rPr lang="en-US" sz="1400" dirty="0" smtClean="0"/>
              <a:t>§106.45(b</a:t>
            </a:r>
            <a:r>
              <a:rPr lang="en-US" sz="1400" dirty="0"/>
              <a:t>)(1)(iv</a:t>
            </a:r>
            <a:r>
              <a:rPr lang="en-US" sz="1400" dirty="0" smtClean="0"/>
              <a:t>)</a:t>
            </a:r>
          </a:p>
        </p:txBody>
      </p:sp>
    </p:spTree>
    <p:extLst>
      <p:ext uri="{BB962C8B-B14F-4D97-AF65-F5344CB8AC3E}">
        <p14:creationId xmlns:p14="http://schemas.microsoft.com/office/powerpoint/2010/main" val="538169617"/>
      </p:ext>
    </p:extLst>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7633"/>
            <a:ext cx="10515600" cy="942110"/>
          </a:xfrm>
        </p:spPr>
        <p:txBody>
          <a:bodyPr/>
          <a:lstStyle/>
          <a:p>
            <a:r>
              <a:rPr lang="en-US" dirty="0" smtClean="0"/>
              <a:t>Investigation: Interviewing</a:t>
            </a:r>
            <a:endParaRPr lang="en-US" dirty="0"/>
          </a:p>
        </p:txBody>
      </p:sp>
      <p:sp>
        <p:nvSpPr>
          <p:cNvPr id="3" name="Content Placeholder 2"/>
          <p:cNvSpPr>
            <a:spLocks noGrp="1"/>
          </p:cNvSpPr>
          <p:nvPr>
            <p:ph idx="1"/>
          </p:nvPr>
        </p:nvSpPr>
        <p:spPr>
          <a:xfrm>
            <a:off x="1066800" y="1299318"/>
            <a:ext cx="10515600" cy="4595214"/>
          </a:xfrm>
        </p:spPr>
        <p:txBody>
          <a:bodyPr>
            <a:normAutofit fontScale="77500" lnSpcReduction="20000"/>
          </a:bodyPr>
          <a:lstStyle/>
          <a:p>
            <a:pPr marL="0" indent="0">
              <a:buNone/>
            </a:pPr>
            <a:r>
              <a:rPr lang="en-US" b="1" dirty="0" smtClean="0"/>
              <a:t>Sample of general questioning:</a:t>
            </a:r>
          </a:p>
          <a:p>
            <a:r>
              <a:rPr lang="en-US" dirty="0" smtClean="0"/>
              <a:t>What happened?</a:t>
            </a:r>
          </a:p>
          <a:p>
            <a:r>
              <a:rPr lang="en-US" dirty="0" smtClean="0"/>
              <a:t>When did it happen?</a:t>
            </a:r>
          </a:p>
          <a:p>
            <a:r>
              <a:rPr lang="en-US" dirty="0" smtClean="0"/>
              <a:t>Where did it happen?</a:t>
            </a:r>
          </a:p>
          <a:p>
            <a:r>
              <a:rPr lang="en-US" dirty="0" smtClean="0"/>
              <a:t>If a witness, do you know what is alleged to have happened?</a:t>
            </a:r>
          </a:p>
          <a:p>
            <a:pPr lvl="1"/>
            <a:r>
              <a:rPr lang="en-US" dirty="0" smtClean="0"/>
              <a:t>If so, where were you when it happened? </a:t>
            </a:r>
          </a:p>
          <a:p>
            <a:r>
              <a:rPr lang="en-US" dirty="0" smtClean="0"/>
              <a:t>If a witness, do you know the respondent and complainant? </a:t>
            </a:r>
            <a:endParaRPr lang="en-US" dirty="0"/>
          </a:p>
          <a:p>
            <a:pPr lvl="1"/>
            <a:r>
              <a:rPr lang="en-US" dirty="0" smtClean="0"/>
              <a:t>If so, how long have you known them and how would you describe them (friend, acquaintance)?</a:t>
            </a:r>
          </a:p>
          <a:p>
            <a:r>
              <a:rPr lang="en-US" dirty="0" smtClean="0"/>
              <a:t>Have to talked to others about what happened? Who and when?</a:t>
            </a:r>
          </a:p>
          <a:p>
            <a:r>
              <a:rPr lang="en-US" dirty="0" smtClean="0"/>
              <a:t>Did you write down what happened? (diary </a:t>
            </a:r>
            <a:r>
              <a:rPr lang="en-US" dirty="0"/>
              <a:t>[</a:t>
            </a:r>
            <a:r>
              <a:rPr lang="en-US" dirty="0" smtClean="0"/>
              <a:t>video or otherwise], notes, blog)</a:t>
            </a:r>
          </a:p>
          <a:p>
            <a:r>
              <a:rPr lang="en-US" dirty="0" smtClean="0"/>
              <a:t>Have you posted or seen anything posted on social media about this incident?</a:t>
            </a:r>
          </a:p>
          <a:p>
            <a:endParaRPr lang="en-US" dirty="0"/>
          </a:p>
        </p:txBody>
      </p:sp>
    </p:spTree>
    <p:extLst>
      <p:ext uri="{BB962C8B-B14F-4D97-AF65-F5344CB8AC3E}">
        <p14:creationId xmlns:p14="http://schemas.microsoft.com/office/powerpoint/2010/main" val="2199816733"/>
      </p:ext>
    </p:extLst>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Equal </a:t>
            </a:r>
            <a:r>
              <a:rPr lang="en-US" dirty="0"/>
              <a:t>Opportunity to Present Witnesses </a:t>
            </a:r>
            <a:r>
              <a:rPr lang="en-US" dirty="0" smtClean="0"/>
              <a:t>&amp; </a:t>
            </a:r>
            <a:r>
              <a:rPr lang="en-US" dirty="0"/>
              <a:t>Other </a:t>
            </a:r>
            <a:r>
              <a:rPr lang="en-US" dirty="0" smtClean="0"/>
              <a:t>Inculpatory/Exculpatory </a:t>
            </a:r>
            <a:r>
              <a:rPr lang="en-US" dirty="0"/>
              <a:t>Evidence </a:t>
            </a:r>
          </a:p>
        </p:txBody>
      </p:sp>
      <p:sp>
        <p:nvSpPr>
          <p:cNvPr id="3" name="Content Placeholder 2"/>
          <p:cNvSpPr>
            <a:spLocks noGrp="1"/>
          </p:cNvSpPr>
          <p:nvPr>
            <p:ph idx="1"/>
          </p:nvPr>
        </p:nvSpPr>
        <p:spPr/>
        <p:txBody>
          <a:bodyPr>
            <a:normAutofit lnSpcReduction="10000"/>
          </a:bodyPr>
          <a:lstStyle/>
          <a:p>
            <a:pPr marL="0" indent="0">
              <a:buNone/>
            </a:pPr>
            <a:r>
              <a:rPr lang="en-US" dirty="0" smtClean="0"/>
              <a:t>Each party must have the opportunity to present fact and expert witnesses.</a:t>
            </a:r>
          </a:p>
          <a:p>
            <a:pPr marL="0" indent="0">
              <a:buNone/>
            </a:pPr>
            <a:endParaRPr lang="en-US" dirty="0" smtClean="0"/>
          </a:p>
          <a:p>
            <a:r>
              <a:rPr lang="en-US" dirty="0" smtClean="0"/>
              <a:t>Recipients may adopt rules governing how admissible relevant evidence is evaluated for weight or credibility by the decision maker.</a:t>
            </a:r>
          </a:p>
          <a:p>
            <a:pPr lvl="1"/>
            <a:r>
              <a:rPr lang="en-US" dirty="0" smtClean="0"/>
              <a:t>Any rules adopted must be applied equally to both parties</a:t>
            </a:r>
          </a:p>
          <a:p>
            <a:endParaRPr lang="en-US" dirty="0"/>
          </a:p>
          <a:p>
            <a:pPr marL="0" indent="0">
              <a:buNone/>
            </a:pPr>
            <a:endParaRPr lang="en-US" sz="1200" dirty="0" smtClean="0"/>
          </a:p>
          <a:p>
            <a:pPr marL="0" indent="0">
              <a:buNone/>
            </a:pPr>
            <a:r>
              <a:rPr lang="en-US" sz="1200" dirty="0" smtClean="0"/>
              <a:t>§106.45(b</a:t>
            </a:r>
            <a:r>
              <a:rPr lang="en-US" sz="1200" dirty="0"/>
              <a:t>)(5)(ii)</a:t>
            </a:r>
          </a:p>
        </p:txBody>
      </p:sp>
    </p:spTree>
    <p:extLst>
      <p:ext uri="{BB962C8B-B14F-4D97-AF65-F5344CB8AC3E}">
        <p14:creationId xmlns:p14="http://schemas.microsoft.com/office/powerpoint/2010/main" val="3874720633"/>
      </p:ext>
    </p:extLst>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Recipients </a:t>
            </a:r>
            <a:r>
              <a:rPr lang="en-US" dirty="0"/>
              <a:t>Must Not Restrict Ability of Either Party to Discuss Allegations or Gather and Present Relevant Evidence </a:t>
            </a:r>
          </a:p>
        </p:txBody>
      </p:sp>
      <p:sp>
        <p:nvSpPr>
          <p:cNvPr id="3" name="Content Placeholder 2"/>
          <p:cNvSpPr>
            <a:spLocks noGrp="1"/>
          </p:cNvSpPr>
          <p:nvPr>
            <p:ph idx="1"/>
          </p:nvPr>
        </p:nvSpPr>
        <p:spPr/>
        <p:txBody>
          <a:bodyPr>
            <a:normAutofit/>
          </a:bodyPr>
          <a:lstStyle/>
          <a:p>
            <a:r>
              <a:rPr lang="en-US" dirty="0"/>
              <a:t>This </a:t>
            </a:r>
            <a:r>
              <a:rPr lang="en-US" dirty="0" smtClean="0"/>
              <a:t>applies to discussions </a:t>
            </a:r>
            <a:r>
              <a:rPr lang="en-US" dirty="0"/>
              <a:t>of “the allegations under investigation,” which means </a:t>
            </a:r>
            <a:r>
              <a:rPr lang="en-US" dirty="0" smtClean="0"/>
              <a:t>a formal complaint has been filed.</a:t>
            </a:r>
          </a:p>
          <a:p>
            <a:r>
              <a:rPr lang="en-US" dirty="0" smtClean="0"/>
              <a:t>The regulations do not </a:t>
            </a:r>
            <a:r>
              <a:rPr lang="en-US" dirty="0"/>
              <a:t>require recipients to give respondents a copy of the formal </a:t>
            </a:r>
            <a:r>
              <a:rPr lang="en-US" dirty="0" smtClean="0"/>
              <a:t>complaint.</a:t>
            </a:r>
          </a:p>
          <a:p>
            <a:pPr marL="0" indent="0">
              <a:buNone/>
            </a:pPr>
            <a:endParaRPr lang="en-US" dirty="0" smtClean="0"/>
          </a:p>
          <a:p>
            <a:pPr marL="0" indent="0">
              <a:buNone/>
            </a:pPr>
            <a:endParaRPr lang="en-US" dirty="0"/>
          </a:p>
          <a:p>
            <a:pPr marL="0" indent="0">
              <a:buNone/>
            </a:pPr>
            <a:endParaRPr lang="en-US" dirty="0" smtClean="0"/>
          </a:p>
          <a:p>
            <a:pPr marL="0" indent="0">
              <a:buNone/>
            </a:pPr>
            <a:r>
              <a:rPr lang="en-US" sz="1200" dirty="0" smtClean="0"/>
              <a:t>§106.45(b</a:t>
            </a:r>
            <a:r>
              <a:rPr lang="en-US" sz="1200" dirty="0"/>
              <a:t>)(5)(iii)</a:t>
            </a:r>
          </a:p>
        </p:txBody>
      </p:sp>
    </p:spTree>
    <p:extLst>
      <p:ext uri="{BB962C8B-B14F-4D97-AF65-F5344CB8AC3E}">
        <p14:creationId xmlns:p14="http://schemas.microsoft.com/office/powerpoint/2010/main" val="2229798373"/>
      </p:ext>
    </p:extLst>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Advisors </a:t>
            </a:r>
            <a:r>
              <a:rPr lang="en-US" dirty="0"/>
              <a:t>of Choice </a:t>
            </a:r>
          </a:p>
        </p:txBody>
      </p:sp>
      <p:sp>
        <p:nvSpPr>
          <p:cNvPr id="3" name="Content Placeholder 2"/>
          <p:cNvSpPr>
            <a:spLocks noGrp="1"/>
          </p:cNvSpPr>
          <p:nvPr>
            <p:ph idx="1"/>
          </p:nvPr>
        </p:nvSpPr>
        <p:spPr>
          <a:xfrm>
            <a:off x="838200" y="1530627"/>
            <a:ext cx="10515600" cy="4145244"/>
          </a:xfrm>
        </p:spPr>
        <p:txBody>
          <a:bodyPr>
            <a:normAutofit fontScale="92500" lnSpcReduction="10000"/>
          </a:bodyPr>
          <a:lstStyle/>
          <a:p>
            <a:pPr marL="0" indent="0">
              <a:buNone/>
            </a:pPr>
            <a:r>
              <a:rPr lang="en-US" dirty="0" smtClean="0"/>
              <a:t>Each party is entitled to an advisor throughout the grievance process.</a:t>
            </a:r>
          </a:p>
          <a:p>
            <a:r>
              <a:rPr lang="en-US" dirty="0" smtClean="0"/>
              <a:t>The recipient </a:t>
            </a:r>
            <a:r>
              <a:rPr lang="en-US" b="1" dirty="0" smtClean="0"/>
              <a:t>may not limit the choice or presence </a:t>
            </a:r>
            <a:r>
              <a:rPr lang="en-US" dirty="0" smtClean="0"/>
              <a:t>of an advisor.</a:t>
            </a:r>
          </a:p>
          <a:p>
            <a:r>
              <a:rPr lang="en-US" dirty="0" smtClean="0"/>
              <a:t>The advisor of choice may be, but is not required to be, a lawyer.</a:t>
            </a:r>
          </a:p>
          <a:p>
            <a:r>
              <a:rPr lang="en-US" dirty="0" smtClean="0"/>
              <a:t>Recipients may impose certain requirements on advisors:</a:t>
            </a:r>
          </a:p>
          <a:p>
            <a:pPr lvl="1"/>
            <a:r>
              <a:rPr lang="en-US" dirty="0" smtClean="0"/>
              <a:t>Require </a:t>
            </a:r>
            <a:r>
              <a:rPr lang="en-US" dirty="0"/>
              <a:t>advisors to use the evidence received for inspection and review </a:t>
            </a:r>
            <a:r>
              <a:rPr lang="en-US" dirty="0" smtClean="0"/>
              <a:t>as </a:t>
            </a:r>
            <a:r>
              <a:rPr lang="en-US" dirty="0"/>
              <a:t>well as the investigative report </a:t>
            </a:r>
            <a:r>
              <a:rPr lang="en-US" dirty="0" smtClean="0"/>
              <a:t>only </a:t>
            </a:r>
            <a:r>
              <a:rPr lang="en-US" dirty="0"/>
              <a:t>for purposes of the grievance </a:t>
            </a:r>
            <a:r>
              <a:rPr lang="en-US" dirty="0" smtClean="0"/>
              <a:t>process</a:t>
            </a:r>
          </a:p>
          <a:p>
            <a:pPr lvl="1"/>
            <a:r>
              <a:rPr lang="en-US" dirty="0"/>
              <a:t>R</a:t>
            </a:r>
            <a:r>
              <a:rPr lang="en-US" dirty="0" smtClean="0"/>
              <a:t>equire advisors </a:t>
            </a:r>
            <a:r>
              <a:rPr lang="en-US" dirty="0"/>
              <a:t>not to further disseminate or disclose these </a:t>
            </a:r>
            <a:r>
              <a:rPr lang="en-US" dirty="0" smtClean="0"/>
              <a:t>materials</a:t>
            </a:r>
          </a:p>
          <a:p>
            <a:pPr lvl="1"/>
            <a:r>
              <a:rPr lang="en-US" dirty="0" smtClean="0"/>
              <a:t>Recipients may use </a:t>
            </a:r>
            <a:r>
              <a:rPr lang="en-US" dirty="0"/>
              <a:t>a non-disclosure agreement that complies with </a:t>
            </a:r>
            <a:r>
              <a:rPr lang="en-US" dirty="0" smtClean="0"/>
              <a:t>the </a:t>
            </a:r>
            <a:r>
              <a:rPr lang="en-US" dirty="0"/>
              <a:t>final regulations and other applicable </a:t>
            </a:r>
            <a:r>
              <a:rPr lang="en-US" dirty="0" smtClean="0"/>
              <a:t>laws</a:t>
            </a:r>
          </a:p>
          <a:p>
            <a:endParaRPr lang="en-US" dirty="0"/>
          </a:p>
          <a:p>
            <a:pPr marL="0" indent="0">
              <a:buNone/>
            </a:pPr>
            <a:r>
              <a:rPr lang="en-US" sz="1300" dirty="0" smtClean="0"/>
              <a:t>§106.45(b</a:t>
            </a:r>
            <a:r>
              <a:rPr lang="en-US" sz="1300" dirty="0"/>
              <a:t>)(5)(iv)</a:t>
            </a:r>
          </a:p>
        </p:txBody>
      </p:sp>
    </p:spTree>
    <p:extLst>
      <p:ext uri="{BB962C8B-B14F-4D97-AF65-F5344CB8AC3E}">
        <p14:creationId xmlns:p14="http://schemas.microsoft.com/office/powerpoint/2010/main" val="730037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5BBAF-933A-42C1-9207-0B62C01FB09F}"/>
              </a:ext>
            </a:extLst>
          </p:cNvPr>
          <p:cNvSpPr>
            <a:spLocks noGrp="1"/>
          </p:cNvSpPr>
          <p:nvPr>
            <p:ph type="title"/>
          </p:nvPr>
        </p:nvSpPr>
        <p:spPr>
          <a:xfrm>
            <a:off x="838200" y="365125"/>
            <a:ext cx="10515600" cy="720725"/>
          </a:xfrm>
        </p:spPr>
        <p:txBody>
          <a:bodyPr/>
          <a:lstStyle/>
          <a:p>
            <a:r>
              <a:rPr lang="en-US" dirty="0"/>
              <a:t>History of Title </a:t>
            </a:r>
            <a:r>
              <a:rPr lang="en-US" dirty="0" smtClean="0"/>
              <a:t>IX (Cont’d)</a:t>
            </a:r>
            <a:endParaRPr lang="en-US" dirty="0"/>
          </a:p>
        </p:txBody>
      </p:sp>
      <p:sp>
        <p:nvSpPr>
          <p:cNvPr id="3" name="Content Placeholder 2">
            <a:extLst>
              <a:ext uri="{FF2B5EF4-FFF2-40B4-BE49-F238E27FC236}">
                <a16:creationId xmlns:a16="http://schemas.microsoft.com/office/drawing/2014/main" id="{DBEC0D91-BA02-402F-A35A-56E55EC75255}"/>
              </a:ext>
            </a:extLst>
          </p:cNvPr>
          <p:cNvSpPr>
            <a:spLocks noGrp="1"/>
          </p:cNvSpPr>
          <p:nvPr>
            <p:ph idx="1"/>
          </p:nvPr>
        </p:nvSpPr>
        <p:spPr>
          <a:xfrm>
            <a:off x="838200" y="1162051"/>
            <a:ext cx="10515600" cy="4513820"/>
          </a:xfrm>
        </p:spPr>
        <p:txBody>
          <a:bodyPr>
            <a:normAutofit/>
          </a:bodyPr>
          <a:lstStyle/>
          <a:p>
            <a:r>
              <a:rPr lang="en-US" sz="2400" dirty="0" smtClean="0"/>
              <a:t>The </a:t>
            </a:r>
            <a:r>
              <a:rPr lang="en-US" sz="2400" dirty="0"/>
              <a:t>final regulations </a:t>
            </a:r>
            <a:r>
              <a:rPr lang="en-US" sz="2400" b="1" dirty="0"/>
              <a:t>represent the Department’s interpretation of a recipient’s legally binding obligations, rather than best practices, </a:t>
            </a:r>
            <a:r>
              <a:rPr lang="en-US" sz="2400" b="1" dirty="0" smtClean="0"/>
              <a:t>recommendations </a:t>
            </a:r>
            <a:r>
              <a:rPr lang="en-US" sz="2400" b="1" dirty="0"/>
              <a:t>or </a:t>
            </a:r>
            <a:r>
              <a:rPr lang="en-US" sz="2400" b="1" dirty="0" smtClean="0"/>
              <a:t>guidance.</a:t>
            </a:r>
          </a:p>
          <a:p>
            <a:pPr marL="0" indent="0">
              <a:buNone/>
            </a:pPr>
            <a:endParaRPr lang="en-US" sz="2400" dirty="0"/>
          </a:p>
          <a:p>
            <a:pPr marL="457200" lvl="1" indent="0">
              <a:buNone/>
            </a:pPr>
            <a:r>
              <a:rPr lang="en-US" dirty="0" smtClean="0"/>
              <a:t>“These </a:t>
            </a:r>
            <a:r>
              <a:rPr lang="en-US" dirty="0"/>
              <a:t>final regulations focus on precise legal compliance requirements governing </a:t>
            </a:r>
            <a:r>
              <a:rPr lang="en-US" dirty="0" smtClean="0"/>
              <a:t>recipients. </a:t>
            </a:r>
            <a:r>
              <a:rPr lang="en-US" sz="2400" dirty="0" smtClean="0"/>
              <a:t>The </a:t>
            </a:r>
            <a:r>
              <a:rPr lang="en-US" sz="2400" dirty="0"/>
              <a:t>final regulations leave recipients the flexibility to choose to follow best practices and recommendations contained in the Department’s guidance or, similarly, best practices and recommendations made by non-Department sources, such as Title IX consultancy firms, legal and social science scholars, victim advocacy organizations, civil libertarians and due process advocates, and other experts</a:t>
            </a:r>
            <a:r>
              <a:rPr lang="en-US" sz="2400" dirty="0" smtClean="0"/>
              <a:t>.” </a:t>
            </a:r>
            <a:r>
              <a:rPr lang="en-US" sz="1200" dirty="0" smtClean="0"/>
              <a:t>(pg.18)</a:t>
            </a:r>
          </a:p>
          <a:p>
            <a:pPr marL="457200" lvl="1" indent="0">
              <a:buNone/>
            </a:pPr>
            <a:endParaRPr lang="en-US" dirty="0"/>
          </a:p>
          <a:p>
            <a:pPr marL="457200" lvl="1" indent="0">
              <a:buNone/>
            </a:pPr>
            <a:endParaRPr lang="en-US" sz="2400" dirty="0"/>
          </a:p>
        </p:txBody>
      </p:sp>
    </p:spTree>
    <p:extLst>
      <p:ext uri="{BB962C8B-B14F-4D97-AF65-F5344CB8AC3E}">
        <p14:creationId xmlns:p14="http://schemas.microsoft.com/office/powerpoint/2010/main" val="2070769169"/>
      </p:ext>
    </p:extLst>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24766"/>
          </a:xfrm>
        </p:spPr>
        <p:txBody>
          <a:bodyPr/>
          <a:lstStyle/>
          <a:p>
            <a:r>
              <a:rPr lang="en-US" dirty="0" smtClean="0"/>
              <a:t>Advisors of Choice (Cont’d)</a:t>
            </a:r>
            <a:endParaRPr lang="en-US" dirty="0"/>
          </a:p>
        </p:txBody>
      </p:sp>
      <p:sp>
        <p:nvSpPr>
          <p:cNvPr id="3" name="Content Placeholder 2"/>
          <p:cNvSpPr>
            <a:spLocks noGrp="1"/>
          </p:cNvSpPr>
          <p:nvPr>
            <p:ph idx="1"/>
          </p:nvPr>
        </p:nvSpPr>
        <p:spPr>
          <a:xfrm>
            <a:off x="838200" y="1320801"/>
            <a:ext cx="10515600" cy="4276435"/>
          </a:xfrm>
        </p:spPr>
        <p:txBody>
          <a:bodyPr>
            <a:normAutofit fontScale="85000" lnSpcReduction="10000"/>
          </a:bodyPr>
          <a:lstStyle/>
          <a:p>
            <a:r>
              <a:rPr lang="en-US" sz="3100" b="1" dirty="0" smtClean="0"/>
              <a:t>Union Representative</a:t>
            </a:r>
            <a:r>
              <a:rPr lang="en-US" sz="3100" dirty="0" smtClean="0"/>
              <a:t>: Where an advisor is a union representative and there is a conflict </a:t>
            </a:r>
            <a:r>
              <a:rPr lang="en-US" sz="3100" dirty="0"/>
              <a:t>between a union contract or practice and the final regulations, </a:t>
            </a:r>
            <a:r>
              <a:rPr lang="en-US" sz="3100" dirty="0" smtClean="0"/>
              <a:t>the </a:t>
            </a:r>
            <a:r>
              <a:rPr lang="en-US" sz="3100" b="1" dirty="0"/>
              <a:t>final</a:t>
            </a:r>
            <a:r>
              <a:rPr lang="en-US" sz="3100" dirty="0"/>
              <a:t> </a:t>
            </a:r>
            <a:r>
              <a:rPr lang="en-US" sz="3100" b="1" dirty="0"/>
              <a:t>regulations </a:t>
            </a:r>
            <a:r>
              <a:rPr lang="en-US" sz="3100" b="1" dirty="0" smtClean="0"/>
              <a:t>will </a:t>
            </a:r>
            <a:r>
              <a:rPr lang="en-US" sz="3100" b="1" dirty="0"/>
              <a:t>have preemptive effect.</a:t>
            </a:r>
          </a:p>
          <a:p>
            <a:r>
              <a:rPr lang="en-US" sz="3100" dirty="0"/>
              <a:t>The </a:t>
            </a:r>
            <a:r>
              <a:rPr lang="en-US" sz="3100" dirty="0" smtClean="0"/>
              <a:t>prohibition on having </a:t>
            </a:r>
            <a:r>
              <a:rPr lang="en-US" sz="3100" dirty="0"/>
              <a:t>conflicts of interest or bias does </a:t>
            </a:r>
            <a:r>
              <a:rPr lang="en-US" sz="3100" i="1" dirty="0"/>
              <a:t>not </a:t>
            </a:r>
            <a:r>
              <a:rPr lang="en-US" sz="3100" dirty="0"/>
              <a:t>apply to party </a:t>
            </a:r>
            <a:r>
              <a:rPr lang="en-US" sz="3100" dirty="0" smtClean="0"/>
              <a:t>advisors. </a:t>
            </a:r>
          </a:p>
          <a:p>
            <a:pPr lvl="1"/>
            <a:r>
              <a:rPr lang="en-US" sz="3100" dirty="0" smtClean="0"/>
              <a:t>For example, the </a:t>
            </a:r>
            <a:r>
              <a:rPr lang="en-US" sz="3100" dirty="0"/>
              <a:t>existence of a possible conflict of interest where an advisor is assisting one party and also expected to give a statement as a witness does not violate the final regulations. </a:t>
            </a:r>
          </a:p>
          <a:p>
            <a:pPr marL="0" indent="0">
              <a:buNone/>
            </a:pPr>
            <a:endParaRPr lang="en-US" dirty="0" smtClean="0"/>
          </a:p>
          <a:p>
            <a:pPr marL="0" indent="0">
              <a:buNone/>
            </a:pPr>
            <a:endParaRPr lang="en-US" dirty="0" smtClean="0"/>
          </a:p>
          <a:p>
            <a:pPr marL="0" indent="0">
              <a:buNone/>
            </a:pPr>
            <a:r>
              <a:rPr lang="en-US" sz="1400" dirty="0" smtClean="0"/>
              <a:t>§106.45(b</a:t>
            </a:r>
            <a:r>
              <a:rPr lang="en-US" sz="1400" dirty="0"/>
              <a:t>)(5)(iv</a:t>
            </a:r>
            <a:r>
              <a:rPr lang="en-US" sz="1400" dirty="0" smtClean="0"/>
              <a:t>)</a:t>
            </a:r>
            <a:endParaRPr lang="en-US" sz="1400" dirty="0"/>
          </a:p>
        </p:txBody>
      </p:sp>
    </p:spTree>
    <p:extLst>
      <p:ext uri="{BB962C8B-B14F-4D97-AF65-F5344CB8AC3E}">
        <p14:creationId xmlns:p14="http://schemas.microsoft.com/office/powerpoint/2010/main" val="1554088726"/>
      </p:ext>
    </p:extLst>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Inspection &amp; </a:t>
            </a:r>
            <a:r>
              <a:rPr lang="en-US" dirty="0"/>
              <a:t>Review of Evidence Directly Related to the </a:t>
            </a:r>
            <a:r>
              <a:rPr lang="en-US" dirty="0" smtClean="0"/>
              <a:t>Allegations</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t>C</a:t>
            </a:r>
            <a:r>
              <a:rPr lang="en-US" dirty="0" smtClean="0"/>
              <a:t>omplainants </a:t>
            </a:r>
            <a:r>
              <a:rPr lang="en-US" dirty="0"/>
              <a:t>and </a:t>
            </a:r>
            <a:r>
              <a:rPr lang="en-US" dirty="0" smtClean="0"/>
              <a:t>Respondents must have an </a:t>
            </a:r>
            <a:r>
              <a:rPr lang="en-US" dirty="0"/>
              <a:t>equal opportunity to inspect and review </a:t>
            </a:r>
            <a:r>
              <a:rPr lang="en-US" dirty="0" smtClean="0"/>
              <a:t>the relevant </a:t>
            </a:r>
            <a:r>
              <a:rPr lang="en-US" dirty="0"/>
              <a:t>and </a:t>
            </a:r>
            <a:r>
              <a:rPr lang="en-US" dirty="0" smtClean="0"/>
              <a:t>potentially relevant evidence.</a:t>
            </a:r>
          </a:p>
          <a:p>
            <a:r>
              <a:rPr lang="en-US" dirty="0" smtClean="0"/>
              <a:t>Both parties must be given sufficient </a:t>
            </a:r>
            <a:r>
              <a:rPr lang="en-US" dirty="0"/>
              <a:t>time </a:t>
            </a:r>
            <a:r>
              <a:rPr lang="en-US" dirty="0" smtClean="0"/>
              <a:t>to </a:t>
            </a:r>
            <a:r>
              <a:rPr lang="en-US" dirty="0"/>
              <a:t>meaningfully prepare arguments based on the evidence that further each party’s view of the </a:t>
            </a:r>
            <a:r>
              <a:rPr lang="en-US" dirty="0" smtClean="0"/>
              <a:t>case</a:t>
            </a:r>
          </a:p>
          <a:p>
            <a:pPr lvl="1"/>
            <a:r>
              <a:rPr lang="en-US" dirty="0" smtClean="0"/>
              <a:t>The parties may also </a:t>
            </a:r>
            <a:r>
              <a:rPr lang="en-US" dirty="0"/>
              <a:t>present additional relevant facts and witnesses </a:t>
            </a:r>
            <a:r>
              <a:rPr lang="en-US" dirty="0" smtClean="0"/>
              <a:t>that </a:t>
            </a:r>
            <a:r>
              <a:rPr lang="en-US" dirty="0"/>
              <a:t>the decision-maker should objectively evaluate before reaching a determination </a:t>
            </a:r>
            <a:r>
              <a:rPr lang="en-US" dirty="0" smtClean="0"/>
              <a:t>on responsibility. </a:t>
            </a:r>
          </a:p>
          <a:p>
            <a:r>
              <a:rPr lang="en-US" dirty="0" smtClean="0"/>
              <a:t>A recipient may require parties and advisors to refrain from disseminating the evidence reviewed</a:t>
            </a:r>
          </a:p>
          <a:p>
            <a:r>
              <a:rPr lang="en-US" dirty="0" smtClean="0"/>
              <a:t>A recipient may also permit or require the investigator to redact information not directly related to the allegations or that is barred from use</a:t>
            </a:r>
          </a:p>
          <a:p>
            <a:pPr marL="0" indent="0">
              <a:buNone/>
            </a:pPr>
            <a:endParaRPr lang="en-US" dirty="0" smtClean="0"/>
          </a:p>
          <a:p>
            <a:pPr marL="0" indent="0">
              <a:buNone/>
            </a:pPr>
            <a:r>
              <a:rPr lang="en-US" sz="1500" dirty="0" smtClean="0"/>
              <a:t>§106.45(b</a:t>
            </a:r>
            <a:r>
              <a:rPr lang="en-US" sz="1500" dirty="0"/>
              <a:t>)(5)(vi)</a:t>
            </a:r>
          </a:p>
        </p:txBody>
      </p:sp>
    </p:spTree>
    <p:extLst>
      <p:ext uri="{BB962C8B-B14F-4D97-AF65-F5344CB8AC3E}">
        <p14:creationId xmlns:p14="http://schemas.microsoft.com/office/powerpoint/2010/main" val="2375024035"/>
      </p:ext>
    </p:extLst>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Inspection </a:t>
            </a:r>
            <a:r>
              <a:rPr lang="en-US" dirty="0" smtClean="0"/>
              <a:t>&amp; </a:t>
            </a:r>
            <a:r>
              <a:rPr lang="en-US" dirty="0"/>
              <a:t>Review of Evidence Directly Related to the </a:t>
            </a:r>
            <a:r>
              <a:rPr lang="en-US" dirty="0" smtClean="0"/>
              <a:t>Allegations (Cont’d)</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The recipient </a:t>
            </a:r>
            <a:r>
              <a:rPr lang="en-US" dirty="0"/>
              <a:t>is </a:t>
            </a:r>
            <a:r>
              <a:rPr lang="en-US" b="1" dirty="0"/>
              <a:t>required</a:t>
            </a:r>
            <a:r>
              <a:rPr lang="en-US" dirty="0"/>
              <a:t> to provide </a:t>
            </a:r>
            <a:r>
              <a:rPr lang="en-US" i="1" dirty="0" smtClean="0"/>
              <a:t>at least 10 days </a:t>
            </a:r>
            <a:r>
              <a:rPr lang="en-US" dirty="0" smtClean="0"/>
              <a:t>for </a:t>
            </a:r>
            <a:r>
              <a:rPr lang="en-US" dirty="0"/>
              <a:t>inspection and review, </a:t>
            </a:r>
            <a:r>
              <a:rPr lang="en-US" dirty="0" smtClean="0"/>
              <a:t>but may </a:t>
            </a:r>
            <a:r>
              <a:rPr lang="en-US" dirty="0"/>
              <a:t>give the parties more than </a:t>
            </a:r>
            <a:r>
              <a:rPr lang="en-US" dirty="0" smtClean="0"/>
              <a:t>10 </a:t>
            </a:r>
            <a:r>
              <a:rPr lang="en-US" dirty="0"/>
              <a:t>days to </a:t>
            </a:r>
            <a:r>
              <a:rPr lang="en-US" dirty="0" smtClean="0"/>
              <a:t>respond</a:t>
            </a:r>
          </a:p>
          <a:p>
            <a:pPr lvl="1"/>
            <a:r>
              <a:rPr lang="en-US" dirty="0" smtClean="0"/>
              <a:t>The recipient </a:t>
            </a:r>
            <a:r>
              <a:rPr lang="en-US" dirty="0"/>
              <a:t>must </a:t>
            </a:r>
            <a:r>
              <a:rPr lang="en-US" dirty="0" smtClean="0"/>
              <a:t>still conclude </a:t>
            </a:r>
            <a:r>
              <a:rPr lang="en-US" dirty="0"/>
              <a:t>the grievance process within the reasonably prompt time frames to which </a:t>
            </a:r>
            <a:r>
              <a:rPr lang="en-US" dirty="0" smtClean="0"/>
              <a:t>they have committed.</a:t>
            </a:r>
          </a:p>
          <a:p>
            <a:pPr lvl="1"/>
            <a:r>
              <a:rPr lang="en-US" dirty="0" smtClean="0"/>
              <a:t>The recipient may decide whether the number of days provided are counted as business days, school days, calendar days or otherwise.</a:t>
            </a:r>
          </a:p>
          <a:p>
            <a:r>
              <a:rPr lang="en-US" dirty="0"/>
              <a:t>A </a:t>
            </a:r>
            <a:r>
              <a:rPr lang="en-US" dirty="0" smtClean="0"/>
              <a:t>school </a:t>
            </a:r>
            <a:r>
              <a:rPr lang="en-US" dirty="0"/>
              <a:t>may require all parties to submit any evidence that they would like the investigator to consider prior to </a:t>
            </a:r>
            <a:r>
              <a:rPr lang="en-US" dirty="0" smtClean="0"/>
              <a:t>the time for inspection</a:t>
            </a:r>
          </a:p>
          <a:p>
            <a:r>
              <a:rPr lang="en-US" dirty="0" smtClean="0"/>
              <a:t>A school </a:t>
            </a:r>
            <a:r>
              <a:rPr lang="en-US" dirty="0"/>
              <a:t>may </a:t>
            </a:r>
            <a:r>
              <a:rPr lang="en-US" dirty="0" smtClean="0"/>
              <a:t>also choose </a:t>
            </a:r>
            <a:r>
              <a:rPr lang="en-US" dirty="0"/>
              <a:t>to allow both parties to provide additional evidence in response to their inspection and review of the evidence </a:t>
            </a:r>
            <a:r>
              <a:rPr lang="en-US" dirty="0" smtClean="0"/>
              <a:t>as well as an </a:t>
            </a:r>
            <a:r>
              <a:rPr lang="en-US" dirty="0"/>
              <a:t>opportunity to respond to the other party’s additional </a:t>
            </a:r>
            <a:r>
              <a:rPr lang="en-US" dirty="0" smtClean="0"/>
              <a:t>evidence</a:t>
            </a:r>
          </a:p>
          <a:p>
            <a:r>
              <a:rPr lang="en-US" dirty="0" smtClean="0"/>
              <a:t>Similarly</a:t>
            </a:r>
            <a:r>
              <a:rPr lang="en-US" dirty="0"/>
              <a:t>, a recipient </a:t>
            </a:r>
            <a:r>
              <a:rPr lang="en-US" dirty="0" smtClean="0"/>
              <a:t>may choose </a:t>
            </a:r>
            <a:r>
              <a:rPr lang="en-US" dirty="0"/>
              <a:t>whether to provide a copy of each party’s written response to the other party to ensure </a:t>
            </a:r>
            <a:r>
              <a:rPr lang="en-US" dirty="0" smtClean="0"/>
              <a:t>fairness, transparency, </a:t>
            </a:r>
            <a:r>
              <a:rPr lang="en-US" dirty="0"/>
              <a:t>and </a:t>
            </a:r>
            <a:r>
              <a:rPr lang="en-US" dirty="0" smtClean="0"/>
              <a:t>allow </a:t>
            </a:r>
            <a:r>
              <a:rPr lang="en-US" dirty="0"/>
              <a:t>the parties to </a:t>
            </a:r>
            <a:r>
              <a:rPr lang="en-US" dirty="0" smtClean="0"/>
              <a:t>adequately prepare </a:t>
            </a:r>
            <a:r>
              <a:rPr lang="en-US" dirty="0"/>
              <a:t>for any </a:t>
            </a:r>
            <a:r>
              <a:rPr lang="en-US" dirty="0" smtClean="0"/>
              <a:t>hearing</a:t>
            </a:r>
          </a:p>
          <a:p>
            <a:pPr marL="0" indent="0">
              <a:buNone/>
            </a:pPr>
            <a:r>
              <a:rPr lang="en-US" sz="1700" dirty="0" smtClean="0"/>
              <a:t>§106.45(b</a:t>
            </a:r>
            <a:r>
              <a:rPr lang="en-US" sz="1700" dirty="0"/>
              <a:t>)(5)(vi)</a:t>
            </a:r>
          </a:p>
          <a:p>
            <a:pPr marL="0" indent="0">
              <a:buNone/>
            </a:pPr>
            <a:endParaRPr lang="en-US" dirty="0"/>
          </a:p>
        </p:txBody>
      </p:sp>
    </p:spTree>
    <p:extLst>
      <p:ext uri="{BB962C8B-B14F-4D97-AF65-F5344CB8AC3E}">
        <p14:creationId xmlns:p14="http://schemas.microsoft.com/office/powerpoint/2010/main" val="2671739481"/>
      </p:ext>
    </p:extLst>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6653"/>
            <a:ext cx="10515600" cy="770948"/>
          </a:xfrm>
        </p:spPr>
        <p:txBody>
          <a:bodyPr>
            <a:normAutofit fontScale="90000"/>
          </a:bodyPr>
          <a:lstStyle/>
          <a:p>
            <a:r>
              <a:rPr lang="en-US" dirty="0" smtClean="0"/>
              <a:t>An </a:t>
            </a:r>
            <a:r>
              <a:rPr lang="en-US" dirty="0"/>
              <a:t>Investigative Report </a:t>
            </a:r>
            <a:r>
              <a:rPr lang="en-US" dirty="0" smtClean="0"/>
              <a:t>That </a:t>
            </a:r>
            <a:r>
              <a:rPr lang="en-US" dirty="0"/>
              <a:t>Fairly Summarizes Relevant Evidence </a:t>
            </a:r>
          </a:p>
        </p:txBody>
      </p:sp>
      <p:sp>
        <p:nvSpPr>
          <p:cNvPr id="3" name="Content Placeholder 2"/>
          <p:cNvSpPr>
            <a:spLocks noGrp="1"/>
          </p:cNvSpPr>
          <p:nvPr>
            <p:ph idx="1"/>
          </p:nvPr>
        </p:nvSpPr>
        <p:spPr>
          <a:xfrm>
            <a:off x="838200" y="1570183"/>
            <a:ext cx="10515600" cy="4105688"/>
          </a:xfrm>
        </p:spPr>
        <p:txBody>
          <a:bodyPr>
            <a:normAutofit fontScale="77500" lnSpcReduction="20000"/>
          </a:bodyPr>
          <a:lstStyle/>
          <a:p>
            <a:pPr marL="0" indent="0">
              <a:buNone/>
            </a:pPr>
            <a:r>
              <a:rPr lang="en-US" dirty="0"/>
              <a:t>The school entity must send the parties and their advisors </a:t>
            </a:r>
            <a:r>
              <a:rPr lang="en-US" b="1" dirty="0"/>
              <a:t>an investigative report that fairly summarizes relevant evidence,</a:t>
            </a:r>
            <a:r>
              <a:rPr lang="en-US" dirty="0"/>
              <a:t> in an electronic format or a hard copy, </a:t>
            </a:r>
            <a:r>
              <a:rPr lang="en-US" b="1" dirty="0"/>
              <a:t>for their review and written response, with at least 10 days for the parties to respond before any hearing </a:t>
            </a:r>
            <a:r>
              <a:rPr lang="en-US" dirty="0"/>
              <a:t>(if a hearing is provided) </a:t>
            </a:r>
            <a:r>
              <a:rPr lang="en-US" b="1" dirty="0"/>
              <a:t>or the determination of responsibility.</a:t>
            </a:r>
          </a:p>
          <a:p>
            <a:pPr marL="0" indent="0">
              <a:buNone/>
            </a:pPr>
            <a:endParaRPr lang="en-US" dirty="0" smtClean="0"/>
          </a:p>
          <a:p>
            <a:r>
              <a:rPr lang="en-US" dirty="0" smtClean="0"/>
              <a:t>Where there are multiple </a:t>
            </a:r>
            <a:r>
              <a:rPr lang="en-US" dirty="0"/>
              <a:t>complainants, </a:t>
            </a:r>
            <a:r>
              <a:rPr lang="en-US" dirty="0" smtClean="0"/>
              <a:t>respondents</a:t>
            </a:r>
            <a:r>
              <a:rPr lang="en-US" dirty="0"/>
              <a:t>, or both, a recipient may issue a single investigative </a:t>
            </a:r>
            <a:r>
              <a:rPr lang="en-US" dirty="0" smtClean="0"/>
              <a:t>report</a:t>
            </a:r>
          </a:p>
          <a:p>
            <a:endParaRPr lang="en-US" dirty="0" smtClean="0"/>
          </a:p>
          <a:p>
            <a:r>
              <a:rPr lang="en-US" dirty="0"/>
              <a:t>A party </a:t>
            </a:r>
            <a:r>
              <a:rPr lang="en-US" dirty="0" smtClean="0"/>
              <a:t>can request that the report not be sent to their advisor, but </a:t>
            </a:r>
            <a:r>
              <a:rPr lang="en-US" b="1" dirty="0" smtClean="0"/>
              <a:t>the default practice </a:t>
            </a:r>
            <a:r>
              <a:rPr lang="en-US" dirty="0" smtClean="0"/>
              <a:t>should be to send it to the advisor to avoid shortening the 10-day review period</a:t>
            </a:r>
          </a:p>
          <a:p>
            <a:pPr marL="0" indent="0">
              <a:buNone/>
            </a:pPr>
            <a:endParaRPr lang="en-US" dirty="0" smtClean="0"/>
          </a:p>
          <a:p>
            <a:pPr marL="0" indent="0">
              <a:buNone/>
            </a:pPr>
            <a:r>
              <a:rPr lang="en-US" sz="1200" dirty="0" smtClean="0"/>
              <a:t>§106.45(b)(5)(vii)</a:t>
            </a:r>
            <a:endParaRPr lang="en-US" sz="1200" dirty="0"/>
          </a:p>
        </p:txBody>
      </p:sp>
    </p:spTree>
    <p:extLst>
      <p:ext uri="{BB962C8B-B14F-4D97-AF65-F5344CB8AC3E}">
        <p14:creationId xmlns:p14="http://schemas.microsoft.com/office/powerpoint/2010/main" val="642102617"/>
      </p:ext>
    </p:extLst>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Informal Resolution Process</a:t>
            </a:r>
            <a:endParaRPr lang="en-US" sz="4000" dirty="0"/>
          </a:p>
        </p:txBody>
      </p:sp>
    </p:spTree>
    <p:extLst>
      <p:ext uri="{BB962C8B-B14F-4D97-AF65-F5344CB8AC3E}">
        <p14:creationId xmlns:p14="http://schemas.microsoft.com/office/powerpoint/2010/main" val="1038242222"/>
      </p:ext>
    </p:extLst>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2475"/>
          </a:xfrm>
        </p:spPr>
        <p:txBody>
          <a:bodyPr/>
          <a:lstStyle/>
          <a:p>
            <a:r>
              <a:rPr lang="en-US" dirty="0" smtClean="0"/>
              <a:t>Informal Resolution: §106.45(b)(9)</a:t>
            </a:r>
            <a:endParaRPr lang="en-US" dirty="0"/>
          </a:p>
        </p:txBody>
      </p:sp>
      <p:sp>
        <p:nvSpPr>
          <p:cNvPr id="3" name="Content Placeholder 2"/>
          <p:cNvSpPr>
            <a:spLocks noGrp="1"/>
          </p:cNvSpPr>
          <p:nvPr>
            <p:ph idx="1"/>
          </p:nvPr>
        </p:nvSpPr>
        <p:spPr>
          <a:xfrm>
            <a:off x="838200" y="1211368"/>
            <a:ext cx="10515600" cy="4459061"/>
          </a:xfrm>
        </p:spPr>
        <p:txBody>
          <a:bodyPr>
            <a:normAutofit fontScale="92500" lnSpcReduction="20000"/>
          </a:bodyPr>
          <a:lstStyle/>
          <a:p>
            <a:r>
              <a:rPr lang="en-US" dirty="0" smtClean="0"/>
              <a:t>Final regulations support and expand informal resolution:</a:t>
            </a:r>
          </a:p>
          <a:p>
            <a:r>
              <a:rPr lang="en-US" b="1" dirty="0" smtClean="0"/>
              <a:t>Pros:</a:t>
            </a:r>
            <a:r>
              <a:rPr lang="en-US" dirty="0" smtClean="0"/>
              <a:t> Benefits of informal resolution</a:t>
            </a:r>
          </a:p>
          <a:p>
            <a:pPr lvl="1"/>
            <a:r>
              <a:rPr lang="en-US" dirty="0" smtClean="0"/>
              <a:t>Empowers victims to pursue a grievance without the possible discomfort of a full formal process</a:t>
            </a:r>
          </a:p>
          <a:p>
            <a:pPr lvl="1"/>
            <a:r>
              <a:rPr lang="en-US" dirty="0" smtClean="0"/>
              <a:t>Increases flexibility to address unique situations</a:t>
            </a:r>
          </a:p>
          <a:p>
            <a:pPr lvl="1"/>
            <a:r>
              <a:rPr lang="en-US" dirty="0" smtClean="0"/>
              <a:t>Increases choice by allowing both parties to choose the option that is right for them to resolve the grievance.</a:t>
            </a:r>
          </a:p>
          <a:p>
            <a:pPr lvl="1"/>
            <a:r>
              <a:rPr lang="en-US" dirty="0" smtClean="0"/>
              <a:t>Can enhance party anonymity</a:t>
            </a:r>
          </a:p>
          <a:p>
            <a:r>
              <a:rPr lang="en-US" b="1" dirty="0" smtClean="0"/>
              <a:t>Cons:</a:t>
            </a:r>
            <a:r>
              <a:rPr lang="en-US" dirty="0"/>
              <a:t> </a:t>
            </a:r>
            <a:r>
              <a:rPr lang="en-US" dirty="0" smtClean="0"/>
              <a:t>Limitations of informal resolution</a:t>
            </a:r>
          </a:p>
          <a:p>
            <a:pPr lvl="1"/>
            <a:r>
              <a:rPr lang="en-US" dirty="0" smtClean="0"/>
              <a:t>Lacks procedural safeguards of a more formal grievance process</a:t>
            </a:r>
          </a:p>
          <a:p>
            <a:pPr lvl="1"/>
            <a:r>
              <a:rPr lang="en-US" dirty="0" smtClean="0"/>
              <a:t>Less appropriate mechanism to address </a:t>
            </a:r>
            <a:r>
              <a:rPr lang="en-US" dirty="0"/>
              <a:t>allegations of sexual </a:t>
            </a:r>
            <a:r>
              <a:rPr lang="en-US" dirty="0" smtClean="0"/>
              <a:t>misconduct than a more formal grievance process</a:t>
            </a:r>
          </a:p>
          <a:p>
            <a:r>
              <a:rPr lang="en-US" dirty="0" smtClean="0"/>
              <a:t>No requirement that recipients establish or offer an informal resolution process</a:t>
            </a:r>
          </a:p>
        </p:txBody>
      </p:sp>
    </p:spTree>
    <p:extLst>
      <p:ext uri="{BB962C8B-B14F-4D97-AF65-F5344CB8AC3E}">
        <p14:creationId xmlns:p14="http://schemas.microsoft.com/office/powerpoint/2010/main" val="1245271694"/>
      </p:ext>
    </p:extLst>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Informal Resolution</a:t>
            </a:r>
            <a:r>
              <a:rPr lang="en-US" dirty="0" smtClean="0"/>
              <a:t>: When Available?</a:t>
            </a:r>
            <a:endParaRPr lang="en-US" dirty="0"/>
          </a:p>
        </p:txBody>
      </p:sp>
      <p:sp>
        <p:nvSpPr>
          <p:cNvPr id="3" name="Content Placeholder 2"/>
          <p:cNvSpPr>
            <a:spLocks noGrp="1"/>
          </p:cNvSpPr>
          <p:nvPr>
            <p:ph idx="1"/>
          </p:nvPr>
        </p:nvSpPr>
        <p:spPr>
          <a:xfrm>
            <a:off x="838200" y="1448254"/>
            <a:ext cx="10515600" cy="3850245"/>
          </a:xfrm>
        </p:spPr>
        <p:txBody>
          <a:bodyPr>
            <a:normAutofit fontScale="92500" lnSpcReduction="10000"/>
          </a:bodyPr>
          <a:lstStyle/>
          <a:p>
            <a:r>
              <a:rPr lang="en-US" dirty="0"/>
              <a:t>§106.45(b)(9</a:t>
            </a:r>
            <a:r>
              <a:rPr lang="en-US" dirty="0" smtClean="0"/>
              <a:t>) was revised to state that informal resolution is only available after a formal complaint has been filed.</a:t>
            </a:r>
          </a:p>
          <a:p>
            <a:pPr lvl="1"/>
            <a:r>
              <a:rPr lang="en-US" dirty="0" smtClean="0"/>
              <a:t>The “default” is that a formal complaint must be investigated and adjudicated by the recipient</a:t>
            </a:r>
          </a:p>
          <a:p>
            <a:pPr lvl="1"/>
            <a:r>
              <a:rPr lang="en-US" dirty="0" smtClean="0"/>
              <a:t>Under </a:t>
            </a:r>
            <a:r>
              <a:rPr lang="en-US" dirty="0"/>
              <a:t>§106.45(b)(9</a:t>
            </a:r>
            <a:r>
              <a:rPr lang="en-US" dirty="0" smtClean="0"/>
              <a:t>), the recipient </a:t>
            </a:r>
            <a:r>
              <a:rPr lang="en-US" i="1" dirty="0" smtClean="0"/>
              <a:t>may </a:t>
            </a:r>
            <a:r>
              <a:rPr lang="en-US" dirty="0" smtClean="0"/>
              <a:t>choose to offer the parties an informal process to resolve the complaint without completing the investigation and adjudication</a:t>
            </a:r>
          </a:p>
          <a:p>
            <a:r>
              <a:rPr lang="en-US" dirty="0" smtClean="0"/>
              <a:t>Informal resolution available when:</a:t>
            </a:r>
          </a:p>
          <a:p>
            <a:pPr lvl="2"/>
            <a:r>
              <a:rPr lang="en-US" dirty="0" smtClean="0"/>
              <a:t>Formal complaint has been filed</a:t>
            </a:r>
          </a:p>
          <a:p>
            <a:pPr lvl="2"/>
            <a:r>
              <a:rPr lang="en-US" dirty="0" smtClean="0"/>
              <a:t>Recipient determines that informal resolution is appropriate</a:t>
            </a:r>
          </a:p>
          <a:p>
            <a:pPr lvl="2"/>
            <a:r>
              <a:rPr lang="en-US" dirty="0" smtClean="0"/>
              <a:t>Both parties provide fully informed written consent for informal resolution</a:t>
            </a:r>
          </a:p>
          <a:p>
            <a:pPr lvl="2"/>
            <a:endParaRPr lang="en-US" dirty="0"/>
          </a:p>
          <a:p>
            <a:pPr lvl="2"/>
            <a:endParaRPr lang="en-US" dirty="0"/>
          </a:p>
        </p:txBody>
      </p:sp>
    </p:spTree>
    <p:extLst>
      <p:ext uri="{BB962C8B-B14F-4D97-AF65-F5344CB8AC3E}">
        <p14:creationId xmlns:p14="http://schemas.microsoft.com/office/powerpoint/2010/main" val="3409434664"/>
      </p:ext>
    </p:extLst>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Informal </a:t>
            </a:r>
            <a:r>
              <a:rPr lang="en-US" dirty="0" smtClean="0"/>
              <a:t>Resolution: Voluntary Consent</a:t>
            </a:r>
            <a:endParaRPr lang="en-US" dirty="0"/>
          </a:p>
        </p:txBody>
      </p:sp>
      <p:sp>
        <p:nvSpPr>
          <p:cNvPr id="3" name="Content Placeholder 2"/>
          <p:cNvSpPr>
            <a:spLocks noGrp="1"/>
          </p:cNvSpPr>
          <p:nvPr>
            <p:ph idx="1"/>
          </p:nvPr>
        </p:nvSpPr>
        <p:spPr>
          <a:xfrm>
            <a:off x="838200" y="1059543"/>
            <a:ext cx="10515600" cy="4616328"/>
          </a:xfrm>
        </p:spPr>
        <p:txBody>
          <a:bodyPr>
            <a:normAutofit/>
          </a:bodyPr>
          <a:lstStyle/>
          <a:p>
            <a:endParaRPr lang="en-US" dirty="0"/>
          </a:p>
          <a:p>
            <a:r>
              <a:rPr lang="en-US" dirty="0" smtClean="0"/>
              <a:t>Voluntary consent can only be obtained after written notice is provided to each party of the allegations, the process of the informal resolution, the confidentiality implications, potential punishments or consequences, and that either party can withdraw at any time prior to the final resolution.</a:t>
            </a:r>
          </a:p>
          <a:p>
            <a:pPr lvl="1"/>
            <a:r>
              <a:rPr lang="en-US" dirty="0" smtClean="0"/>
              <a:t>Consent cannot be the product of coercion or undue influence</a:t>
            </a:r>
          </a:p>
          <a:p>
            <a:pPr lvl="1"/>
            <a:r>
              <a:rPr lang="en-US" dirty="0" smtClean="0"/>
              <a:t>Parties need not confer with an advisor prior to providing consent to entering an informal resolution process</a:t>
            </a:r>
          </a:p>
          <a:p>
            <a:pPr lvl="1"/>
            <a:r>
              <a:rPr lang="en-US" dirty="0" smtClean="0"/>
              <a:t>Recipients are prohibited from requiring the parties participate in informal resolution</a:t>
            </a:r>
          </a:p>
          <a:p>
            <a:endParaRPr lang="en-US" dirty="0" smtClean="0"/>
          </a:p>
          <a:p>
            <a:endParaRPr lang="en-US" dirty="0" smtClean="0"/>
          </a:p>
          <a:p>
            <a:pPr lvl="2"/>
            <a:endParaRPr lang="en-US" dirty="0"/>
          </a:p>
        </p:txBody>
      </p:sp>
    </p:spTree>
    <p:extLst>
      <p:ext uri="{BB962C8B-B14F-4D97-AF65-F5344CB8AC3E}">
        <p14:creationId xmlns:p14="http://schemas.microsoft.com/office/powerpoint/2010/main" val="3997184309"/>
      </p:ext>
    </p:extLst>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Informal Resolution</a:t>
            </a:r>
            <a:r>
              <a:rPr lang="en-US" dirty="0" smtClean="0"/>
              <a:t>: When Unavailable?</a:t>
            </a:r>
            <a:endParaRPr lang="en-US" dirty="0"/>
          </a:p>
        </p:txBody>
      </p:sp>
      <p:sp>
        <p:nvSpPr>
          <p:cNvPr id="3" name="Content Placeholder 2"/>
          <p:cNvSpPr>
            <a:spLocks noGrp="1"/>
          </p:cNvSpPr>
          <p:nvPr>
            <p:ph idx="1"/>
          </p:nvPr>
        </p:nvSpPr>
        <p:spPr>
          <a:xfrm>
            <a:off x="838200" y="1436915"/>
            <a:ext cx="10515600" cy="4238956"/>
          </a:xfrm>
        </p:spPr>
        <p:txBody>
          <a:bodyPr>
            <a:normAutofit lnSpcReduction="10000"/>
          </a:bodyPr>
          <a:lstStyle/>
          <a:p>
            <a:r>
              <a:rPr lang="en-US" dirty="0" smtClean="0"/>
              <a:t>Informal resolution is </a:t>
            </a:r>
            <a:r>
              <a:rPr lang="en-US" u="sng" dirty="0" smtClean="0"/>
              <a:t>never</a:t>
            </a:r>
            <a:r>
              <a:rPr lang="en-US" dirty="0" smtClean="0"/>
              <a:t> available to resolve a formal complaint that an employee sexually harassed a student.</a:t>
            </a:r>
          </a:p>
          <a:p>
            <a:pPr marL="0" indent="0">
              <a:buNone/>
            </a:pPr>
            <a:endParaRPr lang="en-US" dirty="0" smtClean="0"/>
          </a:p>
          <a:p>
            <a:r>
              <a:rPr lang="en-US" dirty="0" smtClean="0"/>
              <a:t>Either party can withdraw their consent for the informal resolution process at any time and resume the grievance process with respect to a formal complaint.</a:t>
            </a:r>
          </a:p>
          <a:p>
            <a:endParaRPr lang="en-US" dirty="0"/>
          </a:p>
          <a:p>
            <a:r>
              <a:rPr lang="en-US" dirty="0" smtClean="0"/>
              <a:t>Recipients are prohibited from forcing students or employees to waive their right to a formal grievance process or requiring the parties to participate in an informal resolution process.</a:t>
            </a:r>
          </a:p>
          <a:p>
            <a:endParaRPr lang="en-US" dirty="0"/>
          </a:p>
          <a:p>
            <a:endParaRPr lang="en-US" dirty="0" smtClean="0"/>
          </a:p>
          <a:p>
            <a:endParaRPr lang="en-US" dirty="0" smtClean="0"/>
          </a:p>
          <a:p>
            <a:endParaRPr lang="en-US" dirty="0" smtClean="0"/>
          </a:p>
          <a:p>
            <a:pPr lvl="2"/>
            <a:endParaRPr lang="en-US" dirty="0"/>
          </a:p>
        </p:txBody>
      </p:sp>
    </p:spTree>
    <p:extLst>
      <p:ext uri="{BB962C8B-B14F-4D97-AF65-F5344CB8AC3E}">
        <p14:creationId xmlns:p14="http://schemas.microsoft.com/office/powerpoint/2010/main" val="2835471304"/>
      </p:ext>
    </p:extLst>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Informal Resolution</a:t>
            </a:r>
            <a:r>
              <a:rPr lang="en-US" dirty="0" smtClean="0"/>
              <a:t>: How Does it Work?</a:t>
            </a:r>
            <a:endParaRPr lang="en-US" dirty="0"/>
          </a:p>
        </p:txBody>
      </p:sp>
      <p:sp>
        <p:nvSpPr>
          <p:cNvPr id="3" name="Content Placeholder 2"/>
          <p:cNvSpPr>
            <a:spLocks noGrp="1"/>
          </p:cNvSpPr>
          <p:nvPr>
            <p:ph idx="1"/>
          </p:nvPr>
        </p:nvSpPr>
        <p:spPr>
          <a:xfrm>
            <a:off x="838200" y="1436915"/>
            <a:ext cx="10515600" cy="4238956"/>
          </a:xfrm>
        </p:spPr>
        <p:txBody>
          <a:bodyPr>
            <a:normAutofit fontScale="92500" lnSpcReduction="20000"/>
          </a:bodyPr>
          <a:lstStyle/>
          <a:p>
            <a:r>
              <a:rPr lang="en-US" dirty="0" smtClean="0"/>
              <a:t>After a formal complaint is filed, written notice of the allegations is sent to both parties.</a:t>
            </a:r>
          </a:p>
          <a:p>
            <a:r>
              <a:rPr lang="en-US" dirty="0" smtClean="0"/>
              <a:t>The written notice must include the informal resolution processes the recipient has chosen to make available.</a:t>
            </a:r>
          </a:p>
          <a:p>
            <a:r>
              <a:rPr lang="en-US" dirty="0" smtClean="0"/>
              <a:t>The written notice must provide details such as:</a:t>
            </a:r>
          </a:p>
          <a:p>
            <a:pPr lvl="1"/>
            <a:r>
              <a:rPr lang="en-US" dirty="0" smtClean="0"/>
              <a:t>The allegations </a:t>
            </a:r>
          </a:p>
          <a:p>
            <a:pPr lvl="1"/>
            <a:r>
              <a:rPr lang="en-US" dirty="0" smtClean="0"/>
              <a:t>The requirements of the informal resolution process</a:t>
            </a:r>
          </a:p>
          <a:p>
            <a:pPr lvl="1"/>
            <a:r>
              <a:rPr lang="en-US" dirty="0" smtClean="0"/>
              <a:t>The privacy and/or confidentiality implications of participating in informal resolution</a:t>
            </a:r>
          </a:p>
          <a:p>
            <a:pPr lvl="1"/>
            <a:r>
              <a:rPr lang="en-US" dirty="0" smtClean="0"/>
              <a:t>Any consequences that may result from participation in the informal process</a:t>
            </a:r>
          </a:p>
          <a:p>
            <a:pPr lvl="1"/>
            <a:r>
              <a:rPr lang="en-US" dirty="0" smtClean="0"/>
              <a:t>The explicit right to withdraw from the informal resolution prior to the final determination at any time</a:t>
            </a:r>
          </a:p>
          <a:p>
            <a:r>
              <a:rPr lang="en-US" dirty="0" smtClean="0"/>
              <a:t>Both parties must provide informed and voluntary written consent.</a:t>
            </a:r>
          </a:p>
          <a:p>
            <a:pPr lvl="1"/>
            <a:endParaRPr lang="en-US" dirty="0" smtClean="0"/>
          </a:p>
          <a:p>
            <a:endParaRPr lang="en-US" dirty="0" smtClean="0"/>
          </a:p>
          <a:p>
            <a:endParaRPr lang="en-US" dirty="0" smtClean="0"/>
          </a:p>
          <a:p>
            <a:pPr lvl="2"/>
            <a:endParaRPr lang="en-US" dirty="0"/>
          </a:p>
        </p:txBody>
      </p:sp>
    </p:spTree>
    <p:extLst>
      <p:ext uri="{BB962C8B-B14F-4D97-AF65-F5344CB8AC3E}">
        <p14:creationId xmlns:p14="http://schemas.microsoft.com/office/powerpoint/2010/main" val="6885353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53980" y="2243863"/>
            <a:ext cx="9144000" cy="3308553"/>
          </a:xfrm>
        </p:spPr>
        <p:txBody>
          <a:bodyPr>
            <a:normAutofit fontScale="90000"/>
          </a:bodyPr>
          <a:lstStyle/>
          <a:p>
            <a:pPr marL="0" indent="0"/>
            <a:r>
              <a:rPr lang="en-US" sz="3200" dirty="0" smtClean="0"/>
              <a:t>Presenters</a:t>
            </a:r>
            <a:br>
              <a:rPr lang="en-US" sz="3200" dirty="0" smtClean="0"/>
            </a:br>
            <a:r>
              <a:rPr lang="en-US" sz="3200" dirty="0" smtClean="0"/>
              <a:t/>
            </a:r>
            <a:br>
              <a:rPr lang="en-US" sz="3200" dirty="0" smtClean="0"/>
            </a:br>
            <a:r>
              <a:rPr lang="en-US" sz="3200" dirty="0" smtClean="0"/>
              <a:t>Kelley </a:t>
            </a:r>
            <a:r>
              <a:rPr lang="en-US" sz="3200" dirty="0"/>
              <a:t>B. </a:t>
            </a:r>
            <a:r>
              <a:rPr lang="en-US" sz="3200" dirty="0" smtClean="0"/>
              <a:t>Hodge</a:t>
            </a:r>
            <a:r>
              <a:rPr lang="en-US" sz="3200" dirty="0"/>
              <a:t/>
            </a:r>
            <a:br>
              <a:rPr lang="en-US" sz="3200" dirty="0"/>
            </a:br>
            <a:r>
              <a:rPr lang="en-US" sz="3200" dirty="0"/>
              <a:t>Bonnie A. </a:t>
            </a:r>
            <a:r>
              <a:rPr lang="en-US" sz="3200" dirty="0" smtClean="0"/>
              <a:t>Young</a:t>
            </a:r>
            <a:r>
              <a:rPr lang="en-US" sz="3200" dirty="0"/>
              <a:t/>
            </a:r>
            <a:br>
              <a:rPr lang="en-US" sz="3200" dirty="0"/>
            </a:br>
            <a:r>
              <a:rPr lang="en-US" sz="3200" dirty="0"/>
              <a:t>Samuel A. </a:t>
            </a:r>
            <a:r>
              <a:rPr lang="en-US" sz="3200" dirty="0" err="1" smtClean="0"/>
              <a:t>Haaz</a:t>
            </a:r>
            <a:r>
              <a:rPr lang="en-US" sz="3200" dirty="0"/>
              <a:t/>
            </a:r>
            <a:br>
              <a:rPr lang="en-US" sz="3200" dirty="0"/>
            </a:br>
            <a:r>
              <a:rPr lang="en-US" sz="3200" dirty="0"/>
              <a:t>Caroline K. McGlynn</a:t>
            </a:r>
            <a:br>
              <a:rPr lang="en-US" sz="3200" dirty="0"/>
            </a:br>
            <a:r>
              <a:rPr lang="en-US" sz="3200" dirty="0"/>
              <a:t>Trisha B. </a:t>
            </a:r>
            <a:r>
              <a:rPr lang="en-US" sz="3200" dirty="0" smtClean="0"/>
              <a:t>Stein</a:t>
            </a:r>
            <a:br>
              <a:rPr lang="en-US" sz="3200" dirty="0" smtClean="0"/>
            </a:br>
            <a:r>
              <a:rPr lang="en-US" sz="3200" dirty="0"/>
              <a:t/>
            </a:r>
            <a:br>
              <a:rPr lang="en-US" sz="3200" dirty="0"/>
            </a:br>
            <a:endParaRPr lang="en-US" sz="3200" dirty="0"/>
          </a:p>
        </p:txBody>
      </p:sp>
    </p:spTree>
    <p:extLst>
      <p:ext uri="{BB962C8B-B14F-4D97-AF65-F5344CB8AC3E}">
        <p14:creationId xmlns:p14="http://schemas.microsoft.com/office/powerpoint/2010/main" val="5196988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9310"/>
            <a:ext cx="10515600" cy="923636"/>
          </a:xfrm>
        </p:spPr>
        <p:txBody>
          <a:bodyPr/>
          <a:lstStyle/>
          <a:p>
            <a:r>
              <a:rPr lang="en-US" dirty="0"/>
              <a:t>History of Title </a:t>
            </a:r>
            <a:r>
              <a:rPr lang="en-US" dirty="0" smtClean="0"/>
              <a:t>IX (Cont’d)</a:t>
            </a:r>
            <a:endParaRPr lang="en-US" dirty="0"/>
          </a:p>
        </p:txBody>
      </p:sp>
      <p:sp>
        <p:nvSpPr>
          <p:cNvPr id="3" name="Content Placeholder 2"/>
          <p:cNvSpPr>
            <a:spLocks noGrp="1"/>
          </p:cNvSpPr>
          <p:nvPr>
            <p:ph idx="1"/>
          </p:nvPr>
        </p:nvSpPr>
        <p:spPr>
          <a:xfrm>
            <a:off x="838200" y="1480328"/>
            <a:ext cx="10841611" cy="4622925"/>
          </a:xfrm>
        </p:spPr>
        <p:txBody>
          <a:bodyPr/>
          <a:lstStyle/>
          <a:p>
            <a:pPr marL="0" indent="0">
              <a:buNone/>
            </a:pPr>
            <a:r>
              <a:rPr lang="en-US" sz="2400" dirty="0"/>
              <a:t>There are significant cases that the Department of Education highlighted in the preamble of the Final Regulations that </a:t>
            </a:r>
            <a:r>
              <a:rPr lang="en-US" sz="2400" dirty="0" smtClean="0"/>
              <a:t>are referenced </a:t>
            </a:r>
            <a:r>
              <a:rPr lang="en-US" sz="2400" dirty="0"/>
              <a:t>as the basis for the amendments on how </a:t>
            </a:r>
            <a:r>
              <a:rPr lang="en-US" sz="2400" dirty="0" smtClean="0"/>
              <a:t>schools </a:t>
            </a:r>
            <a:r>
              <a:rPr lang="en-US" sz="2400" dirty="0"/>
              <a:t>should implement Title IX</a:t>
            </a:r>
            <a:r>
              <a:rPr lang="en-US" sz="2400" dirty="0" smtClean="0"/>
              <a:t>.</a:t>
            </a:r>
          </a:p>
          <a:p>
            <a:pPr marL="0" indent="0">
              <a:buNone/>
            </a:pPr>
            <a:endParaRPr lang="en-US" sz="2400" dirty="0"/>
          </a:p>
          <a:p>
            <a:pPr marL="461963" lvl="1" indent="-234950">
              <a:buFont typeface="Wingdings" panose="05000000000000000000" pitchFamily="2" charset="2"/>
              <a:buChar char="Ø"/>
            </a:pPr>
            <a:r>
              <a:rPr lang="en-US" sz="2200" i="1" dirty="0"/>
              <a:t>Cannon v. University of Chicago</a:t>
            </a:r>
            <a:r>
              <a:rPr lang="en-US" sz="2200" dirty="0"/>
              <a:t>, 441 U.S. 677 (1979)</a:t>
            </a:r>
          </a:p>
          <a:p>
            <a:pPr marL="461963" lvl="1" indent="-234950">
              <a:buFont typeface="Wingdings" panose="05000000000000000000" pitchFamily="2" charset="2"/>
              <a:buChar char="Ø"/>
            </a:pPr>
            <a:r>
              <a:rPr lang="en-US" sz="2200" i="1" dirty="0"/>
              <a:t>Franklin v. Gwinnett County Public Schools</a:t>
            </a:r>
            <a:r>
              <a:rPr lang="en-US" sz="2200" dirty="0"/>
              <a:t>, 503 U.S. 60 (1992)</a:t>
            </a:r>
          </a:p>
          <a:p>
            <a:pPr marL="461963" lvl="1" indent="-234950">
              <a:buFont typeface="Wingdings" panose="05000000000000000000" pitchFamily="2" charset="2"/>
              <a:buChar char="Ø"/>
            </a:pPr>
            <a:r>
              <a:rPr lang="en-US" sz="2200" i="1" dirty="0">
                <a:solidFill>
                  <a:srgbClr val="030A13"/>
                </a:solidFill>
                <a:effectLst/>
                <a:latin typeface="Helvetica Neue"/>
              </a:rPr>
              <a:t>Gebser v. Lago Vista Independent School District </a:t>
            </a:r>
            <a:r>
              <a:rPr lang="en-US" sz="2200" i="1" dirty="0" smtClean="0">
                <a:solidFill>
                  <a:srgbClr val="030A13"/>
                </a:solidFill>
                <a:effectLst/>
                <a:latin typeface="Helvetica Neue"/>
              </a:rPr>
              <a:t>(</a:t>
            </a:r>
            <a:r>
              <a:rPr lang="en-US" sz="2200" i="1" dirty="0" err="1" smtClean="0">
                <a:solidFill>
                  <a:srgbClr val="030A13"/>
                </a:solidFill>
                <a:effectLst/>
                <a:latin typeface="Helvetica Neue"/>
              </a:rPr>
              <a:t>Gebser</a:t>
            </a:r>
            <a:r>
              <a:rPr lang="en-US" sz="2200" i="1" dirty="0" smtClean="0">
                <a:solidFill>
                  <a:srgbClr val="030A13"/>
                </a:solidFill>
                <a:effectLst/>
                <a:latin typeface="Helvetica Neue"/>
              </a:rPr>
              <a:t>), </a:t>
            </a:r>
            <a:r>
              <a:rPr lang="en-US" sz="2200" b="0" i="0" dirty="0">
                <a:solidFill>
                  <a:srgbClr val="030A13"/>
                </a:solidFill>
                <a:effectLst/>
                <a:latin typeface="Helvetica Neue"/>
              </a:rPr>
              <a:t>524 U.S. 274 (1998)</a:t>
            </a:r>
          </a:p>
          <a:p>
            <a:pPr marL="461963" lvl="1" indent="-234950">
              <a:buFont typeface="Wingdings" panose="05000000000000000000" pitchFamily="2" charset="2"/>
              <a:buChar char="Ø"/>
            </a:pPr>
            <a:r>
              <a:rPr lang="en-US" sz="2200" b="0" i="1" dirty="0">
                <a:solidFill>
                  <a:srgbClr val="030A13"/>
                </a:solidFill>
                <a:effectLst/>
                <a:latin typeface="Helvetica Neue"/>
              </a:rPr>
              <a:t>Davis v. Monroe County Board of Education </a:t>
            </a:r>
            <a:r>
              <a:rPr lang="en-US" sz="2200" b="0" i="1" dirty="0" smtClean="0">
                <a:solidFill>
                  <a:srgbClr val="030A13"/>
                </a:solidFill>
                <a:effectLst/>
                <a:latin typeface="Helvetica Neue"/>
              </a:rPr>
              <a:t>(Davis), </a:t>
            </a:r>
            <a:r>
              <a:rPr lang="en-US" sz="2200" b="0" i="0" dirty="0">
                <a:solidFill>
                  <a:srgbClr val="030A13"/>
                </a:solidFill>
                <a:effectLst/>
                <a:latin typeface="Helvetica Neue"/>
              </a:rPr>
              <a:t>526 U.S. 629 (1999)</a:t>
            </a:r>
            <a:endParaRPr lang="en-US" sz="2200" dirty="0"/>
          </a:p>
          <a:p>
            <a:pPr lvl="1">
              <a:buFont typeface="Wingdings" panose="05000000000000000000" pitchFamily="2" charset="2"/>
              <a:buChar char="Ø"/>
            </a:pPr>
            <a:endParaRPr lang="en-US" dirty="0"/>
          </a:p>
          <a:p>
            <a:endParaRPr lang="en-US" dirty="0"/>
          </a:p>
        </p:txBody>
      </p:sp>
    </p:spTree>
    <p:extLst>
      <p:ext uri="{BB962C8B-B14F-4D97-AF65-F5344CB8AC3E}">
        <p14:creationId xmlns:p14="http://schemas.microsoft.com/office/powerpoint/2010/main" val="428201263"/>
      </p:ext>
    </p:extLst>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Informal Resolution</a:t>
            </a:r>
            <a:r>
              <a:rPr lang="en-US" dirty="0" smtClean="0"/>
              <a:t>: Who May Facilitate?</a:t>
            </a:r>
            <a:endParaRPr lang="en-US" dirty="0"/>
          </a:p>
        </p:txBody>
      </p:sp>
      <p:sp>
        <p:nvSpPr>
          <p:cNvPr id="3" name="Content Placeholder 2"/>
          <p:cNvSpPr>
            <a:spLocks noGrp="1"/>
          </p:cNvSpPr>
          <p:nvPr>
            <p:ph idx="1"/>
          </p:nvPr>
        </p:nvSpPr>
        <p:spPr>
          <a:xfrm>
            <a:off x="838200" y="1045029"/>
            <a:ext cx="10515600" cy="4630842"/>
          </a:xfrm>
        </p:spPr>
        <p:txBody>
          <a:bodyPr>
            <a:normAutofit/>
          </a:bodyPr>
          <a:lstStyle/>
          <a:p>
            <a:endParaRPr lang="en-US" dirty="0"/>
          </a:p>
          <a:p>
            <a:r>
              <a:rPr lang="en-US" dirty="0" smtClean="0"/>
              <a:t>Individuals facilitating informal resolution must be free from conflicts of interest, bias and trained to serve impartially.</a:t>
            </a:r>
          </a:p>
          <a:p>
            <a:r>
              <a:rPr lang="en-US" dirty="0" smtClean="0"/>
              <a:t>Must have completed the anti-conflict of interest, anti-bias and all training requirements under §106.45(b)(1)(iii)</a:t>
            </a:r>
          </a:p>
          <a:p>
            <a:r>
              <a:rPr lang="en-US" dirty="0" smtClean="0"/>
              <a:t>Note: An individual facilitating an informal resolution may become a witness in a subsequent formal grievance proceeding</a:t>
            </a:r>
          </a:p>
          <a:p>
            <a:pPr lvl="1"/>
            <a:r>
              <a:rPr lang="en-US" dirty="0" smtClean="0"/>
              <a:t>Provided that possibility was explained to the parties in the written notice and the parties provided their prior express consent. (p. 1367)</a:t>
            </a:r>
          </a:p>
          <a:p>
            <a:endParaRPr lang="en-US" dirty="0" smtClean="0"/>
          </a:p>
          <a:p>
            <a:pPr lvl="2"/>
            <a:endParaRPr lang="en-US" dirty="0"/>
          </a:p>
        </p:txBody>
      </p:sp>
    </p:spTree>
    <p:extLst>
      <p:ext uri="{BB962C8B-B14F-4D97-AF65-F5344CB8AC3E}">
        <p14:creationId xmlns:p14="http://schemas.microsoft.com/office/powerpoint/2010/main" val="4261226384"/>
      </p:ext>
    </p:extLst>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Informal Resolution</a:t>
            </a:r>
            <a:r>
              <a:rPr lang="en-US" dirty="0" smtClean="0"/>
              <a:t>: Greater Sense of Autonomy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Nothing in the informal process requires that the parties confront each other or even be in the same room.</a:t>
            </a:r>
          </a:p>
          <a:p>
            <a:r>
              <a:rPr lang="en-US" dirty="0" smtClean="0"/>
              <a:t>Mediation often involves the parties in separate rooms and the mediator conversing with each party separately.</a:t>
            </a:r>
          </a:p>
          <a:p>
            <a:r>
              <a:rPr lang="en-US" dirty="0" smtClean="0"/>
              <a:t>Increased confidentiality</a:t>
            </a:r>
          </a:p>
          <a:p>
            <a:pPr lvl="1"/>
            <a:r>
              <a:rPr lang="en-US" dirty="0" smtClean="0"/>
              <a:t>Recipients must fulfill recordkeeping and disclosure requirements of Title IX  </a:t>
            </a:r>
          </a:p>
          <a:p>
            <a:pPr lvl="1"/>
            <a:r>
              <a:rPr lang="en-US" dirty="0" smtClean="0"/>
              <a:t>Recipients must disclose to the parties prior to obtaining their express consent of the records that will be maintained and those that can and cannot be shared</a:t>
            </a:r>
          </a:p>
          <a:p>
            <a:pPr lvl="1"/>
            <a:r>
              <a:rPr lang="en-US" dirty="0" smtClean="0"/>
              <a:t>And the possibility of confidentiality requirements as a condition of the final agreement </a:t>
            </a:r>
          </a:p>
        </p:txBody>
      </p:sp>
    </p:spTree>
    <p:extLst>
      <p:ext uri="{BB962C8B-B14F-4D97-AF65-F5344CB8AC3E}">
        <p14:creationId xmlns:p14="http://schemas.microsoft.com/office/powerpoint/2010/main" val="1470500286"/>
      </p:ext>
    </p:extLst>
  </p:cSld>
  <p:clrMapOvr>
    <a:masterClrMapping/>
  </p:clrMapOvr>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Informal Resolution: Restorative Justice </a:t>
            </a:r>
            <a:endParaRPr lang="en-US" dirty="0"/>
          </a:p>
        </p:txBody>
      </p:sp>
      <p:sp>
        <p:nvSpPr>
          <p:cNvPr id="3" name="Content Placeholder 2"/>
          <p:cNvSpPr>
            <a:spLocks noGrp="1"/>
          </p:cNvSpPr>
          <p:nvPr>
            <p:ph idx="1"/>
          </p:nvPr>
        </p:nvSpPr>
        <p:spPr>
          <a:xfrm>
            <a:off x="838200" y="1462768"/>
            <a:ext cx="10515600" cy="3850245"/>
          </a:xfrm>
        </p:spPr>
        <p:txBody>
          <a:bodyPr/>
          <a:lstStyle/>
          <a:p>
            <a:r>
              <a:rPr lang="en-US" dirty="0" smtClean="0"/>
              <a:t>Nothing in the regulations prohibit recipients from using restorative justice as an information resolution process to address sexual misconduct incidents.</a:t>
            </a:r>
          </a:p>
          <a:p>
            <a:r>
              <a:rPr lang="en-US" dirty="0" smtClean="0"/>
              <a:t>Generally, the respondent admits responsibility at the start of the restorative justice process.</a:t>
            </a:r>
          </a:p>
          <a:p>
            <a:r>
              <a:rPr lang="en-US" dirty="0" smtClean="0"/>
              <a:t>Nothing in the final regulations dictates the form of disciplinary sanctions a recipient may or must impose on a respondent.</a:t>
            </a:r>
          </a:p>
          <a:p>
            <a:endParaRPr lang="en-US" dirty="0"/>
          </a:p>
        </p:txBody>
      </p:sp>
    </p:spTree>
    <p:extLst>
      <p:ext uri="{BB962C8B-B14F-4D97-AF65-F5344CB8AC3E}">
        <p14:creationId xmlns:p14="http://schemas.microsoft.com/office/powerpoint/2010/main" val="807143492"/>
      </p:ext>
    </p:extLst>
  </p:cSld>
  <p:clrMapOvr>
    <a:masterClrMapping/>
  </p:clrMapOvr>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997242" cy="1325563"/>
          </a:xfrm>
        </p:spPr>
        <p:txBody>
          <a:bodyPr/>
          <a:lstStyle/>
          <a:p>
            <a:r>
              <a:rPr lang="en-US" dirty="0" smtClean="0"/>
              <a:t>Decision Making: Objective &amp; Unbiased</a:t>
            </a:r>
            <a:endParaRPr lang="en-US" dirty="0"/>
          </a:p>
        </p:txBody>
      </p:sp>
      <p:sp>
        <p:nvSpPr>
          <p:cNvPr id="3" name="Content Placeholder 2"/>
          <p:cNvSpPr>
            <a:spLocks noGrp="1"/>
          </p:cNvSpPr>
          <p:nvPr>
            <p:ph idx="1"/>
          </p:nvPr>
        </p:nvSpPr>
        <p:spPr>
          <a:xfrm>
            <a:off x="838200" y="1135511"/>
            <a:ext cx="10515600" cy="4264625"/>
          </a:xfrm>
        </p:spPr>
        <p:txBody>
          <a:bodyPr>
            <a:normAutofit lnSpcReduction="10000"/>
          </a:bodyPr>
          <a:lstStyle/>
          <a:p>
            <a:r>
              <a:rPr lang="en-US" dirty="0" smtClean="0"/>
              <a:t>The school entity’s decision maker needs to objectively evaluate the relevant evidence and reach conclusions about whether the respondent is responsible for the alleged sexual harassment.</a:t>
            </a:r>
          </a:p>
          <a:p>
            <a:r>
              <a:rPr lang="en-US" dirty="0" smtClean="0"/>
              <a:t>Decision makers need to use independent judgment and be free from conflicts of interest and bias.</a:t>
            </a:r>
          </a:p>
          <a:p>
            <a:r>
              <a:rPr lang="en-US" dirty="0" smtClean="0"/>
              <a:t>Decision makers will weigh the relevant evidence and decide whether it meets the standard of evidence for sexual harassment allegations. </a:t>
            </a:r>
          </a:p>
          <a:p>
            <a:r>
              <a:rPr lang="en-US" dirty="0" smtClean="0"/>
              <a:t>Who are appropriate decision makers within your school entity?</a:t>
            </a:r>
          </a:p>
          <a:p>
            <a:endParaRPr lang="en-US" dirty="0"/>
          </a:p>
        </p:txBody>
      </p:sp>
    </p:spTree>
    <p:extLst>
      <p:ext uri="{BB962C8B-B14F-4D97-AF65-F5344CB8AC3E}">
        <p14:creationId xmlns:p14="http://schemas.microsoft.com/office/powerpoint/2010/main" val="789879402"/>
      </p:ext>
    </p:extLst>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Outcome Decisions</a:t>
            </a:r>
            <a:endParaRPr lang="en-US" dirty="0"/>
          </a:p>
        </p:txBody>
      </p:sp>
      <p:sp>
        <p:nvSpPr>
          <p:cNvPr id="3" name="Content Placeholder 2"/>
          <p:cNvSpPr>
            <a:spLocks noGrp="1"/>
          </p:cNvSpPr>
          <p:nvPr>
            <p:ph idx="1"/>
          </p:nvPr>
        </p:nvSpPr>
        <p:spPr>
          <a:xfrm>
            <a:off x="838200" y="1349829"/>
            <a:ext cx="10515600" cy="4326041"/>
          </a:xfrm>
        </p:spPr>
        <p:txBody>
          <a:bodyPr>
            <a:normAutofit/>
          </a:bodyPr>
          <a:lstStyle/>
          <a:p>
            <a:r>
              <a:rPr lang="en-US" dirty="0" smtClean="0"/>
              <a:t>A “final” decision/determination means the written determination containing the information required in §106.45(b)(7):</a:t>
            </a:r>
          </a:p>
          <a:p>
            <a:pPr lvl="1"/>
            <a:r>
              <a:rPr lang="en-US" dirty="0" smtClean="0"/>
              <a:t>A determination regarding responsibility</a:t>
            </a:r>
          </a:p>
          <a:p>
            <a:pPr lvl="1"/>
            <a:r>
              <a:rPr lang="en-US" dirty="0" smtClean="0"/>
              <a:t>The specific disciplinary sanctions imposed on the respondent, and </a:t>
            </a:r>
          </a:p>
          <a:p>
            <a:pPr lvl="1"/>
            <a:r>
              <a:rPr lang="en-US" i="1" dirty="0" smtClean="0"/>
              <a:t>Whether</a:t>
            </a:r>
            <a:r>
              <a:rPr lang="en-US" dirty="0" smtClean="0"/>
              <a:t> remedies were provided to the complainant to restore equal access to education (</a:t>
            </a:r>
            <a:r>
              <a:rPr lang="en-US" u="sng" dirty="0" smtClean="0"/>
              <a:t>NOT</a:t>
            </a:r>
            <a:r>
              <a:rPr lang="en-US" dirty="0" smtClean="0"/>
              <a:t> what those remedies were).</a:t>
            </a:r>
          </a:p>
          <a:p>
            <a:pPr lvl="2"/>
            <a:r>
              <a:rPr lang="en-US" dirty="0" smtClean="0"/>
              <a:t>EX: If Complainant is provided a remedy of modified class schedule and a change in housing, these remedies should not be specifically listed in the Final Determination</a:t>
            </a:r>
          </a:p>
          <a:p>
            <a:pPr lvl="1"/>
            <a:endParaRPr lang="en-US" dirty="0"/>
          </a:p>
          <a:p>
            <a:pPr lvl="2"/>
            <a:endParaRPr lang="en-US" dirty="0" smtClean="0"/>
          </a:p>
          <a:p>
            <a:pPr lvl="2"/>
            <a:endParaRPr lang="en-US" dirty="0" smtClean="0"/>
          </a:p>
          <a:p>
            <a:endParaRPr lang="en-US" dirty="0" smtClean="0"/>
          </a:p>
          <a:p>
            <a:pPr lvl="1"/>
            <a:endParaRPr lang="en-US" dirty="0" smtClean="0"/>
          </a:p>
          <a:p>
            <a:pPr lvl="1"/>
            <a:endParaRPr lang="en-US" dirty="0" smtClean="0"/>
          </a:p>
          <a:p>
            <a:pPr marL="457200" lvl="1" indent="0">
              <a:buNone/>
            </a:pPr>
            <a:endParaRPr lang="en-US" dirty="0"/>
          </a:p>
        </p:txBody>
      </p:sp>
    </p:spTree>
    <p:extLst>
      <p:ext uri="{BB962C8B-B14F-4D97-AF65-F5344CB8AC3E}">
        <p14:creationId xmlns:p14="http://schemas.microsoft.com/office/powerpoint/2010/main" val="568420269"/>
      </p:ext>
    </p:extLst>
  </p:cSld>
  <p:clrMapOvr>
    <a:masterClrMapping/>
  </p:clrMapOvr>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26366"/>
          </a:xfrm>
        </p:spPr>
        <p:txBody>
          <a:bodyPr/>
          <a:lstStyle/>
          <a:p>
            <a:r>
              <a:rPr lang="en-US" dirty="0"/>
              <a:t>Final Outcome </a:t>
            </a:r>
            <a:r>
              <a:rPr lang="en-US" dirty="0" smtClean="0"/>
              <a:t>Decisions</a:t>
            </a:r>
            <a:r>
              <a:rPr lang="en-US" dirty="0"/>
              <a:t>: </a:t>
            </a:r>
            <a:r>
              <a:rPr lang="en-US" dirty="0" smtClean="0"/>
              <a:t>When “Final”?</a:t>
            </a:r>
            <a:endParaRPr lang="en-US" dirty="0"/>
          </a:p>
        </p:txBody>
      </p:sp>
      <p:sp>
        <p:nvSpPr>
          <p:cNvPr id="3" name="Content Placeholder 2"/>
          <p:cNvSpPr>
            <a:spLocks noGrp="1"/>
          </p:cNvSpPr>
          <p:nvPr>
            <p:ph idx="1"/>
          </p:nvPr>
        </p:nvSpPr>
        <p:spPr>
          <a:xfrm>
            <a:off x="838200" y="1140780"/>
            <a:ext cx="10515600" cy="4560125"/>
          </a:xfrm>
        </p:spPr>
        <p:txBody>
          <a:bodyPr>
            <a:normAutofit/>
          </a:bodyPr>
          <a:lstStyle/>
          <a:p>
            <a:r>
              <a:rPr lang="en-US" b="1" dirty="0" smtClean="0"/>
              <a:t>A Written Determination becomes “final” only after:</a:t>
            </a:r>
          </a:p>
          <a:p>
            <a:pPr lvl="1"/>
            <a:r>
              <a:rPr lang="en-US" dirty="0" smtClean="0"/>
              <a:t>The time period to file an appeal has expired, or</a:t>
            </a:r>
          </a:p>
          <a:p>
            <a:pPr lvl="1"/>
            <a:r>
              <a:rPr lang="en-US" dirty="0" smtClean="0"/>
              <a:t>If a party does file an appeal, after the appeal decision has been sent to the parties</a:t>
            </a:r>
          </a:p>
          <a:p>
            <a:r>
              <a:rPr lang="en-US" b="1" dirty="0" smtClean="0"/>
              <a:t>Timing of appeal</a:t>
            </a:r>
            <a:r>
              <a:rPr lang="en-US" dirty="0" smtClean="0"/>
              <a:t>:</a:t>
            </a:r>
          </a:p>
          <a:p>
            <a:pPr lvl="1"/>
            <a:r>
              <a:rPr lang="en-US" dirty="0" smtClean="0"/>
              <a:t>Final regulations require recipients designate “reasonably prompt” time frames for concluding appeals</a:t>
            </a:r>
          </a:p>
          <a:p>
            <a:r>
              <a:rPr lang="en-US" b="1" dirty="0" smtClean="0"/>
              <a:t>Final outcome decision becomes final when:</a:t>
            </a:r>
          </a:p>
          <a:p>
            <a:pPr lvl="1"/>
            <a:r>
              <a:rPr lang="en-US" dirty="0" smtClean="0"/>
              <a:t>The date on which written determination of appeal is simultaneously provided to both parties; or</a:t>
            </a:r>
          </a:p>
          <a:p>
            <a:pPr lvl="1"/>
            <a:r>
              <a:rPr lang="en-US" dirty="0" smtClean="0"/>
              <a:t>The date on which the appeal rights lapse if no appeal is taken</a:t>
            </a:r>
          </a:p>
          <a:p>
            <a:pPr lvl="1"/>
            <a:endParaRPr lang="en-US" dirty="0"/>
          </a:p>
          <a:p>
            <a:pPr lvl="1"/>
            <a:endParaRPr lang="en-US" dirty="0"/>
          </a:p>
          <a:p>
            <a:pPr lvl="1"/>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521412868"/>
      </p:ext>
    </p:extLst>
  </p:cSld>
  <p:clrMapOvr>
    <a:masterClrMapping/>
  </p:clrMapOvr>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Appeals: §106.45(b</a:t>
            </a:r>
            <a:r>
              <a:rPr lang="en-US" dirty="0"/>
              <a:t>)(8)</a:t>
            </a:r>
          </a:p>
        </p:txBody>
      </p:sp>
      <p:sp>
        <p:nvSpPr>
          <p:cNvPr id="3" name="Content Placeholder 2"/>
          <p:cNvSpPr>
            <a:spLocks noGrp="1"/>
          </p:cNvSpPr>
          <p:nvPr>
            <p:ph idx="1"/>
          </p:nvPr>
        </p:nvSpPr>
        <p:spPr>
          <a:xfrm>
            <a:off x="838199" y="1690689"/>
            <a:ext cx="10816771" cy="3985182"/>
          </a:xfrm>
        </p:spPr>
        <p:txBody>
          <a:bodyPr>
            <a:normAutofit/>
          </a:bodyPr>
          <a:lstStyle/>
          <a:p>
            <a:r>
              <a:rPr lang="en-US" dirty="0" smtClean="0"/>
              <a:t>Recipients MUST offer both parties an appeal from the following decisions/determinations:</a:t>
            </a:r>
          </a:p>
          <a:p>
            <a:pPr marL="0" indent="0">
              <a:buNone/>
            </a:pPr>
            <a:endParaRPr lang="en-US" dirty="0" smtClean="0"/>
          </a:p>
          <a:p>
            <a:pPr lvl="1"/>
            <a:r>
              <a:rPr lang="en-US" dirty="0" smtClean="0"/>
              <a:t>Determination regarding responsibility, or</a:t>
            </a:r>
          </a:p>
          <a:p>
            <a:pPr lvl="1"/>
            <a:endParaRPr lang="en-US" dirty="0" smtClean="0"/>
          </a:p>
          <a:p>
            <a:pPr lvl="1"/>
            <a:r>
              <a:rPr lang="en-US" dirty="0" smtClean="0"/>
              <a:t>Recipient’s dismissal of formal complaint, or</a:t>
            </a:r>
          </a:p>
          <a:p>
            <a:pPr marL="457200" lvl="1" indent="0">
              <a:buNone/>
            </a:pPr>
            <a:endParaRPr lang="en-US" dirty="0" smtClean="0"/>
          </a:p>
          <a:p>
            <a:pPr lvl="1"/>
            <a:r>
              <a:rPr lang="en-US" dirty="0" smtClean="0"/>
              <a:t>Recipient’s dismissal of any allegations contained in a formal complaint.</a:t>
            </a:r>
          </a:p>
        </p:txBody>
      </p:sp>
    </p:spTree>
    <p:extLst>
      <p:ext uri="{BB962C8B-B14F-4D97-AF65-F5344CB8AC3E}">
        <p14:creationId xmlns:p14="http://schemas.microsoft.com/office/powerpoint/2010/main" val="3781024448"/>
      </p:ext>
    </p:extLst>
  </p:cSld>
  <p:clrMapOvr>
    <a:masterClrMapping/>
  </p:clrMapOvr>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Appeals</a:t>
            </a:r>
            <a:r>
              <a:rPr lang="en-US" dirty="0" smtClean="0"/>
              <a:t>: Must Provide to Both Parties</a:t>
            </a:r>
            <a:endParaRPr lang="en-US" dirty="0"/>
          </a:p>
        </p:txBody>
      </p:sp>
      <p:sp>
        <p:nvSpPr>
          <p:cNvPr id="3" name="Content Placeholder 2"/>
          <p:cNvSpPr>
            <a:spLocks noGrp="1"/>
          </p:cNvSpPr>
          <p:nvPr>
            <p:ph idx="1"/>
          </p:nvPr>
        </p:nvSpPr>
        <p:spPr/>
        <p:txBody>
          <a:bodyPr>
            <a:normAutofit lnSpcReduction="10000"/>
          </a:bodyPr>
          <a:lstStyle/>
          <a:p>
            <a:r>
              <a:rPr lang="en-US" dirty="0" smtClean="0"/>
              <a:t>A meaningful and equal opportunity to submit written statements supporting or challenging the outcome</a:t>
            </a:r>
          </a:p>
          <a:p>
            <a:endParaRPr lang="en-US" dirty="0"/>
          </a:p>
          <a:p>
            <a:r>
              <a:rPr lang="en-US" dirty="0" smtClean="0"/>
              <a:t>A reasoned written determination, provided simultaneously to both parties, explaining the appeal results and the rationales on which the results are based</a:t>
            </a:r>
          </a:p>
          <a:p>
            <a:endParaRPr lang="en-US" dirty="0"/>
          </a:p>
          <a:p>
            <a:r>
              <a:rPr lang="en-US" dirty="0" smtClean="0"/>
              <a:t>Under the final regulations, the appeal rights for complainants and respondents are identical</a:t>
            </a:r>
          </a:p>
        </p:txBody>
      </p:sp>
    </p:spTree>
    <p:extLst>
      <p:ext uri="{BB962C8B-B14F-4D97-AF65-F5344CB8AC3E}">
        <p14:creationId xmlns:p14="http://schemas.microsoft.com/office/powerpoint/2010/main" val="2109075430"/>
      </p:ext>
    </p:extLst>
  </p:cSld>
  <p:clrMapOvr>
    <a:masterClrMapping/>
  </p:clrMapOvr>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245961"/>
          </a:xfrm>
        </p:spPr>
        <p:txBody>
          <a:bodyPr/>
          <a:lstStyle/>
          <a:p>
            <a:r>
              <a:rPr lang="en-US" dirty="0"/>
              <a:t>Appeals: </a:t>
            </a:r>
            <a:r>
              <a:rPr lang="en-US" dirty="0" smtClean="0"/>
              <a:t>Decision Maker Requirements</a:t>
            </a:r>
            <a:endParaRPr lang="en-US" dirty="0"/>
          </a:p>
        </p:txBody>
      </p:sp>
      <p:sp>
        <p:nvSpPr>
          <p:cNvPr id="3" name="Content Placeholder 2"/>
          <p:cNvSpPr>
            <a:spLocks noGrp="1"/>
          </p:cNvSpPr>
          <p:nvPr>
            <p:ph idx="1"/>
          </p:nvPr>
        </p:nvSpPr>
        <p:spPr>
          <a:xfrm>
            <a:off x="838200" y="1422401"/>
            <a:ext cx="10515600" cy="4253470"/>
          </a:xfrm>
        </p:spPr>
        <p:txBody>
          <a:bodyPr>
            <a:normAutofit fontScale="85000" lnSpcReduction="10000"/>
          </a:bodyPr>
          <a:lstStyle/>
          <a:p>
            <a:r>
              <a:rPr lang="en-US" dirty="0" smtClean="0"/>
              <a:t>The individuals hearing an appeal must meet the following requirements:</a:t>
            </a:r>
          </a:p>
          <a:p>
            <a:pPr lvl="1"/>
            <a:r>
              <a:rPr lang="en-US" dirty="0" smtClean="0"/>
              <a:t>Must be different from the Title IX Coordinator, investigators or decision makers that reached the initial determination</a:t>
            </a:r>
          </a:p>
          <a:p>
            <a:pPr lvl="2"/>
            <a:r>
              <a:rPr lang="en-US" dirty="0" smtClean="0"/>
              <a:t>Strict separation of the appeal decision makers from the individuals who investigated and adjudicated the underlying case is critical to maintain neutrality.</a:t>
            </a:r>
          </a:p>
          <a:p>
            <a:pPr marL="457200" lvl="1" indent="0">
              <a:buNone/>
            </a:pPr>
            <a:endParaRPr lang="en-US" dirty="0" smtClean="0"/>
          </a:p>
          <a:p>
            <a:pPr lvl="1"/>
            <a:r>
              <a:rPr lang="en-US" dirty="0" smtClean="0"/>
              <a:t>Must satisfy the robust anti-bias training requirements of §106.45(b)(1)(iii) that includes training on:</a:t>
            </a:r>
          </a:p>
          <a:p>
            <a:pPr lvl="2"/>
            <a:r>
              <a:rPr lang="en-US" dirty="0"/>
              <a:t>T</a:t>
            </a:r>
            <a:r>
              <a:rPr lang="en-US" dirty="0" smtClean="0"/>
              <a:t>he </a:t>
            </a:r>
            <a:r>
              <a:rPr lang="en-US" dirty="0"/>
              <a:t>definition of sexual harassment in </a:t>
            </a:r>
            <a:r>
              <a:rPr lang="en-US" dirty="0" smtClean="0"/>
              <a:t>§106.30</a:t>
            </a:r>
          </a:p>
          <a:p>
            <a:pPr lvl="2"/>
            <a:r>
              <a:rPr lang="en-US" dirty="0"/>
              <a:t>H</a:t>
            </a:r>
            <a:r>
              <a:rPr lang="en-US" dirty="0" smtClean="0"/>
              <a:t>ow </a:t>
            </a:r>
            <a:r>
              <a:rPr lang="en-US" dirty="0"/>
              <a:t>to conduct an </a:t>
            </a:r>
            <a:r>
              <a:rPr lang="en-US" dirty="0" smtClean="0"/>
              <a:t>investigation, a hearing and an appeal</a:t>
            </a:r>
          </a:p>
          <a:p>
            <a:pPr lvl="2"/>
            <a:r>
              <a:rPr lang="en-US" dirty="0"/>
              <a:t>H</a:t>
            </a:r>
            <a:r>
              <a:rPr lang="en-US" dirty="0" smtClean="0"/>
              <a:t>ow </a:t>
            </a:r>
            <a:r>
              <a:rPr lang="en-US" dirty="0"/>
              <a:t>to serve impartially, including by avoiding prejudgment of the facts at issue, conflicts of </a:t>
            </a:r>
            <a:r>
              <a:rPr lang="en-US" dirty="0" smtClean="0"/>
              <a:t>interest </a:t>
            </a:r>
            <a:r>
              <a:rPr lang="en-US" dirty="0"/>
              <a:t>and </a:t>
            </a:r>
            <a:r>
              <a:rPr lang="en-US" dirty="0" smtClean="0"/>
              <a:t>bias</a:t>
            </a:r>
          </a:p>
          <a:p>
            <a:pPr lvl="2"/>
            <a:r>
              <a:rPr lang="en-US" dirty="0"/>
              <a:t>I</a:t>
            </a:r>
            <a:r>
              <a:rPr lang="en-US" dirty="0" smtClean="0"/>
              <a:t>ssues </a:t>
            </a:r>
            <a:r>
              <a:rPr lang="en-US" dirty="0"/>
              <a:t>of relevance to create an investigative report that fairly summarizes relevant </a:t>
            </a:r>
            <a:r>
              <a:rPr lang="en-US" dirty="0" smtClean="0"/>
              <a:t>evidence</a:t>
            </a:r>
          </a:p>
          <a:p>
            <a:pPr lvl="1"/>
            <a:r>
              <a:rPr lang="en-US" dirty="0" smtClean="0"/>
              <a:t>A third party, independent of recipient, is not required to handle an appeal (1363)</a:t>
            </a:r>
            <a:endParaRPr lang="en-US" dirty="0"/>
          </a:p>
        </p:txBody>
      </p:sp>
    </p:spTree>
    <p:extLst>
      <p:ext uri="{BB962C8B-B14F-4D97-AF65-F5344CB8AC3E}">
        <p14:creationId xmlns:p14="http://schemas.microsoft.com/office/powerpoint/2010/main" val="1909841607"/>
      </p:ext>
    </p:extLst>
  </p:cSld>
  <p:clrMapOvr>
    <a:masterClrMapping/>
  </p:clrMapOvr>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58876"/>
          </a:xfrm>
        </p:spPr>
        <p:txBody>
          <a:bodyPr/>
          <a:lstStyle/>
          <a:p>
            <a:r>
              <a:rPr lang="en-US" dirty="0" smtClean="0"/>
              <a:t>Appeals: Grounds for Appeal</a:t>
            </a:r>
            <a:endParaRPr lang="en-US" dirty="0"/>
          </a:p>
        </p:txBody>
      </p:sp>
      <p:sp>
        <p:nvSpPr>
          <p:cNvPr id="3" name="Content Placeholder 2"/>
          <p:cNvSpPr>
            <a:spLocks noGrp="1"/>
          </p:cNvSpPr>
          <p:nvPr>
            <p:ph idx="1"/>
          </p:nvPr>
        </p:nvSpPr>
        <p:spPr>
          <a:xfrm>
            <a:off x="838199" y="1524001"/>
            <a:ext cx="10816771" cy="4151870"/>
          </a:xfrm>
        </p:spPr>
        <p:txBody>
          <a:bodyPr>
            <a:normAutofit/>
          </a:bodyPr>
          <a:lstStyle/>
          <a:p>
            <a:r>
              <a:rPr lang="en-US" dirty="0" smtClean="0"/>
              <a:t>Recipients MUST offer appeals on AT LEAST the following three grounds:</a:t>
            </a:r>
            <a:endParaRPr lang="en-US" dirty="0"/>
          </a:p>
          <a:p>
            <a:pPr lvl="2"/>
            <a:r>
              <a:rPr lang="en-US" dirty="0" smtClean="0"/>
              <a:t>Procedural irregularity that affected the outcome</a:t>
            </a:r>
          </a:p>
          <a:p>
            <a:pPr lvl="2"/>
            <a:r>
              <a:rPr lang="en-US" dirty="0" smtClean="0"/>
              <a:t>Newly obtained evidence that was not reasonably available when the determination of responsibility was made</a:t>
            </a:r>
          </a:p>
          <a:p>
            <a:pPr lvl="2"/>
            <a:r>
              <a:rPr lang="en-US" dirty="0" smtClean="0"/>
              <a:t>The title IX Coordinator, investigator, or decision-maker had a general or specific conflict of interest or bias against either party that affected the outcome</a:t>
            </a:r>
          </a:p>
          <a:p>
            <a:pPr marL="914400" lvl="2" indent="0">
              <a:buNone/>
            </a:pPr>
            <a:endParaRPr lang="en-US" dirty="0" smtClean="0"/>
          </a:p>
          <a:p>
            <a:r>
              <a:rPr lang="en-US" dirty="0" smtClean="0"/>
              <a:t>Recipients </a:t>
            </a:r>
            <a:r>
              <a:rPr lang="en-US" i="1" dirty="0" smtClean="0"/>
              <a:t>may</a:t>
            </a:r>
            <a:r>
              <a:rPr lang="en-US" dirty="0" smtClean="0"/>
              <a:t> offer appeals equally to both parties on additional grounds.</a:t>
            </a:r>
          </a:p>
          <a:p>
            <a:pPr lvl="1"/>
            <a:r>
              <a:rPr lang="en-US" dirty="0" smtClean="0"/>
              <a:t>Example: May offer appeal based on severity of punishment</a:t>
            </a:r>
          </a:p>
          <a:p>
            <a:pPr lvl="2"/>
            <a:endParaRPr lang="en-US" dirty="0" smtClean="0"/>
          </a:p>
          <a:p>
            <a:pPr lvl="2"/>
            <a:endParaRPr lang="en-US" dirty="0" smtClean="0"/>
          </a:p>
          <a:p>
            <a:pPr lvl="2"/>
            <a:endParaRPr lang="en-US" dirty="0"/>
          </a:p>
        </p:txBody>
      </p:sp>
    </p:spTree>
    <p:extLst>
      <p:ext uri="{BB962C8B-B14F-4D97-AF65-F5344CB8AC3E}">
        <p14:creationId xmlns:p14="http://schemas.microsoft.com/office/powerpoint/2010/main" val="7369764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B9A7A-FD8F-4FA2-83B1-AF16746E500E}"/>
              </a:ext>
            </a:extLst>
          </p:cNvPr>
          <p:cNvSpPr>
            <a:spLocks noGrp="1"/>
          </p:cNvSpPr>
          <p:nvPr>
            <p:ph type="title"/>
          </p:nvPr>
        </p:nvSpPr>
        <p:spPr>
          <a:xfrm>
            <a:off x="838200" y="365126"/>
            <a:ext cx="10515600" cy="654050"/>
          </a:xfrm>
        </p:spPr>
        <p:txBody>
          <a:bodyPr/>
          <a:lstStyle/>
          <a:p>
            <a:r>
              <a:rPr lang="en-US" dirty="0"/>
              <a:t> History of Title </a:t>
            </a:r>
            <a:r>
              <a:rPr lang="en-US" dirty="0" smtClean="0"/>
              <a:t>IX (Cont’d)</a:t>
            </a:r>
            <a:endParaRPr lang="en-US" dirty="0"/>
          </a:p>
        </p:txBody>
      </p:sp>
      <p:sp>
        <p:nvSpPr>
          <p:cNvPr id="3" name="Content Placeholder 2">
            <a:extLst>
              <a:ext uri="{FF2B5EF4-FFF2-40B4-BE49-F238E27FC236}">
                <a16:creationId xmlns:a16="http://schemas.microsoft.com/office/drawing/2014/main" id="{85205FB1-9AD0-4CB7-B1D1-5C25C6150357}"/>
              </a:ext>
            </a:extLst>
          </p:cNvPr>
          <p:cNvSpPr>
            <a:spLocks noGrp="1"/>
          </p:cNvSpPr>
          <p:nvPr>
            <p:ph idx="1"/>
          </p:nvPr>
        </p:nvSpPr>
        <p:spPr>
          <a:xfrm>
            <a:off x="838200" y="1104900"/>
            <a:ext cx="10515600" cy="4618595"/>
          </a:xfrm>
        </p:spPr>
        <p:txBody>
          <a:bodyPr/>
          <a:lstStyle/>
          <a:p>
            <a:r>
              <a:rPr lang="en-US" sz="2400" dirty="0"/>
              <a:t>The </a:t>
            </a:r>
            <a:r>
              <a:rPr lang="en-US" sz="2400" dirty="0" smtClean="0"/>
              <a:t>court </a:t>
            </a:r>
            <a:r>
              <a:rPr lang="en-US" sz="2400" dirty="0"/>
              <a:t>in </a:t>
            </a:r>
            <a:r>
              <a:rPr lang="en-US" sz="2400" i="1" dirty="0"/>
              <a:t>Cannon</a:t>
            </a:r>
            <a:r>
              <a:rPr lang="en-US" sz="2400" dirty="0"/>
              <a:t> stated:</a:t>
            </a:r>
          </a:p>
          <a:p>
            <a:pPr marL="457200" lvl="1" indent="0">
              <a:buNone/>
            </a:pPr>
            <a:r>
              <a:rPr lang="en-US" dirty="0"/>
              <a:t>Title IX has two primary </a:t>
            </a:r>
            <a:r>
              <a:rPr lang="en-US" dirty="0" smtClean="0"/>
              <a:t>objectives :</a:t>
            </a:r>
            <a:endParaRPr lang="en-US" dirty="0"/>
          </a:p>
          <a:p>
            <a:pPr lvl="1">
              <a:buFont typeface="Wingdings" panose="05000000000000000000" pitchFamily="2" charset="2"/>
              <a:buChar char="ü"/>
            </a:pPr>
            <a:r>
              <a:rPr lang="en-US" dirty="0"/>
              <a:t>	</a:t>
            </a:r>
            <a:r>
              <a:rPr lang="en-US" dirty="0" smtClean="0"/>
              <a:t>To avoid </a:t>
            </a:r>
            <a:r>
              <a:rPr lang="en-US" dirty="0"/>
              <a:t>use of </a:t>
            </a:r>
            <a:r>
              <a:rPr lang="en-US" dirty="0" smtClean="0"/>
              <a:t>federal </a:t>
            </a:r>
            <a:r>
              <a:rPr lang="en-US" dirty="0"/>
              <a:t>funds to support discriminatory </a:t>
            </a:r>
            <a:r>
              <a:rPr lang="en-US" dirty="0" smtClean="0"/>
              <a:t>practices</a:t>
            </a:r>
            <a:endParaRPr lang="en-US" dirty="0"/>
          </a:p>
          <a:p>
            <a:pPr lvl="1">
              <a:buFont typeface="Wingdings" panose="05000000000000000000" pitchFamily="2" charset="2"/>
              <a:buChar char="ü"/>
            </a:pPr>
            <a:r>
              <a:rPr lang="en-US" dirty="0"/>
              <a:t>   </a:t>
            </a:r>
            <a:r>
              <a:rPr lang="en-US" dirty="0" smtClean="0"/>
              <a:t>To provide </a:t>
            </a:r>
            <a:r>
              <a:rPr lang="en-US" dirty="0"/>
              <a:t>individuals with effective protection against discriminatory        practices</a:t>
            </a:r>
          </a:p>
          <a:p>
            <a:r>
              <a:rPr lang="en-US" sz="2400" b="1" i="1" dirty="0" smtClean="0"/>
              <a:t>Enforcement</a:t>
            </a:r>
            <a:r>
              <a:rPr lang="en-US" sz="2400" dirty="0" smtClean="0"/>
              <a:t>: Those </a:t>
            </a:r>
            <a:r>
              <a:rPr lang="en-US" sz="2400" dirty="0"/>
              <a:t>two purposes are enforced both by administrative agencies that disburse </a:t>
            </a:r>
            <a:r>
              <a:rPr lang="en-US" sz="2400" dirty="0" smtClean="0"/>
              <a:t>federal </a:t>
            </a:r>
            <a:r>
              <a:rPr lang="en-US" sz="2400" dirty="0"/>
              <a:t>financial assistance to recipients, and by courts in private </a:t>
            </a:r>
            <a:r>
              <a:rPr lang="en-US" sz="2400" dirty="0" smtClean="0"/>
              <a:t>litigation.</a:t>
            </a:r>
            <a:endParaRPr lang="en-US" sz="2400" dirty="0"/>
          </a:p>
          <a:p>
            <a:r>
              <a:rPr lang="en-US" sz="2400" dirty="0"/>
              <a:t>The </a:t>
            </a:r>
            <a:r>
              <a:rPr lang="en-US" sz="2400" i="1" dirty="0"/>
              <a:t>Cannon</a:t>
            </a:r>
            <a:r>
              <a:rPr lang="en-US" sz="2400" dirty="0"/>
              <a:t> </a:t>
            </a:r>
            <a:r>
              <a:rPr lang="en-US" sz="2400" dirty="0" smtClean="0"/>
              <a:t>court </a:t>
            </a:r>
            <a:r>
              <a:rPr lang="en-US" sz="2400" dirty="0"/>
              <a:t>recognized that </a:t>
            </a:r>
            <a:r>
              <a:rPr lang="en-US" sz="2400" b="1" dirty="0"/>
              <a:t>judicial and administrative </a:t>
            </a:r>
            <a:r>
              <a:rPr lang="en-US" sz="2400" dirty="0"/>
              <a:t>enforcement both help ensure “the orderly enforcement of the statute” to achieve Title IX’s purposes</a:t>
            </a:r>
            <a:r>
              <a:rPr lang="en-US" sz="2400" dirty="0" smtClean="0"/>
              <a:t>.</a:t>
            </a:r>
            <a:endParaRPr lang="en-US" sz="2400" dirty="0"/>
          </a:p>
          <a:p>
            <a:pPr marL="457200" lvl="1" indent="0">
              <a:buNone/>
            </a:pPr>
            <a:endParaRPr lang="en-US" dirty="0"/>
          </a:p>
          <a:p>
            <a:pPr marL="457200" lvl="1" indent="0">
              <a:buNone/>
            </a:pPr>
            <a:endParaRPr lang="en-US" dirty="0"/>
          </a:p>
        </p:txBody>
      </p:sp>
    </p:spTree>
    <p:extLst>
      <p:ext uri="{BB962C8B-B14F-4D97-AF65-F5344CB8AC3E}">
        <p14:creationId xmlns:p14="http://schemas.microsoft.com/office/powerpoint/2010/main" val="1953293443"/>
      </p:ext>
    </p:extLst>
  </p:cSld>
  <p:clrMapOvr>
    <a:masterClrMapping/>
  </p:clrMapOvr>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Appeals: Severity of the Sanction</a:t>
            </a:r>
            <a:endParaRPr lang="en-US" dirty="0"/>
          </a:p>
        </p:txBody>
      </p:sp>
      <p:sp>
        <p:nvSpPr>
          <p:cNvPr id="3" name="Content Placeholder 2"/>
          <p:cNvSpPr>
            <a:spLocks noGrp="1"/>
          </p:cNvSpPr>
          <p:nvPr>
            <p:ph idx="1"/>
          </p:nvPr>
        </p:nvSpPr>
        <p:spPr/>
        <p:txBody>
          <a:bodyPr>
            <a:normAutofit/>
          </a:bodyPr>
          <a:lstStyle/>
          <a:p>
            <a:r>
              <a:rPr lang="en-US" dirty="0" smtClean="0"/>
              <a:t>Whether the parties can appeal based solely on the severity of the sanctions is left to the recipient’s discretion.  </a:t>
            </a:r>
            <a:endParaRPr lang="en-US" dirty="0"/>
          </a:p>
          <a:p>
            <a:r>
              <a:rPr lang="en-US" dirty="0" smtClean="0"/>
              <a:t>If recipient does allow for appeals based upon the severity of the sanction, both parties must have equal opportunity to appeal on that basis. </a:t>
            </a:r>
            <a:endParaRPr lang="en-US" dirty="0"/>
          </a:p>
          <a:p>
            <a:r>
              <a:rPr lang="en-US" dirty="0" smtClean="0"/>
              <a:t>Department will not second guess recipient’s disciplinary decisions. </a:t>
            </a:r>
          </a:p>
          <a:p>
            <a:pPr lvl="1"/>
            <a:r>
              <a:rPr lang="en-US" dirty="0" smtClean="0"/>
              <a:t>See also </a:t>
            </a:r>
            <a:r>
              <a:rPr lang="en-US" i="1" dirty="0" smtClean="0"/>
              <a:t>Davis v. Monroe Cnty. Bd. Of Educ. </a:t>
            </a:r>
            <a:r>
              <a:rPr lang="en-US" dirty="0" smtClean="0"/>
              <a:t>526 U.S. 629 (1999)</a:t>
            </a:r>
          </a:p>
          <a:p>
            <a:pPr marL="0" indent="0">
              <a:buNone/>
            </a:pPr>
            <a:endParaRPr lang="en-US" dirty="0"/>
          </a:p>
        </p:txBody>
      </p:sp>
    </p:spTree>
    <p:extLst>
      <p:ext uri="{BB962C8B-B14F-4D97-AF65-F5344CB8AC3E}">
        <p14:creationId xmlns:p14="http://schemas.microsoft.com/office/powerpoint/2010/main" val="2193153095"/>
      </p:ext>
    </p:extLst>
  </p:cSld>
  <p:clrMapOvr>
    <a:masterClrMapping/>
  </p:clrMapOvr>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2475"/>
          </a:xfrm>
        </p:spPr>
        <p:txBody>
          <a:bodyPr/>
          <a:lstStyle/>
          <a:p>
            <a:r>
              <a:rPr lang="en-US" dirty="0" smtClean="0"/>
              <a:t>Appeals: Timing</a:t>
            </a:r>
            <a:endParaRPr lang="en-US" dirty="0"/>
          </a:p>
        </p:txBody>
      </p:sp>
      <p:sp>
        <p:nvSpPr>
          <p:cNvPr id="3" name="Content Placeholder 2"/>
          <p:cNvSpPr>
            <a:spLocks noGrp="1"/>
          </p:cNvSpPr>
          <p:nvPr>
            <p:ph idx="1"/>
          </p:nvPr>
        </p:nvSpPr>
        <p:spPr>
          <a:xfrm>
            <a:off x="838200" y="1117601"/>
            <a:ext cx="10515600" cy="4558270"/>
          </a:xfrm>
        </p:spPr>
        <p:txBody>
          <a:bodyPr>
            <a:normAutofit/>
          </a:bodyPr>
          <a:lstStyle/>
          <a:p>
            <a:r>
              <a:rPr lang="en-US" dirty="0" smtClean="0"/>
              <a:t>The deadline to file an appeal after an initial determination is left to the discretion of the recipients, but must apply equally to both complainant and respondent</a:t>
            </a:r>
          </a:p>
          <a:p>
            <a:endParaRPr lang="en-US" dirty="0"/>
          </a:p>
          <a:p>
            <a:r>
              <a:rPr lang="en-US" dirty="0" smtClean="0"/>
              <a:t>The appeal process must be concluded under “designated and reasonably prompt time frames” </a:t>
            </a:r>
            <a:r>
              <a:rPr lang="en-US" sz="1200" dirty="0" smtClean="0"/>
              <a:t>(pg.1356)</a:t>
            </a:r>
          </a:p>
          <a:p>
            <a:endParaRPr lang="en-US" dirty="0"/>
          </a:p>
          <a:p>
            <a:r>
              <a:rPr lang="en-US" dirty="0" smtClean="0"/>
              <a:t>Goal is for the final determination in a Title IX grievance to be both 1) accurate and 2) reasonably prompt</a:t>
            </a:r>
            <a:endParaRPr lang="en-US" dirty="0"/>
          </a:p>
        </p:txBody>
      </p:sp>
    </p:spTree>
    <p:extLst>
      <p:ext uri="{BB962C8B-B14F-4D97-AF65-F5344CB8AC3E}">
        <p14:creationId xmlns:p14="http://schemas.microsoft.com/office/powerpoint/2010/main" val="3043688165"/>
      </p:ext>
    </p:extLst>
  </p:cSld>
  <p:clrMapOvr>
    <a:masterClrMapping/>
  </p:clrMapOvr>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97057"/>
          </a:xfrm>
        </p:spPr>
        <p:txBody>
          <a:bodyPr/>
          <a:lstStyle/>
          <a:p>
            <a:r>
              <a:rPr lang="en-US" dirty="0" smtClean="0"/>
              <a:t>Appeals: While an Appeal Is Pending</a:t>
            </a:r>
            <a:endParaRPr lang="en-US" dirty="0"/>
          </a:p>
        </p:txBody>
      </p:sp>
      <p:sp>
        <p:nvSpPr>
          <p:cNvPr id="3" name="Content Placeholder 2"/>
          <p:cNvSpPr>
            <a:spLocks noGrp="1"/>
          </p:cNvSpPr>
          <p:nvPr>
            <p:ph idx="1"/>
          </p:nvPr>
        </p:nvSpPr>
        <p:spPr>
          <a:xfrm>
            <a:off x="838200" y="1062182"/>
            <a:ext cx="10515600" cy="4731657"/>
          </a:xfrm>
        </p:spPr>
        <p:txBody>
          <a:bodyPr/>
          <a:lstStyle/>
          <a:p>
            <a:r>
              <a:rPr lang="en-US" dirty="0" smtClean="0"/>
              <a:t>While initial </a:t>
            </a:r>
            <a:r>
              <a:rPr lang="en-US" dirty="0"/>
              <a:t>d</a:t>
            </a:r>
            <a:r>
              <a:rPr lang="en-US" dirty="0" smtClean="0"/>
              <a:t>etermination is on appeal, but prior to the final determination:</a:t>
            </a:r>
          </a:p>
          <a:p>
            <a:r>
              <a:rPr lang="en-US" dirty="0" smtClean="0"/>
              <a:t>Supportive measures remain available to restore or preserve either parties either parties equal access to education:</a:t>
            </a:r>
          </a:p>
          <a:p>
            <a:pPr lvl="1"/>
            <a:r>
              <a:rPr lang="en-US" dirty="0" smtClean="0"/>
              <a:t>Mutual no-contact order</a:t>
            </a:r>
          </a:p>
          <a:p>
            <a:pPr lvl="1"/>
            <a:r>
              <a:rPr lang="en-US" dirty="0" smtClean="0"/>
              <a:t>Academic course adjustment</a:t>
            </a:r>
          </a:p>
          <a:p>
            <a:r>
              <a:rPr lang="en-US" dirty="0" smtClean="0"/>
              <a:t>Respondent likely to continue to enjoy the presumption of non-responsibility until final determination after appeal. </a:t>
            </a:r>
            <a:r>
              <a:rPr lang="en-US" sz="1200" dirty="0" smtClean="0"/>
              <a:t>( pg.1357)</a:t>
            </a:r>
          </a:p>
          <a:p>
            <a:pPr lvl="1"/>
            <a:r>
              <a:rPr lang="en-US" dirty="0" smtClean="0"/>
              <a:t>§106.45(b)(1)(iv): presumption of non-responsibility is intended to ensure that respondents are not treated as responsible until ultimate resolution of grievance process</a:t>
            </a:r>
          </a:p>
          <a:p>
            <a:pPr lvl="1"/>
            <a:endParaRPr lang="en-US" dirty="0" smtClean="0"/>
          </a:p>
          <a:p>
            <a:pPr lvl="1"/>
            <a:endParaRPr lang="en-US" dirty="0"/>
          </a:p>
          <a:p>
            <a:pPr marL="457200" lvl="1" indent="0">
              <a:buNone/>
            </a:pPr>
            <a:endParaRPr lang="en-US" dirty="0" smtClean="0"/>
          </a:p>
        </p:txBody>
      </p:sp>
    </p:spTree>
    <p:extLst>
      <p:ext uri="{BB962C8B-B14F-4D97-AF65-F5344CB8AC3E}">
        <p14:creationId xmlns:p14="http://schemas.microsoft.com/office/powerpoint/2010/main" val="204629997"/>
      </p:ext>
    </p:extLst>
  </p:cSld>
  <p:clrMapOvr>
    <a:masterClrMapping/>
  </p:clrMapOvr>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61711"/>
          </a:xfrm>
        </p:spPr>
        <p:txBody>
          <a:bodyPr/>
          <a:lstStyle/>
          <a:p>
            <a:r>
              <a:rPr lang="en-US" dirty="0" smtClean="0"/>
              <a:t>Disclosure of Disciplinary Decisions</a:t>
            </a:r>
            <a:endParaRPr lang="en-US" dirty="0"/>
          </a:p>
        </p:txBody>
      </p:sp>
      <p:sp>
        <p:nvSpPr>
          <p:cNvPr id="3" name="Content Placeholder 2"/>
          <p:cNvSpPr>
            <a:spLocks noGrp="1"/>
          </p:cNvSpPr>
          <p:nvPr>
            <p:ph idx="1"/>
          </p:nvPr>
        </p:nvSpPr>
        <p:spPr>
          <a:xfrm>
            <a:off x="838200" y="1197266"/>
            <a:ext cx="10515600" cy="4386489"/>
          </a:xfrm>
        </p:spPr>
        <p:txBody>
          <a:bodyPr>
            <a:normAutofit fontScale="92500" lnSpcReduction="10000"/>
          </a:bodyPr>
          <a:lstStyle/>
          <a:p>
            <a:r>
              <a:rPr lang="en-US" dirty="0" smtClean="0"/>
              <a:t>Regulation discuss interplay between recipients obligations under the Family Education Rights and Privacy Act (FERPA) and Title IX </a:t>
            </a:r>
            <a:r>
              <a:rPr lang="en-US" sz="1300" dirty="0" smtClean="0"/>
              <a:t>.      (pg.1475)</a:t>
            </a:r>
          </a:p>
          <a:p>
            <a:r>
              <a:rPr lang="en-US" dirty="0" smtClean="0"/>
              <a:t>FERPA addresses the conditions permitting a recipient’s disclosure, without an alleged victims consent, to publically make available the final results of a disciplinary proceeding without .</a:t>
            </a:r>
          </a:p>
          <a:p>
            <a:pPr lvl="1"/>
            <a:r>
              <a:rPr lang="en-US" dirty="0" smtClean="0"/>
              <a:t>Recipients have discretion to disclose personally identifiable information regarding student respondents who have been found responsible for violating Title IX, without the respondents’ consent.</a:t>
            </a:r>
          </a:p>
          <a:p>
            <a:pPr lvl="1"/>
            <a:r>
              <a:rPr lang="en-US" dirty="0" smtClean="0"/>
              <a:t>Such disclosures are permissible and not mandatory</a:t>
            </a:r>
          </a:p>
          <a:p>
            <a:r>
              <a:rPr lang="en-US" dirty="0" smtClean="0"/>
              <a:t>The Department </a:t>
            </a:r>
            <a:r>
              <a:rPr lang="en-US" b="1" dirty="0" smtClean="0"/>
              <a:t>does not regulate what information schools must share with one another when a student transfers to a different school</a:t>
            </a:r>
            <a:r>
              <a:rPr lang="en-US" dirty="0" smtClean="0"/>
              <a:t> and declined to do so in these regulations.</a:t>
            </a:r>
          </a:p>
          <a:p>
            <a:pPr marL="0" indent="0">
              <a:buNone/>
            </a:pPr>
            <a:endParaRPr lang="en-US" dirty="0"/>
          </a:p>
        </p:txBody>
      </p:sp>
    </p:spTree>
    <p:extLst>
      <p:ext uri="{BB962C8B-B14F-4D97-AF65-F5344CB8AC3E}">
        <p14:creationId xmlns:p14="http://schemas.microsoft.com/office/powerpoint/2010/main" val="773527765"/>
      </p:ext>
    </p:extLst>
  </p:cSld>
  <p:clrMapOvr>
    <a:masterClrMapping/>
  </p:clrMapOvr>
  <p:timing>
    <p:tnLst>
      <p:par>
        <p:cTn id="1" dur="indefinite" restart="never" nodeType="tmRoot"/>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Sanctions on Respondents</a:t>
            </a:r>
            <a:endParaRPr lang="en-US" dirty="0"/>
          </a:p>
        </p:txBody>
      </p:sp>
      <p:sp>
        <p:nvSpPr>
          <p:cNvPr id="3" name="Content Placeholder 2"/>
          <p:cNvSpPr>
            <a:spLocks noGrp="1"/>
          </p:cNvSpPr>
          <p:nvPr>
            <p:ph idx="1"/>
          </p:nvPr>
        </p:nvSpPr>
        <p:spPr>
          <a:xfrm>
            <a:off x="838200" y="1491797"/>
            <a:ext cx="10515600" cy="3850245"/>
          </a:xfrm>
        </p:spPr>
        <p:txBody>
          <a:bodyPr/>
          <a:lstStyle/>
          <a:p>
            <a:r>
              <a:rPr lang="en-US" dirty="0" smtClean="0"/>
              <a:t>The department believes that recipients should have the flexibility and discretion to suspend or expel a Respondent from campus as a disciplinary sanction.</a:t>
            </a:r>
          </a:p>
          <a:p>
            <a:r>
              <a:rPr lang="en-US" dirty="0" smtClean="0"/>
              <a:t>Expulsion or suspension may follow a determination of the </a:t>
            </a:r>
            <a:r>
              <a:rPr lang="en-US" dirty="0"/>
              <a:t>R</a:t>
            </a:r>
            <a:r>
              <a:rPr lang="en-US" dirty="0" smtClean="0"/>
              <a:t>espondent’s responsibility following informal resolution or the formal grievance process.</a:t>
            </a:r>
            <a:endParaRPr lang="en-US" dirty="0"/>
          </a:p>
        </p:txBody>
      </p:sp>
    </p:spTree>
    <p:extLst>
      <p:ext uri="{BB962C8B-B14F-4D97-AF65-F5344CB8AC3E}">
        <p14:creationId xmlns:p14="http://schemas.microsoft.com/office/powerpoint/2010/main" val="3084910968"/>
      </p:ext>
    </p:extLst>
  </p:cSld>
  <p:clrMapOvr>
    <a:masterClrMapping/>
  </p:clrMapOvr>
  <p:timing>
    <p:tnLst>
      <p:par>
        <p:cTn id="1" dur="indefinite" restart="never" nodeType="tmRoot"/>
      </p:par>
    </p:tn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35602"/>
          </a:xfrm>
        </p:spPr>
        <p:txBody>
          <a:bodyPr/>
          <a:lstStyle/>
          <a:p>
            <a:r>
              <a:rPr lang="en-US" dirty="0" smtClean="0"/>
              <a:t>Medical Records </a:t>
            </a:r>
            <a:endParaRPr lang="en-US" dirty="0"/>
          </a:p>
        </p:txBody>
      </p:sp>
      <p:sp>
        <p:nvSpPr>
          <p:cNvPr id="3" name="Content Placeholder 2"/>
          <p:cNvSpPr>
            <a:spLocks noGrp="1"/>
          </p:cNvSpPr>
          <p:nvPr>
            <p:ph idx="1"/>
          </p:nvPr>
        </p:nvSpPr>
        <p:spPr>
          <a:xfrm>
            <a:off x="838200" y="1462768"/>
            <a:ext cx="10515600" cy="3850245"/>
          </a:xfrm>
        </p:spPr>
        <p:txBody>
          <a:bodyPr>
            <a:normAutofit fontScale="92500" lnSpcReduction="20000"/>
          </a:bodyPr>
          <a:lstStyle/>
          <a:p>
            <a:r>
              <a:rPr lang="en-US" dirty="0" smtClean="0"/>
              <a:t>A school cannot access, consider, disclose or otherwise use a party’s records that are made or maintained by a physician, psychiatrist, psychologist, or other recognized professional or paraprofessional capacity </a:t>
            </a:r>
            <a:r>
              <a:rPr lang="en-US" b="1" dirty="0" smtClean="0"/>
              <a:t>unless with recipient obtains the party’s voluntary written consent.</a:t>
            </a:r>
          </a:p>
          <a:p>
            <a:r>
              <a:rPr lang="en-US" dirty="0" smtClean="0"/>
              <a:t>If a party would like the school to consider, access or otherwise use medical records in a grievance process, the party must give the recipient prior written consent.</a:t>
            </a:r>
          </a:p>
          <a:p>
            <a:r>
              <a:rPr lang="en-US" dirty="0" smtClean="0"/>
              <a:t>If a Complainant or Respondent provides sensitive records such as medical records as part of an investigation, then both parties must have equal opportunity to inspect and review the information directly related to the investigation.</a:t>
            </a:r>
            <a:endParaRPr lang="en-US" dirty="0"/>
          </a:p>
        </p:txBody>
      </p:sp>
    </p:spTree>
    <p:extLst>
      <p:ext uri="{BB962C8B-B14F-4D97-AF65-F5344CB8AC3E}">
        <p14:creationId xmlns:p14="http://schemas.microsoft.com/office/powerpoint/2010/main" val="4167933792"/>
      </p:ext>
    </p:extLst>
  </p:cSld>
  <p:clrMapOvr>
    <a:masterClrMapping/>
  </p:clrMapOvr>
  <p:timing>
    <p:tnLst>
      <p:par>
        <p:cTn id="1" dur="indefinite" restart="never" nodeType="tmRoot"/>
      </p:par>
    </p:tnLst>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Records: Redactions</a:t>
            </a:r>
            <a:endParaRPr lang="en-US" dirty="0"/>
          </a:p>
        </p:txBody>
      </p:sp>
      <p:sp>
        <p:nvSpPr>
          <p:cNvPr id="3" name="Content Placeholder 2"/>
          <p:cNvSpPr>
            <a:spLocks noGrp="1"/>
          </p:cNvSpPr>
          <p:nvPr>
            <p:ph idx="1"/>
          </p:nvPr>
        </p:nvSpPr>
        <p:spPr>
          <a:xfrm>
            <a:off x="838200" y="1690688"/>
            <a:ext cx="10515600" cy="3850245"/>
          </a:xfrm>
        </p:spPr>
        <p:txBody>
          <a:bodyPr/>
          <a:lstStyle/>
          <a:p>
            <a:r>
              <a:rPr lang="en-US" dirty="0" smtClean="0"/>
              <a:t>Information contained in medical records to be used in an investigation that is not relevant to the investigation should be redacted.</a:t>
            </a:r>
          </a:p>
          <a:p>
            <a:r>
              <a:rPr lang="en-US" dirty="0" smtClean="0"/>
              <a:t>Example:</a:t>
            </a:r>
          </a:p>
          <a:p>
            <a:pPr lvl="1"/>
            <a:r>
              <a:rPr lang="en-US" dirty="0" smtClean="0"/>
              <a:t>Perhaps medical records contain an examination that occurred on the night of an alleged rape, but the rest of the records may include a wealth of information that is totally irrelevant to the complaint. The irrelevant information contained in the medical records should be redacted.</a:t>
            </a:r>
            <a:endParaRPr lang="en-US" dirty="0"/>
          </a:p>
        </p:txBody>
      </p:sp>
    </p:spTree>
    <p:extLst>
      <p:ext uri="{BB962C8B-B14F-4D97-AF65-F5344CB8AC3E}">
        <p14:creationId xmlns:p14="http://schemas.microsoft.com/office/powerpoint/2010/main" val="3113037189"/>
      </p:ext>
    </p:extLst>
  </p:cSld>
  <p:clrMapOvr>
    <a:masterClrMapping/>
  </p:clrMapOvr>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6653"/>
            <a:ext cx="10515600" cy="1325563"/>
          </a:xfrm>
        </p:spPr>
        <p:txBody>
          <a:bodyPr/>
          <a:lstStyle/>
          <a:p>
            <a:r>
              <a:rPr lang="en-US" dirty="0" smtClean="0"/>
              <a:t>Amnesty Provisions</a:t>
            </a:r>
            <a:endParaRPr lang="en-US" dirty="0"/>
          </a:p>
        </p:txBody>
      </p:sp>
      <p:sp>
        <p:nvSpPr>
          <p:cNvPr id="3" name="Content Placeholder 2"/>
          <p:cNvSpPr>
            <a:spLocks noGrp="1"/>
          </p:cNvSpPr>
          <p:nvPr>
            <p:ph idx="1"/>
          </p:nvPr>
        </p:nvSpPr>
        <p:spPr>
          <a:xfrm>
            <a:off x="838200" y="2527589"/>
            <a:ext cx="10515600" cy="1850448"/>
          </a:xfrm>
        </p:spPr>
        <p:txBody>
          <a:bodyPr>
            <a:noAutofit/>
          </a:bodyPr>
          <a:lstStyle/>
          <a:p>
            <a:pPr marL="0" indent="0">
              <a:buNone/>
            </a:pPr>
            <a:r>
              <a:rPr lang="en-US" sz="2400" dirty="0" smtClean="0"/>
              <a:t>Nothing in the final regulations prevents recipients from instituting “amnesty” policies that encourage individuals to report sexual harassment by not punishing them for any code violations relating to the incident.</a:t>
            </a:r>
          </a:p>
        </p:txBody>
      </p:sp>
    </p:spTree>
    <p:extLst>
      <p:ext uri="{BB962C8B-B14F-4D97-AF65-F5344CB8AC3E}">
        <p14:creationId xmlns:p14="http://schemas.microsoft.com/office/powerpoint/2010/main" val="3697976142"/>
      </p:ext>
    </p:extLst>
  </p:cSld>
  <p:clrMapOvr>
    <a:masterClrMapping/>
  </p:clrMapOvr>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Severability </a:t>
            </a:r>
            <a:endParaRPr lang="en-US" dirty="0"/>
          </a:p>
        </p:txBody>
      </p:sp>
      <p:sp>
        <p:nvSpPr>
          <p:cNvPr id="3" name="Content Placeholder 2"/>
          <p:cNvSpPr>
            <a:spLocks noGrp="1"/>
          </p:cNvSpPr>
          <p:nvPr>
            <p:ph idx="1"/>
          </p:nvPr>
        </p:nvSpPr>
        <p:spPr/>
        <p:txBody>
          <a:bodyPr/>
          <a:lstStyle/>
          <a:p>
            <a:pPr marL="0" indent="0">
              <a:buNone/>
            </a:pPr>
            <a:r>
              <a:rPr lang="en-US" dirty="0" smtClean="0"/>
              <a:t>“[T]hese final regulations are designed to operate independently of each other and to convey the Department’s intent that the potential invalidity of one provision should not affect the remainder of the provisions” </a:t>
            </a:r>
          </a:p>
        </p:txBody>
      </p:sp>
    </p:spTree>
    <p:extLst>
      <p:ext uri="{BB962C8B-B14F-4D97-AF65-F5344CB8AC3E}">
        <p14:creationId xmlns:p14="http://schemas.microsoft.com/office/powerpoint/2010/main" val="2015119068"/>
      </p:ext>
    </p:extLst>
  </p:cSld>
  <p:clrMapOvr>
    <a:masterClrMapping/>
  </p:clrMapOvr>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1699490"/>
            <a:ext cx="10058400" cy="2225965"/>
          </a:xfrm>
        </p:spPr>
        <p:txBody>
          <a:bodyPr/>
          <a:lstStyle/>
          <a:p>
            <a:pPr algn="ctr" eaLnBrk="1" hangingPunct="1">
              <a:defRPr/>
            </a:pPr>
            <a:r>
              <a:rPr lang="en-US" b="1" dirty="0" smtClean="0"/>
              <a:t>Sexual Assault, Trauma &amp; Title </a:t>
            </a:r>
            <a:r>
              <a:rPr lang="en-US" b="1" dirty="0"/>
              <a:t>IX </a:t>
            </a:r>
          </a:p>
        </p:txBody>
      </p:sp>
      <p:sp>
        <p:nvSpPr>
          <p:cNvPr id="3" name="Footer Placeholder 2"/>
          <p:cNvSpPr>
            <a:spLocks noGrp="1"/>
          </p:cNvSpPr>
          <p:nvPr>
            <p:ph type="ftr" sz="quarter" idx="11"/>
          </p:nvPr>
        </p:nvSpPr>
        <p:spPr>
          <a:xfrm flipV="1">
            <a:off x="3779982" y="6576753"/>
            <a:ext cx="4114800" cy="45719"/>
          </a:xfrm>
        </p:spPr>
        <p:txBody>
          <a:bodyPr/>
          <a:lstStyle/>
          <a:p>
            <a:pPr>
              <a:defRPr/>
            </a:pPr>
            <a:endParaRPr lang="en-US" dirty="0"/>
          </a:p>
        </p:txBody>
      </p:sp>
    </p:spTree>
    <p:extLst>
      <p:ext uri="{BB962C8B-B14F-4D97-AF65-F5344CB8AC3E}">
        <p14:creationId xmlns:p14="http://schemas.microsoft.com/office/powerpoint/2010/main" val="41162962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FC433-2520-43BF-896D-AD11434261F0}"/>
              </a:ext>
            </a:extLst>
          </p:cNvPr>
          <p:cNvSpPr>
            <a:spLocks noGrp="1"/>
          </p:cNvSpPr>
          <p:nvPr>
            <p:ph type="title"/>
          </p:nvPr>
        </p:nvSpPr>
        <p:spPr>
          <a:xfrm>
            <a:off x="838200" y="180975"/>
            <a:ext cx="10515600" cy="1028700"/>
          </a:xfrm>
        </p:spPr>
        <p:txBody>
          <a:bodyPr/>
          <a:lstStyle/>
          <a:p>
            <a:r>
              <a:rPr lang="en-US" dirty="0"/>
              <a:t>History of Title </a:t>
            </a:r>
            <a:r>
              <a:rPr lang="en-US" dirty="0" smtClean="0"/>
              <a:t>IX (Cont’d)</a:t>
            </a:r>
            <a:endParaRPr lang="en-US" dirty="0"/>
          </a:p>
        </p:txBody>
      </p:sp>
      <p:sp>
        <p:nvSpPr>
          <p:cNvPr id="3" name="Content Placeholder 2">
            <a:extLst>
              <a:ext uri="{FF2B5EF4-FFF2-40B4-BE49-F238E27FC236}">
                <a16:creationId xmlns:a16="http://schemas.microsoft.com/office/drawing/2014/main" id="{B7F814E6-843D-4379-98B3-4E32B4B446E9}"/>
              </a:ext>
            </a:extLst>
          </p:cNvPr>
          <p:cNvSpPr>
            <a:spLocks noGrp="1"/>
          </p:cNvSpPr>
          <p:nvPr>
            <p:ph idx="1"/>
          </p:nvPr>
        </p:nvSpPr>
        <p:spPr>
          <a:xfrm>
            <a:off x="838200" y="2028825"/>
            <a:ext cx="10515600" cy="1619250"/>
          </a:xfrm>
        </p:spPr>
        <p:txBody>
          <a:bodyPr>
            <a:normAutofit/>
          </a:bodyPr>
          <a:lstStyle/>
          <a:p>
            <a:pPr marL="0" indent="0">
              <a:buNone/>
            </a:pPr>
            <a:r>
              <a:rPr lang="en-US" dirty="0" smtClean="0"/>
              <a:t>The </a:t>
            </a:r>
            <a:r>
              <a:rPr lang="en-US" dirty="0"/>
              <a:t>Supreme Court in </a:t>
            </a:r>
            <a:r>
              <a:rPr lang="en-US" i="1" dirty="0"/>
              <a:t>Franklin</a:t>
            </a:r>
            <a:r>
              <a:rPr lang="en-US" dirty="0"/>
              <a:t> acknowledged that sexual harassment and sexual abuse of a student by a teacher may mean the </a:t>
            </a:r>
            <a:r>
              <a:rPr lang="en-US" b="1" dirty="0"/>
              <a:t>school itself </a:t>
            </a:r>
            <a:r>
              <a:rPr lang="en-US" dirty="0"/>
              <a:t>engaged in intentional sex discrimination.</a:t>
            </a:r>
          </a:p>
        </p:txBody>
      </p:sp>
    </p:spTree>
    <p:extLst>
      <p:ext uri="{BB962C8B-B14F-4D97-AF65-F5344CB8AC3E}">
        <p14:creationId xmlns:p14="http://schemas.microsoft.com/office/powerpoint/2010/main" val="2677001627"/>
      </p:ext>
    </p:extLst>
  </p:cSld>
  <p:clrMapOvr>
    <a:masterClrMapping/>
  </p:clrMapOvr>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4218" y="228600"/>
            <a:ext cx="10515600" cy="762000"/>
          </a:xfrm>
        </p:spPr>
        <p:txBody>
          <a:bodyPr>
            <a:noAutofit/>
          </a:bodyPr>
          <a:lstStyle/>
          <a:p>
            <a:r>
              <a:rPr lang="en-US" sz="2800" dirty="0" smtClean="0"/>
              <a:t>Medical Treatment in Sexual Assault Cases</a:t>
            </a:r>
            <a:endParaRPr lang="en-US" sz="2800" dirty="0"/>
          </a:p>
        </p:txBody>
      </p:sp>
      <p:sp>
        <p:nvSpPr>
          <p:cNvPr id="3" name="Content Placeholder 2"/>
          <p:cNvSpPr>
            <a:spLocks noGrp="1"/>
          </p:cNvSpPr>
          <p:nvPr>
            <p:ph sz="half" idx="1"/>
          </p:nvPr>
        </p:nvSpPr>
        <p:spPr>
          <a:xfrm>
            <a:off x="1228145" y="990600"/>
            <a:ext cx="4050527" cy="4837545"/>
          </a:xfrm>
        </p:spPr>
        <p:txBody>
          <a:bodyPr>
            <a:normAutofit fontScale="70000" lnSpcReduction="20000"/>
          </a:bodyPr>
          <a:lstStyle/>
          <a:p>
            <a:pPr marL="0" indent="0" algn="ctr">
              <a:buNone/>
            </a:pPr>
            <a:r>
              <a:rPr lang="en-US" b="1" u="sng" dirty="0"/>
              <a:t>Sexual Assault Nurse Examiners (SANE</a:t>
            </a:r>
            <a:r>
              <a:rPr lang="en-US" b="1" u="sng" dirty="0" smtClean="0"/>
              <a:t>)</a:t>
            </a:r>
          </a:p>
          <a:p>
            <a:pPr marL="0" indent="0" algn="ctr">
              <a:buNone/>
            </a:pPr>
            <a:endParaRPr lang="en-US" b="1" u="sng" dirty="0"/>
          </a:p>
          <a:p>
            <a:r>
              <a:rPr lang="en-US" dirty="0"/>
              <a:t>Registered Nurses with two or more years of experience in areas that require advanced physical assessment skills who have completed specialized education and clinical preparation in the medical forensic care of the patient who has experienced sexual assault or abuse.</a:t>
            </a:r>
          </a:p>
          <a:p>
            <a:r>
              <a:rPr lang="en-US" dirty="0"/>
              <a:t>The SANE </a:t>
            </a:r>
            <a:r>
              <a:rPr lang="en-US" dirty="0" smtClean="0"/>
              <a:t>offers </a:t>
            </a:r>
            <a:r>
              <a:rPr lang="en-US" dirty="0"/>
              <a:t>comprehensive medical forensic examinations that are composed of forensic history, a detailed physical and emotional assessment, written/electronic and photographic documentation, collection and management of forensic samples, and providing emotional and social support and resources. </a:t>
            </a:r>
          </a:p>
          <a:p>
            <a:r>
              <a:rPr lang="en-US" dirty="0"/>
              <a:t>The SANE also testifies in any legal proceedings related to the examination and ensures the proper chain of custody and integrity of the samples is maintained so that the evidence will be admissible in court.</a:t>
            </a:r>
          </a:p>
        </p:txBody>
      </p:sp>
      <p:sp>
        <p:nvSpPr>
          <p:cNvPr id="4" name="Content Placeholder 3"/>
          <p:cNvSpPr>
            <a:spLocks noGrp="1"/>
          </p:cNvSpPr>
          <p:nvPr>
            <p:ph sz="half" idx="2"/>
          </p:nvPr>
        </p:nvSpPr>
        <p:spPr>
          <a:xfrm>
            <a:off x="5562599" y="990601"/>
            <a:ext cx="4853609" cy="5135563"/>
          </a:xfrm>
        </p:spPr>
        <p:txBody>
          <a:bodyPr>
            <a:normAutofit fontScale="70000" lnSpcReduction="20000"/>
          </a:bodyPr>
          <a:lstStyle/>
          <a:p>
            <a:pPr marL="0" indent="0" algn="ctr">
              <a:buNone/>
            </a:pPr>
            <a:r>
              <a:rPr lang="en-US" b="1" u="sng" dirty="0"/>
              <a:t>Physical Evidence Recovery Kit (P.E.R.K.)</a:t>
            </a:r>
          </a:p>
          <a:p>
            <a:pPr marL="0" indent="0" algn="ctr">
              <a:buNone/>
            </a:pPr>
            <a:endParaRPr lang="en-US" b="1" u="sng" dirty="0"/>
          </a:p>
          <a:p>
            <a:r>
              <a:rPr lang="en-US" dirty="0"/>
              <a:t>The health care provider can check you for injuries and talk to you about possible pregnancy concerns and/or sexually transmitted infections. If you think you may want to report the assault, the health care provider can also collect evidence of the assault from your body. This is called a P.E.R.K. exam.</a:t>
            </a:r>
          </a:p>
          <a:p>
            <a:r>
              <a:rPr lang="en-US" dirty="0"/>
              <a:t>This is a special exam given to people who have been sexually assaulted to collect evidence that may be helpful in the investigation and prosecution of the sexual assault.</a:t>
            </a:r>
          </a:p>
          <a:p>
            <a:r>
              <a:rPr lang="en-US" dirty="0"/>
              <a:t>A P.E.R.K. exam often will not be done if more than three days have passed since the assault. </a:t>
            </a:r>
          </a:p>
          <a:p>
            <a:r>
              <a:rPr lang="en-US" dirty="0"/>
              <a:t>You may have evidence collected by a P.E.R.K. exam even if you are not ready to report the assault or talk to the police.</a:t>
            </a:r>
          </a:p>
        </p:txBody>
      </p:sp>
      <p:sp>
        <p:nvSpPr>
          <p:cNvPr id="5" name="Round Diagonal Corner Rectangle 4"/>
          <p:cNvSpPr/>
          <p:nvPr/>
        </p:nvSpPr>
        <p:spPr>
          <a:xfrm>
            <a:off x="5375413" y="4719445"/>
            <a:ext cx="6084405" cy="860221"/>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i="1" dirty="0"/>
              <a:t>The Institution should inform the victim of their right to seek medical treatment, and explain the importance of obtaining and preserving forensic (sexual assault examination) and other evidence (clothing, sheets or other materials, electronic exchanges, photographs, voice-mail messages and other physical, documentary and/or electronic data that might be helpful or relevant in an investigation.</a:t>
            </a:r>
          </a:p>
        </p:txBody>
      </p:sp>
    </p:spTree>
    <p:extLst>
      <p:ext uri="{BB962C8B-B14F-4D97-AF65-F5344CB8AC3E}">
        <p14:creationId xmlns:p14="http://schemas.microsoft.com/office/powerpoint/2010/main" val="3778245974"/>
      </p:ext>
    </p:extLst>
  </p:cSld>
  <p:clrMapOvr>
    <a:masterClrMapping/>
  </p:clrMapOvr>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smtClean="0"/>
              <a:t>DNA &amp; Forensic </a:t>
            </a:r>
            <a:r>
              <a:rPr lang="en-US" dirty="0"/>
              <a:t>Exams</a:t>
            </a:r>
          </a:p>
        </p:txBody>
      </p:sp>
      <p:sp>
        <p:nvSpPr>
          <p:cNvPr id="6" name="Content Placeholder 5"/>
          <p:cNvSpPr>
            <a:spLocks noGrp="1"/>
          </p:cNvSpPr>
          <p:nvPr>
            <p:ph idx="1"/>
          </p:nvPr>
        </p:nvSpPr>
        <p:spPr>
          <a:xfrm>
            <a:off x="838200" y="1825625"/>
            <a:ext cx="10515600" cy="2552411"/>
          </a:xfrm>
        </p:spPr>
        <p:txBody>
          <a:bodyPr/>
          <a:lstStyle/>
          <a:p>
            <a:r>
              <a:rPr lang="en-US" dirty="0"/>
              <a:t>Even when there is intimate contact, no DNA may be recovered</a:t>
            </a:r>
          </a:p>
          <a:p>
            <a:r>
              <a:rPr lang="en-US" dirty="0"/>
              <a:t>If DNA is recovered, </a:t>
            </a:r>
            <a:r>
              <a:rPr lang="en-US" dirty="0" smtClean="0"/>
              <a:t>does not correlate to consent</a:t>
            </a:r>
            <a:endParaRPr lang="en-US" dirty="0"/>
          </a:p>
          <a:p>
            <a:r>
              <a:rPr lang="en-US" dirty="0"/>
              <a:t>Injuries or lack of injuries can add information but does not prove a theory or hypothesis about what happened</a:t>
            </a:r>
          </a:p>
          <a:p>
            <a:endParaRPr lang="en-US" dirty="0"/>
          </a:p>
        </p:txBody>
      </p:sp>
    </p:spTree>
    <p:extLst>
      <p:ext uri="{BB962C8B-B14F-4D97-AF65-F5344CB8AC3E}">
        <p14:creationId xmlns:p14="http://schemas.microsoft.com/office/powerpoint/2010/main" val="3097741504"/>
      </p:ext>
    </p:extLst>
  </p:cSld>
  <p:clrMapOvr>
    <a:masterClrMapping/>
  </p:clrMapOvr>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8"/>
            <a:ext cx="10058400" cy="835025"/>
          </a:xfrm>
        </p:spPr>
        <p:txBody>
          <a:bodyPr/>
          <a:lstStyle/>
          <a:p>
            <a:pPr eaLnBrk="1" hangingPunct="1">
              <a:defRPr/>
            </a:pPr>
            <a:r>
              <a:rPr lang="en-US" dirty="0"/>
              <a:t>Injuries </a:t>
            </a:r>
            <a:r>
              <a:rPr lang="en-US" dirty="0" smtClean="0"/>
              <a:t>&amp; </a:t>
            </a:r>
            <a:r>
              <a:rPr lang="en-US" dirty="0"/>
              <a:t>Corroboration</a:t>
            </a:r>
          </a:p>
        </p:txBody>
      </p:sp>
      <p:sp>
        <p:nvSpPr>
          <p:cNvPr id="41987" name="Content Placeholder 2"/>
          <p:cNvSpPr>
            <a:spLocks noGrp="1"/>
          </p:cNvSpPr>
          <p:nvPr>
            <p:ph idx="1"/>
          </p:nvPr>
        </p:nvSpPr>
        <p:spPr>
          <a:xfrm>
            <a:off x="1066800" y="1272002"/>
            <a:ext cx="10058400" cy="4264025"/>
          </a:xfrm>
        </p:spPr>
        <p:txBody>
          <a:bodyPr>
            <a:normAutofit/>
          </a:bodyPr>
          <a:lstStyle/>
          <a:p>
            <a:pPr eaLnBrk="1" hangingPunct="1"/>
            <a:r>
              <a:rPr lang="en-US" altLang="en-US" sz="2400" dirty="0" smtClean="0"/>
              <a:t>Lack of physical evidence, visible injuries or forensic evidence is NOT uncommon in cases of sexual violence.  The failure to find any physical evidence does not equate to a report being unfounded or false.</a:t>
            </a:r>
            <a:endParaRPr lang="en-US" altLang="en-US" sz="2400" dirty="0"/>
          </a:p>
          <a:p>
            <a:pPr lvl="1"/>
            <a:r>
              <a:rPr lang="en-US" altLang="en-US" sz="1800" dirty="0" smtClean="0"/>
              <a:t>67% of rape victims reported no physical injuries in addition to the rape. Only 6% sustained severe physical injuries.</a:t>
            </a:r>
          </a:p>
          <a:p>
            <a:pPr eaLnBrk="1" hangingPunct="1"/>
            <a:r>
              <a:rPr lang="en-US" altLang="en-US" sz="1200" dirty="0" smtClean="0"/>
              <a:t>Office of Justice Programs, National Crime Victimization Survey, Injuries from Violent Crimes (June 2001)</a:t>
            </a:r>
          </a:p>
          <a:p>
            <a:pPr marL="0" indent="0" eaLnBrk="1" hangingPunct="1">
              <a:buNone/>
            </a:pPr>
            <a:endParaRPr lang="en-US" altLang="en-US" sz="1200" dirty="0" smtClean="0"/>
          </a:p>
          <a:p>
            <a:pPr lvl="1"/>
            <a:r>
              <a:rPr lang="en-US" altLang="en-US" sz="1800" dirty="0" smtClean="0"/>
              <a:t>Over 70% of rape victims reported no physical injuries in addition to the rape. Only 4% sustained serious physical injuries.</a:t>
            </a:r>
          </a:p>
          <a:p>
            <a:pPr eaLnBrk="1" hangingPunct="1"/>
            <a:r>
              <a:rPr lang="en-US" altLang="en-US" sz="1200" dirty="0" smtClean="0"/>
              <a:t>Crime Victims Research &amp; Treatment Center, National Victims Center, Rape in America (Apr. 23, 1992)</a:t>
            </a:r>
          </a:p>
          <a:p>
            <a:pPr eaLnBrk="1" hangingPunct="1"/>
            <a:endParaRPr lang="en-US" altLang="en-US" dirty="0" smtClean="0"/>
          </a:p>
          <a:p>
            <a:endParaRPr lang="en-US" dirty="0"/>
          </a:p>
          <a:p>
            <a:pPr eaLnBrk="1" hangingPunct="1"/>
            <a:endParaRPr lang="en-US" altLang="en-US" dirty="0" smtClean="0"/>
          </a:p>
        </p:txBody>
      </p:sp>
      <p:sp>
        <p:nvSpPr>
          <p:cNvPr id="4" name="Footer Placeholder 3"/>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1557891877"/>
      </p:ext>
    </p:extLst>
  </p:cSld>
  <p:clrMapOvr>
    <a:masterClrMapping/>
  </p:clrMapOvr>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8363" y="317155"/>
            <a:ext cx="10058400" cy="968375"/>
          </a:xfrm>
        </p:spPr>
        <p:txBody>
          <a:bodyPr/>
          <a:lstStyle/>
          <a:p>
            <a:pPr eaLnBrk="1" hangingPunct="1">
              <a:defRPr/>
            </a:pPr>
            <a:r>
              <a:rPr lang="en-US" dirty="0"/>
              <a:t>What is Trauma?</a:t>
            </a:r>
          </a:p>
        </p:txBody>
      </p:sp>
      <p:sp>
        <p:nvSpPr>
          <p:cNvPr id="44035" name="Content Placeholder 2"/>
          <p:cNvSpPr>
            <a:spLocks noGrp="1"/>
          </p:cNvSpPr>
          <p:nvPr>
            <p:ph idx="1"/>
          </p:nvPr>
        </p:nvSpPr>
        <p:spPr>
          <a:xfrm>
            <a:off x="868363" y="1480065"/>
            <a:ext cx="10515600" cy="3850245"/>
          </a:xfrm>
        </p:spPr>
        <p:txBody>
          <a:bodyPr>
            <a:normAutofit/>
          </a:bodyPr>
          <a:lstStyle/>
          <a:p>
            <a:pPr marL="0" indent="0" eaLnBrk="1" hangingPunct="1">
              <a:buNone/>
            </a:pPr>
            <a:r>
              <a:rPr lang="en-US" altLang="en-US" dirty="0" smtClean="0"/>
              <a:t>“Trauma is an emotional response to a terrible event like an accident, rape or natural disaster.  Immediately after the event, shock and denial are typical. Longer term reactions include unpredictable emotions, flashbacks, strained relationships, and even physical symptoms like headaches or nausea.”</a:t>
            </a:r>
          </a:p>
          <a:p>
            <a:pPr marL="0" indent="0" eaLnBrk="1" hangingPunct="1">
              <a:buNone/>
            </a:pPr>
            <a:r>
              <a:rPr lang="en-US" altLang="en-US" sz="2200" dirty="0" smtClean="0"/>
              <a:t>Source: </a:t>
            </a:r>
            <a:r>
              <a:rPr lang="en-US" altLang="en-US" sz="2200" i="1" dirty="0" smtClean="0"/>
              <a:t>Trauma</a:t>
            </a:r>
            <a:r>
              <a:rPr lang="en-US" altLang="en-US" sz="2200" dirty="0" smtClean="0"/>
              <a:t>, American Psychological Association, </a:t>
            </a:r>
            <a:r>
              <a:rPr lang="en-US" altLang="en-US" sz="2200" dirty="0" smtClean="0">
                <a:hlinkClick r:id="rId2"/>
              </a:rPr>
              <a:t>http://www.apa.org/topics/trauma.index.aspx</a:t>
            </a:r>
            <a:endParaRPr lang="en-US" altLang="en-US" sz="2200" dirty="0" smtClean="0"/>
          </a:p>
          <a:p>
            <a:pPr eaLnBrk="1" hangingPunct="1"/>
            <a:endParaRPr lang="en-US" altLang="en-US" dirty="0" smtClean="0"/>
          </a:p>
          <a:p>
            <a:pPr eaLnBrk="1" hangingPunct="1"/>
            <a:endParaRPr lang="en-US" altLang="en-US" dirty="0" smtClean="0"/>
          </a:p>
          <a:p>
            <a:pPr eaLnBrk="1" hangingPunct="1"/>
            <a:endParaRPr lang="en-US" altLang="en-US" dirty="0" smtClean="0"/>
          </a:p>
          <a:p>
            <a:pPr eaLnBrk="1" hangingPunct="1"/>
            <a:endParaRPr lang="en-US" altLang="en-US" dirty="0" smtClean="0"/>
          </a:p>
        </p:txBody>
      </p:sp>
    </p:spTree>
    <p:extLst>
      <p:ext uri="{BB962C8B-B14F-4D97-AF65-F5344CB8AC3E}">
        <p14:creationId xmlns:p14="http://schemas.microsoft.com/office/powerpoint/2010/main" val="2830666543"/>
      </p:ext>
    </p:extLst>
  </p:cSld>
  <p:clrMapOvr>
    <a:masterClrMapping/>
  </p:clrMapOvr>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4713" y="354013"/>
            <a:ext cx="10058400" cy="1077912"/>
          </a:xfrm>
        </p:spPr>
        <p:txBody>
          <a:bodyPr>
            <a:normAutofit/>
          </a:bodyPr>
          <a:lstStyle/>
          <a:p>
            <a:pPr eaLnBrk="1" hangingPunct="1">
              <a:defRPr/>
            </a:pPr>
            <a:r>
              <a:rPr lang="en-US" dirty="0" smtClean="0"/>
              <a:t>Trauma: Informed </a:t>
            </a:r>
            <a:r>
              <a:rPr lang="en-US" dirty="0"/>
              <a:t>Care </a:t>
            </a:r>
            <a:r>
              <a:rPr lang="en-US" dirty="0" smtClean="0"/>
              <a:t>&amp; </a:t>
            </a:r>
            <a:r>
              <a:rPr lang="en-US" dirty="0"/>
              <a:t>Intervention</a:t>
            </a:r>
          </a:p>
        </p:txBody>
      </p:sp>
      <p:sp>
        <p:nvSpPr>
          <p:cNvPr id="45059" name="Content Placeholder 2"/>
          <p:cNvSpPr>
            <a:spLocks noGrp="1"/>
          </p:cNvSpPr>
          <p:nvPr>
            <p:ph idx="1"/>
          </p:nvPr>
        </p:nvSpPr>
        <p:spPr/>
        <p:txBody>
          <a:bodyPr/>
          <a:lstStyle/>
          <a:p>
            <a:pPr marL="0" indent="0" eaLnBrk="1" hangingPunct="1">
              <a:buNone/>
            </a:pPr>
            <a:r>
              <a:rPr lang="en-US" altLang="en-US" dirty="0" smtClean="0"/>
              <a:t>A trauma-informed approach can be implemented in any type of service setting or organization and is distinct from trauma-specific interventions or treatments that are designed specifically to address the consequences of trauma and to facilitate healing.</a:t>
            </a:r>
          </a:p>
          <a:p>
            <a:pPr eaLnBrk="1" hangingPunct="1"/>
            <a:endParaRPr lang="en-US" altLang="en-US" dirty="0" smtClean="0"/>
          </a:p>
        </p:txBody>
      </p:sp>
    </p:spTree>
    <p:extLst>
      <p:ext uri="{BB962C8B-B14F-4D97-AF65-F5344CB8AC3E}">
        <p14:creationId xmlns:p14="http://schemas.microsoft.com/office/powerpoint/2010/main" val="1274349466"/>
      </p:ext>
    </p:extLst>
  </p:cSld>
  <p:clrMapOvr>
    <a:masterClrMapping/>
  </p:clrMapOvr>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8"/>
            <a:ext cx="10058400" cy="1063625"/>
          </a:xfrm>
        </p:spPr>
        <p:txBody>
          <a:bodyPr/>
          <a:lstStyle/>
          <a:p>
            <a:pPr eaLnBrk="1" hangingPunct="1">
              <a:defRPr/>
            </a:pPr>
            <a:r>
              <a:rPr lang="en-US" dirty="0" smtClean="0"/>
              <a:t>Trauma-Specific </a:t>
            </a:r>
            <a:r>
              <a:rPr lang="en-US" dirty="0"/>
              <a:t>Intervention</a:t>
            </a:r>
          </a:p>
        </p:txBody>
      </p:sp>
      <p:sp>
        <p:nvSpPr>
          <p:cNvPr id="46083" name="Content Placeholder 2"/>
          <p:cNvSpPr>
            <a:spLocks noGrp="1"/>
          </p:cNvSpPr>
          <p:nvPr>
            <p:ph idx="1"/>
          </p:nvPr>
        </p:nvSpPr>
        <p:spPr/>
        <p:txBody>
          <a:bodyPr/>
          <a:lstStyle/>
          <a:p>
            <a:pPr eaLnBrk="1" hangingPunct="1"/>
            <a:r>
              <a:rPr lang="en-US" altLang="en-US" sz="2800" dirty="0" smtClean="0"/>
              <a:t>Complainant's need to be respected, informed, connected and hopeful regarding their recovery</a:t>
            </a:r>
          </a:p>
          <a:p>
            <a:pPr eaLnBrk="1" hangingPunct="1"/>
            <a:r>
              <a:rPr lang="en-US" altLang="en-US" sz="2800" dirty="0" smtClean="0"/>
              <a:t>Interrelation between trauma and symptoms of trauma such as substance abuse, eating disorders, depression, and anxiety</a:t>
            </a:r>
          </a:p>
          <a:p>
            <a:pPr eaLnBrk="1" hangingPunct="1"/>
            <a:r>
              <a:rPr lang="en-US" altLang="en-US" sz="2800" dirty="0" smtClean="0"/>
              <a:t>Work in a collaborative way with complainants, family and friends of the complainant, and other human services agencies in a manner that will empower them.</a:t>
            </a:r>
          </a:p>
          <a:p>
            <a:pPr eaLnBrk="1" hangingPunct="1"/>
            <a:endParaRPr lang="en-US" altLang="en-US" dirty="0" smtClean="0"/>
          </a:p>
        </p:txBody>
      </p:sp>
      <p:sp>
        <p:nvSpPr>
          <p:cNvPr id="4" name="Footer Placeholder 3"/>
          <p:cNvSpPr>
            <a:spLocks noGrp="1"/>
          </p:cNvSpPr>
          <p:nvPr>
            <p:ph type="ftr" sz="quarter" idx="11"/>
          </p:nvPr>
        </p:nvSpPr>
        <p:spPr/>
        <p:txBody>
          <a:bodyPr/>
          <a:lstStyle/>
          <a:p>
            <a:pPr>
              <a:defRPr/>
            </a:pPr>
            <a:r>
              <a:rPr lang="en-US" dirty="0" smtClean="0"/>
              <a:t>. </a:t>
            </a:r>
            <a:endParaRPr lang="en-US" dirty="0"/>
          </a:p>
        </p:txBody>
      </p:sp>
    </p:spTree>
    <p:extLst>
      <p:ext uri="{BB962C8B-B14F-4D97-AF65-F5344CB8AC3E}">
        <p14:creationId xmlns:p14="http://schemas.microsoft.com/office/powerpoint/2010/main" val="1231965291"/>
      </p:ext>
    </p:extLst>
  </p:cSld>
  <p:clrMapOvr>
    <a:masterClrMapping/>
  </p:clrMapOvr>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8"/>
            <a:ext cx="10058400" cy="865187"/>
          </a:xfrm>
        </p:spPr>
        <p:txBody>
          <a:bodyPr/>
          <a:lstStyle/>
          <a:p>
            <a:pPr eaLnBrk="1" hangingPunct="1">
              <a:defRPr/>
            </a:pPr>
            <a:r>
              <a:rPr lang="en-US" dirty="0"/>
              <a:t>Common Cognitive Reactions</a:t>
            </a:r>
          </a:p>
        </p:txBody>
      </p:sp>
      <p:sp>
        <p:nvSpPr>
          <p:cNvPr id="3" name="Content Placeholder 2"/>
          <p:cNvSpPr>
            <a:spLocks noGrp="1"/>
          </p:cNvSpPr>
          <p:nvPr>
            <p:ph idx="1"/>
          </p:nvPr>
        </p:nvSpPr>
        <p:spPr>
          <a:xfrm>
            <a:off x="1458909" y="1316176"/>
            <a:ext cx="9329599" cy="3798887"/>
          </a:xfrm>
        </p:spPr>
        <p:txBody>
          <a:bodyPr>
            <a:normAutofit fontScale="85000" lnSpcReduction="20000"/>
          </a:bodyPr>
          <a:lstStyle/>
          <a:p>
            <a:pPr eaLnBrk="1" hangingPunct="1">
              <a:buFont typeface="Wingdings" panose="05000000000000000000" pitchFamily="2" charset="2"/>
              <a:buChar char="q"/>
              <a:defRPr/>
            </a:pPr>
            <a:r>
              <a:rPr lang="en-US" sz="2800" dirty="0" smtClean="0"/>
              <a:t> Difficulty </a:t>
            </a:r>
            <a:r>
              <a:rPr lang="en-US" dirty="0"/>
              <a:t>c</a:t>
            </a:r>
            <a:r>
              <a:rPr lang="en-US" sz="2800" dirty="0" smtClean="0"/>
              <a:t>oncentrating</a:t>
            </a:r>
            <a:endParaRPr lang="en-US" sz="2800" dirty="0"/>
          </a:p>
          <a:p>
            <a:pPr eaLnBrk="1" hangingPunct="1">
              <a:buFont typeface="Wingdings" panose="05000000000000000000" pitchFamily="2" charset="2"/>
              <a:buChar char="q"/>
              <a:defRPr/>
            </a:pPr>
            <a:r>
              <a:rPr lang="en-US" sz="2800" dirty="0"/>
              <a:t> Difficulty </a:t>
            </a:r>
            <a:r>
              <a:rPr lang="en-US" sz="2800" dirty="0" smtClean="0"/>
              <a:t>making decisions</a:t>
            </a:r>
            <a:endParaRPr lang="en-US" sz="2800" dirty="0"/>
          </a:p>
          <a:p>
            <a:pPr eaLnBrk="1" hangingPunct="1">
              <a:buFont typeface="Wingdings" panose="05000000000000000000" pitchFamily="2" charset="2"/>
              <a:buChar char="q"/>
              <a:defRPr/>
            </a:pPr>
            <a:r>
              <a:rPr lang="en-US" sz="2800" dirty="0"/>
              <a:t> Memory </a:t>
            </a:r>
            <a:r>
              <a:rPr lang="en-US" sz="2800" dirty="0" smtClean="0"/>
              <a:t>disturbances</a:t>
            </a:r>
            <a:endParaRPr lang="en-US" sz="2800" dirty="0"/>
          </a:p>
          <a:p>
            <a:pPr eaLnBrk="1" hangingPunct="1">
              <a:buFont typeface="Wingdings" panose="05000000000000000000" pitchFamily="2" charset="2"/>
              <a:buChar char="q"/>
              <a:defRPr/>
            </a:pPr>
            <a:r>
              <a:rPr lang="en-US" sz="2800" dirty="0"/>
              <a:t> </a:t>
            </a:r>
            <a:r>
              <a:rPr lang="en-US" sz="2800" dirty="0" smtClean="0"/>
              <a:t>Flashbacks/preoccupations</a:t>
            </a:r>
            <a:endParaRPr lang="en-US" sz="2800" dirty="0"/>
          </a:p>
          <a:p>
            <a:pPr eaLnBrk="1" hangingPunct="1">
              <a:buFont typeface="Wingdings" panose="05000000000000000000" pitchFamily="2" charset="2"/>
              <a:buChar char="q"/>
              <a:defRPr/>
            </a:pPr>
            <a:r>
              <a:rPr lang="en-US" sz="2800" dirty="0"/>
              <a:t> A </a:t>
            </a:r>
            <a:r>
              <a:rPr lang="en-US" sz="2800" dirty="0" smtClean="0"/>
              <a:t>sense that things aren’t real</a:t>
            </a:r>
            <a:endParaRPr lang="en-US" sz="2800" dirty="0"/>
          </a:p>
          <a:p>
            <a:pPr eaLnBrk="1" hangingPunct="1">
              <a:buFont typeface="Wingdings" panose="05000000000000000000" pitchFamily="2" charset="2"/>
              <a:buChar char="q"/>
              <a:defRPr/>
            </a:pPr>
            <a:r>
              <a:rPr lang="en-US" sz="2800" dirty="0"/>
              <a:t> Amnesia</a:t>
            </a:r>
          </a:p>
          <a:p>
            <a:pPr eaLnBrk="1" hangingPunct="1">
              <a:buFont typeface="Wingdings" panose="05000000000000000000" pitchFamily="2" charset="2"/>
              <a:buChar char="q"/>
              <a:defRPr/>
            </a:pPr>
            <a:r>
              <a:rPr lang="en-US" sz="2800" dirty="0" smtClean="0"/>
              <a:t> Worrying</a:t>
            </a:r>
          </a:p>
          <a:p>
            <a:pPr marL="0" indent="0" eaLnBrk="1" hangingPunct="1">
              <a:buFont typeface="Calibri" panose="020F0502020204030204" pitchFamily="34" charset="0"/>
              <a:buNone/>
              <a:defRPr/>
            </a:pPr>
            <a:endParaRPr lang="en-US" dirty="0"/>
          </a:p>
          <a:p>
            <a:pPr marL="0" indent="0" eaLnBrk="1" hangingPunct="1">
              <a:buFont typeface="Calibri" panose="020F0502020204030204" pitchFamily="34" charset="0"/>
              <a:buNone/>
              <a:defRPr/>
            </a:pPr>
            <a:r>
              <a:rPr lang="en-US" sz="2100" dirty="0" smtClean="0"/>
              <a:t>Source</a:t>
            </a:r>
            <a:r>
              <a:rPr lang="en-US" sz="2100" dirty="0"/>
              <a:t>: Common reactions to traumatic events, MITMedical, </a:t>
            </a:r>
            <a:r>
              <a:rPr lang="en-US" sz="2100" dirty="0">
                <a:hlinkClick r:id="rId2"/>
              </a:rPr>
              <a:t>http://medweb.mitedu/mentalhealth/mh-reactions.html</a:t>
            </a:r>
            <a:endParaRPr lang="en-US" sz="2100" dirty="0"/>
          </a:p>
          <a:p>
            <a:pPr marL="0" indent="0" eaLnBrk="1" hangingPunct="1">
              <a:buFont typeface="Calibri" panose="020F0502020204030204" pitchFamily="34" charset="0"/>
              <a:buNone/>
              <a:defRPr/>
            </a:pPr>
            <a:endParaRPr lang="en-US" sz="2100" dirty="0"/>
          </a:p>
          <a:p>
            <a:pPr marL="0" indent="0" eaLnBrk="1" hangingPunct="1">
              <a:buFont typeface="Calibri" panose="020F0502020204030204" pitchFamily="34" charset="0"/>
              <a:buNone/>
              <a:defRPr/>
            </a:pPr>
            <a:endParaRPr lang="en-US" dirty="0"/>
          </a:p>
        </p:txBody>
      </p:sp>
      <p:sp>
        <p:nvSpPr>
          <p:cNvPr id="4" name="Footer Placeholder 3"/>
          <p:cNvSpPr>
            <a:spLocks noGrp="1"/>
          </p:cNvSpPr>
          <p:nvPr>
            <p:ph type="ftr" sz="quarter" idx="11"/>
          </p:nvPr>
        </p:nvSpPr>
        <p:spPr>
          <a:xfrm>
            <a:off x="4066309" y="6356350"/>
            <a:ext cx="4114800" cy="365125"/>
          </a:xfrm>
        </p:spPr>
        <p:txBody>
          <a:bodyPr/>
          <a:lstStyle/>
          <a:p>
            <a:pPr>
              <a:defRPr/>
            </a:pPr>
            <a:r>
              <a:rPr lang="en-US" dirty="0" smtClean="0"/>
              <a:t>. </a:t>
            </a:r>
            <a:endParaRPr lang="en-US" dirty="0"/>
          </a:p>
        </p:txBody>
      </p:sp>
    </p:spTree>
    <p:extLst>
      <p:ext uri="{BB962C8B-B14F-4D97-AF65-F5344CB8AC3E}">
        <p14:creationId xmlns:p14="http://schemas.microsoft.com/office/powerpoint/2010/main" val="2309894789"/>
      </p:ext>
    </p:extLst>
  </p:cSld>
  <p:clrMapOvr>
    <a:masterClrMapping/>
  </p:clrMapOvr>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8"/>
            <a:ext cx="10058400" cy="733425"/>
          </a:xfrm>
        </p:spPr>
        <p:txBody>
          <a:bodyPr/>
          <a:lstStyle/>
          <a:p>
            <a:pPr eaLnBrk="1" hangingPunct="1">
              <a:defRPr/>
            </a:pPr>
            <a:r>
              <a:rPr lang="en-US" dirty="0"/>
              <a:t>Common Responses to Trauma</a:t>
            </a:r>
          </a:p>
        </p:txBody>
      </p:sp>
      <p:sp>
        <p:nvSpPr>
          <p:cNvPr id="48131" name="Content Placeholder 2"/>
          <p:cNvSpPr>
            <a:spLocks noGrp="1"/>
          </p:cNvSpPr>
          <p:nvPr>
            <p:ph idx="1"/>
          </p:nvPr>
        </p:nvSpPr>
        <p:spPr>
          <a:xfrm>
            <a:off x="1096963" y="1177939"/>
            <a:ext cx="9657522" cy="3629890"/>
          </a:xfrm>
        </p:spPr>
        <p:txBody>
          <a:bodyPr/>
          <a:lstStyle/>
          <a:p>
            <a:pPr eaLnBrk="1" hangingPunct="1"/>
            <a:r>
              <a:rPr lang="en-US" altLang="en-US" sz="2400" dirty="0" smtClean="0"/>
              <a:t>Lack of physical resistance</a:t>
            </a:r>
          </a:p>
          <a:p>
            <a:pPr eaLnBrk="1" hangingPunct="1"/>
            <a:r>
              <a:rPr lang="en-US" altLang="en-US" sz="2400" dirty="0" smtClean="0"/>
              <a:t>Crying, laughing, flat affect</a:t>
            </a:r>
          </a:p>
          <a:p>
            <a:pPr eaLnBrk="1" hangingPunct="1"/>
            <a:r>
              <a:rPr lang="en-US" altLang="en-US" sz="2400" dirty="0" smtClean="0"/>
              <a:t>Calm or unemotional response</a:t>
            </a:r>
          </a:p>
          <a:p>
            <a:pPr eaLnBrk="1" hangingPunct="1"/>
            <a:r>
              <a:rPr lang="en-US" altLang="en-US" sz="2400" dirty="0" smtClean="0"/>
              <a:t>Inconsistent memories</a:t>
            </a:r>
          </a:p>
          <a:p>
            <a:pPr eaLnBrk="1" hangingPunct="1"/>
            <a:r>
              <a:rPr lang="en-US" altLang="en-US" sz="2400" dirty="0" smtClean="0"/>
              <a:t>Delayed disclosure</a:t>
            </a:r>
          </a:p>
          <a:p>
            <a:pPr eaLnBrk="1" hangingPunct="1"/>
            <a:r>
              <a:rPr lang="en-US" altLang="en-US" sz="2400" dirty="0" smtClean="0"/>
              <a:t>Piecemeal disclosure</a:t>
            </a:r>
          </a:p>
          <a:p>
            <a:pPr eaLnBrk="1" hangingPunct="1"/>
            <a:r>
              <a:rPr lang="en-US" altLang="en-US" sz="2400" dirty="0" smtClean="0"/>
              <a:t>Self-blame</a:t>
            </a:r>
          </a:p>
          <a:p>
            <a:pPr eaLnBrk="1" hangingPunct="1"/>
            <a:r>
              <a:rPr lang="en-US" altLang="en-US" sz="2400" dirty="0" smtClean="0"/>
              <a:t>Shame/embarrassment</a:t>
            </a:r>
          </a:p>
        </p:txBody>
      </p:sp>
    </p:spTree>
    <p:extLst>
      <p:ext uri="{BB962C8B-B14F-4D97-AF65-F5344CB8AC3E}">
        <p14:creationId xmlns:p14="http://schemas.microsoft.com/office/powerpoint/2010/main" val="1606288466"/>
      </p:ext>
    </p:extLst>
  </p:cSld>
  <p:clrMapOvr>
    <a:masterClrMapping/>
  </p:clrMapOvr>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4672" y="498764"/>
            <a:ext cx="10058400" cy="848736"/>
          </a:xfrm>
        </p:spPr>
        <p:txBody>
          <a:bodyPr>
            <a:normAutofit/>
          </a:bodyPr>
          <a:lstStyle/>
          <a:p>
            <a:pPr eaLnBrk="1" hangingPunct="1">
              <a:defRPr/>
            </a:pPr>
            <a:r>
              <a:rPr lang="en-US" dirty="0"/>
              <a:t>Trauma</a:t>
            </a:r>
            <a:r>
              <a:rPr lang="en-US" dirty="0" smtClean="0"/>
              <a:t>: </a:t>
            </a:r>
            <a:r>
              <a:rPr lang="en-US" dirty="0"/>
              <a:t>Common Responses </a:t>
            </a:r>
            <a:r>
              <a:rPr lang="en-US" dirty="0" smtClean="0"/>
              <a:t>(Cont’d</a:t>
            </a:r>
            <a:r>
              <a:rPr lang="en-US" dirty="0"/>
              <a:t>)</a:t>
            </a:r>
          </a:p>
        </p:txBody>
      </p:sp>
      <p:sp>
        <p:nvSpPr>
          <p:cNvPr id="49155" name="Content Placeholder 2"/>
          <p:cNvSpPr>
            <a:spLocks noGrp="1"/>
          </p:cNvSpPr>
          <p:nvPr>
            <p:ph idx="1"/>
          </p:nvPr>
        </p:nvSpPr>
        <p:spPr>
          <a:xfrm>
            <a:off x="1255713" y="1676400"/>
            <a:ext cx="10058400" cy="4022725"/>
          </a:xfrm>
        </p:spPr>
        <p:txBody>
          <a:bodyPr/>
          <a:lstStyle/>
          <a:p>
            <a:pPr eaLnBrk="1" hangingPunct="1"/>
            <a:r>
              <a:rPr lang="en-US" altLang="en-US" sz="2400" dirty="0" smtClean="0"/>
              <a:t>Minimization</a:t>
            </a:r>
          </a:p>
          <a:p>
            <a:pPr eaLnBrk="1" hangingPunct="1"/>
            <a:r>
              <a:rPr lang="en-US" altLang="en-US" sz="2400" dirty="0" smtClean="0"/>
              <a:t>Continued contact with offender</a:t>
            </a:r>
          </a:p>
          <a:p>
            <a:pPr eaLnBrk="1" hangingPunct="1"/>
            <a:r>
              <a:rPr lang="en-US" altLang="en-US" sz="2400" dirty="0" smtClean="0"/>
              <a:t>Returning to “normal” behaviors</a:t>
            </a:r>
          </a:p>
          <a:p>
            <a:pPr eaLnBrk="1" hangingPunct="1"/>
            <a:r>
              <a:rPr lang="en-US" altLang="en-US" sz="2400" dirty="0" smtClean="0"/>
              <a:t>Reluctance/refusal to participate in the process</a:t>
            </a:r>
          </a:p>
          <a:p>
            <a:pPr eaLnBrk="1" hangingPunct="1"/>
            <a:r>
              <a:rPr lang="en-US" altLang="en-US" sz="2400" dirty="0" smtClean="0"/>
              <a:t>Recantation</a:t>
            </a:r>
          </a:p>
          <a:p>
            <a:pPr eaLnBrk="1" hangingPunct="1"/>
            <a:r>
              <a:rPr lang="en-US" altLang="en-US" sz="2400" dirty="0" smtClean="0"/>
              <a:t>Testifying for the accused (in criminal court matters)</a:t>
            </a:r>
          </a:p>
          <a:p>
            <a:pPr marL="0" indent="0" eaLnBrk="1" hangingPunct="1">
              <a:buNone/>
            </a:pPr>
            <a:r>
              <a:rPr lang="en-US" altLang="en-US" sz="1400" i="1" dirty="0" smtClean="0"/>
              <a:t>See</a:t>
            </a:r>
            <a:r>
              <a:rPr lang="en-US" altLang="en-US" sz="1400" dirty="0" smtClean="0"/>
              <a:t>, e.g., Edna B. Foa At Al., Common Reactions to Trauma, National Center for Posttraumatic Stress Disorder</a:t>
            </a:r>
          </a:p>
        </p:txBody>
      </p:sp>
    </p:spTree>
    <p:extLst>
      <p:ext uri="{BB962C8B-B14F-4D97-AF65-F5344CB8AC3E}">
        <p14:creationId xmlns:p14="http://schemas.microsoft.com/office/powerpoint/2010/main" val="3378858608"/>
      </p:ext>
    </p:extLst>
  </p:cSld>
  <p:clrMapOvr>
    <a:masterClrMapping/>
  </p:clrMapOvr>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4583" y="287338"/>
            <a:ext cx="10270780" cy="968375"/>
          </a:xfrm>
        </p:spPr>
        <p:txBody>
          <a:bodyPr/>
          <a:lstStyle/>
          <a:p>
            <a:pPr eaLnBrk="1" hangingPunct="1">
              <a:defRPr/>
            </a:pPr>
            <a:r>
              <a:rPr lang="en-US" dirty="0"/>
              <a:t>Trauma </a:t>
            </a:r>
            <a:r>
              <a:rPr lang="en-US" dirty="0" smtClean="0"/>
              <a:t>&amp; </a:t>
            </a:r>
            <a:r>
              <a:rPr lang="en-US" dirty="0"/>
              <a:t>Memory: Cause and Effect</a:t>
            </a:r>
          </a:p>
        </p:txBody>
      </p:sp>
      <p:sp>
        <p:nvSpPr>
          <p:cNvPr id="3" name="Content Placeholder 2"/>
          <p:cNvSpPr>
            <a:spLocks noGrp="1"/>
          </p:cNvSpPr>
          <p:nvPr>
            <p:ph idx="1"/>
          </p:nvPr>
        </p:nvSpPr>
        <p:spPr>
          <a:xfrm>
            <a:off x="884583" y="1406557"/>
            <a:ext cx="10058400" cy="4337050"/>
          </a:xfrm>
        </p:spPr>
        <p:txBody>
          <a:bodyPr/>
          <a:lstStyle/>
          <a:p>
            <a:pPr>
              <a:defRPr/>
            </a:pPr>
            <a:r>
              <a:rPr lang="en-US" sz="2400" dirty="0" smtClean="0"/>
              <a:t>Memories </a:t>
            </a:r>
            <a:r>
              <a:rPr lang="en-US" sz="2400" dirty="0"/>
              <a:t>of rape </a:t>
            </a:r>
            <a:r>
              <a:rPr lang="en-US" sz="2400" dirty="0" smtClean="0"/>
              <a:t>are </a:t>
            </a:r>
            <a:r>
              <a:rPr lang="en-US" sz="2400" dirty="0"/>
              <a:t>less clear and vivid than memories of other intense life </a:t>
            </a:r>
            <a:r>
              <a:rPr lang="en-US" sz="2400" dirty="0" smtClean="0"/>
              <a:t>experience. </a:t>
            </a:r>
          </a:p>
          <a:p>
            <a:pPr lvl="1">
              <a:defRPr/>
            </a:pPr>
            <a:r>
              <a:rPr lang="en-US" sz="1200" dirty="0" smtClean="0"/>
              <a:t>Koss</a:t>
            </a:r>
            <a:r>
              <a:rPr lang="en-US" sz="1200" dirty="0"/>
              <a:t>, et al. </a:t>
            </a:r>
            <a:r>
              <a:rPr lang="en-US" sz="1200" dirty="0" smtClean="0"/>
              <a:t>1996</a:t>
            </a:r>
          </a:p>
          <a:p>
            <a:pPr>
              <a:defRPr/>
            </a:pPr>
            <a:endParaRPr lang="en-US" sz="2400" dirty="0" smtClean="0"/>
          </a:p>
          <a:p>
            <a:pPr>
              <a:defRPr/>
            </a:pPr>
            <a:r>
              <a:rPr lang="en-US" sz="2400" dirty="0" smtClean="0"/>
              <a:t>Others </a:t>
            </a:r>
            <a:r>
              <a:rPr lang="en-US" sz="2400" dirty="0"/>
              <a:t>also rated rape narratives as </a:t>
            </a:r>
            <a:r>
              <a:rPr lang="en-US" sz="2400" dirty="0" smtClean="0"/>
              <a:t>disorganized. </a:t>
            </a:r>
          </a:p>
          <a:p>
            <a:pPr lvl="1">
              <a:defRPr/>
            </a:pPr>
            <a:r>
              <a:rPr lang="en-US" sz="1200" dirty="0" smtClean="0"/>
              <a:t>Halligan</a:t>
            </a:r>
            <a:r>
              <a:rPr lang="en-US" sz="1200" dirty="0"/>
              <a:t>, et al., </a:t>
            </a:r>
            <a:r>
              <a:rPr lang="en-US" sz="1200" dirty="0" smtClean="0"/>
              <a:t>2003</a:t>
            </a:r>
          </a:p>
          <a:p>
            <a:pPr>
              <a:defRPr/>
            </a:pPr>
            <a:endParaRPr lang="en-US" sz="1600" dirty="0"/>
          </a:p>
          <a:p>
            <a:pPr>
              <a:defRPr/>
            </a:pPr>
            <a:r>
              <a:rPr lang="en-US" sz="2400" dirty="0" smtClean="0"/>
              <a:t>In </a:t>
            </a:r>
            <a:r>
              <a:rPr lang="en-US" sz="2400" dirty="0"/>
              <a:t>17 studies of memories of traumatic events, there were inconsistencies over time in all </a:t>
            </a:r>
            <a:r>
              <a:rPr lang="en-US" sz="2400" dirty="0" smtClean="0"/>
              <a:t>studies.</a:t>
            </a:r>
          </a:p>
          <a:p>
            <a:pPr lvl="1">
              <a:defRPr/>
            </a:pPr>
            <a:r>
              <a:rPr lang="en-US" sz="1200" dirty="0" smtClean="0"/>
              <a:t>Van </a:t>
            </a:r>
            <a:r>
              <a:rPr lang="en-US" sz="1200" dirty="0"/>
              <a:t>Glezen, et al. 2005; Patricia Frazier, PhD. Understanding Victim Impact and Trauma</a:t>
            </a:r>
            <a:r>
              <a:rPr lang="en-US" sz="1200" dirty="0" smtClean="0"/>
              <a:t>, Department </a:t>
            </a:r>
            <a:r>
              <a:rPr lang="en-US" sz="1200" dirty="0"/>
              <a:t>of Psychology, University of Minnesota</a:t>
            </a:r>
          </a:p>
        </p:txBody>
      </p:sp>
    </p:spTree>
    <p:extLst>
      <p:ext uri="{BB962C8B-B14F-4D97-AF65-F5344CB8AC3E}">
        <p14:creationId xmlns:p14="http://schemas.microsoft.com/office/powerpoint/2010/main" val="21711225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8BE07-13AC-4229-8EC3-6F9FFC3D79E4}"/>
              </a:ext>
            </a:extLst>
          </p:cNvPr>
          <p:cNvSpPr>
            <a:spLocks noGrp="1"/>
          </p:cNvSpPr>
          <p:nvPr>
            <p:ph type="title"/>
          </p:nvPr>
        </p:nvSpPr>
        <p:spPr>
          <a:xfrm>
            <a:off x="838200" y="1"/>
            <a:ext cx="10515600" cy="962952"/>
          </a:xfrm>
        </p:spPr>
        <p:txBody>
          <a:bodyPr>
            <a:normAutofit/>
          </a:bodyPr>
          <a:lstStyle/>
          <a:p>
            <a:r>
              <a:rPr lang="en-US" dirty="0"/>
              <a:t>History of Title </a:t>
            </a:r>
            <a:r>
              <a:rPr lang="en-US" dirty="0" smtClean="0"/>
              <a:t>IX (Cont’d)</a:t>
            </a:r>
            <a:endParaRPr lang="en-US" dirty="0"/>
          </a:p>
        </p:txBody>
      </p:sp>
      <p:sp>
        <p:nvSpPr>
          <p:cNvPr id="3" name="Content Placeholder 2">
            <a:extLst>
              <a:ext uri="{FF2B5EF4-FFF2-40B4-BE49-F238E27FC236}">
                <a16:creationId xmlns:a16="http://schemas.microsoft.com/office/drawing/2014/main" id="{8FA2EF5C-8E96-48C5-8113-8BD9A03EEC1C}"/>
              </a:ext>
            </a:extLst>
          </p:cNvPr>
          <p:cNvSpPr>
            <a:spLocks noGrp="1"/>
          </p:cNvSpPr>
          <p:nvPr>
            <p:ph idx="1"/>
          </p:nvPr>
        </p:nvSpPr>
        <p:spPr>
          <a:xfrm>
            <a:off x="838200" y="1114425"/>
            <a:ext cx="10515600" cy="4561445"/>
          </a:xfrm>
        </p:spPr>
        <p:txBody>
          <a:bodyPr>
            <a:normAutofit/>
          </a:bodyPr>
          <a:lstStyle/>
          <a:p>
            <a:r>
              <a:rPr lang="en-US" sz="2400" dirty="0"/>
              <a:t>In </a:t>
            </a:r>
            <a:r>
              <a:rPr lang="en-US" sz="2400" i="1" dirty="0"/>
              <a:t>Gebser v. Lago Vista Independent School District, </a:t>
            </a:r>
            <a:r>
              <a:rPr lang="en-US" sz="2400" dirty="0"/>
              <a:t>the Supreme Court analyzed the conditions under which a school district will be liable for money damages for an employee sexually harassing a student. </a:t>
            </a:r>
          </a:p>
          <a:p>
            <a:pPr marL="0" indent="0">
              <a:buNone/>
            </a:pPr>
            <a:endParaRPr lang="en-US" sz="2400" dirty="0" smtClean="0"/>
          </a:p>
          <a:p>
            <a:r>
              <a:rPr lang="en-US" sz="2400" dirty="0" smtClean="0"/>
              <a:t>The </a:t>
            </a:r>
            <a:r>
              <a:rPr lang="en-US" sz="2400" i="1" dirty="0" err="1"/>
              <a:t>Gebser</a:t>
            </a:r>
            <a:r>
              <a:rPr lang="en-US" sz="2400" dirty="0"/>
              <a:t> </a:t>
            </a:r>
            <a:r>
              <a:rPr lang="en-US" sz="2400" dirty="0" smtClean="0"/>
              <a:t>court </a:t>
            </a:r>
            <a:r>
              <a:rPr lang="en-US" sz="2400" dirty="0"/>
              <a:t>began its analysis by stating that while </a:t>
            </a:r>
            <a:r>
              <a:rPr lang="en-US" sz="2400" i="1" dirty="0"/>
              <a:t>Franklin</a:t>
            </a:r>
            <a:r>
              <a:rPr lang="en-US" sz="2400" u="sng" dirty="0"/>
              <a:t> </a:t>
            </a:r>
            <a:r>
              <a:rPr lang="en-US" sz="2400" dirty="0"/>
              <a:t>acknowledged that a school employee sexually harassing a student may constitute the school itself committing intentional discrimination on the basis of sex</a:t>
            </a:r>
            <a:r>
              <a:rPr lang="en-US" sz="2400" dirty="0" smtClean="0"/>
              <a:t>, </a:t>
            </a:r>
            <a:r>
              <a:rPr lang="en-US" sz="2400" dirty="0"/>
              <a:t>the </a:t>
            </a:r>
            <a:r>
              <a:rPr lang="en-US" sz="2400" i="1" dirty="0" err="1"/>
              <a:t>Gebser</a:t>
            </a:r>
            <a:r>
              <a:rPr lang="en-US" sz="2400" i="1" dirty="0"/>
              <a:t> </a:t>
            </a:r>
            <a:r>
              <a:rPr lang="en-US" sz="2400" dirty="0"/>
              <a:t>c</a:t>
            </a:r>
            <a:r>
              <a:rPr lang="en-US" sz="2400" dirty="0" smtClean="0"/>
              <a:t>ourt </a:t>
            </a:r>
            <a:r>
              <a:rPr lang="en-US" sz="2400" dirty="0"/>
              <a:t>held that where a school has </a:t>
            </a:r>
            <a:r>
              <a:rPr lang="en-US" sz="2400" b="1" dirty="0"/>
              <a:t>actual knowledge </a:t>
            </a:r>
            <a:r>
              <a:rPr lang="en-US" sz="2400" dirty="0"/>
              <a:t>of an employee sexually harassing a student </a:t>
            </a:r>
            <a:r>
              <a:rPr lang="en-US" sz="2400" b="1" dirty="0"/>
              <a:t>but responds with deliberate indifference </a:t>
            </a:r>
            <a:r>
              <a:rPr lang="en-US" sz="2400" dirty="0"/>
              <a:t>to such knowledge, </a:t>
            </a:r>
            <a:r>
              <a:rPr lang="en-US" sz="2400" b="1" dirty="0"/>
              <a:t>the school itself has engaged in discrimination</a:t>
            </a:r>
            <a:r>
              <a:rPr lang="en-US" sz="2400" dirty="0"/>
              <a:t>, subjecting the school to money damages in a private lawsuit under Title IX. </a:t>
            </a:r>
          </a:p>
        </p:txBody>
      </p:sp>
    </p:spTree>
    <p:extLst>
      <p:ext uri="{BB962C8B-B14F-4D97-AF65-F5344CB8AC3E}">
        <p14:creationId xmlns:p14="http://schemas.microsoft.com/office/powerpoint/2010/main" val="630037854"/>
      </p:ext>
    </p:extLst>
  </p:cSld>
  <p:clrMapOvr>
    <a:masterClrMapping/>
  </p:clrMapOvr>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8"/>
            <a:ext cx="10058400" cy="1139825"/>
          </a:xfrm>
        </p:spPr>
        <p:txBody>
          <a:bodyPr>
            <a:normAutofit fontScale="90000"/>
          </a:bodyPr>
          <a:lstStyle/>
          <a:p>
            <a:pPr eaLnBrk="1" hangingPunct="1">
              <a:defRPr/>
            </a:pPr>
            <a:r>
              <a:rPr lang="en-US" sz="4000" dirty="0"/>
              <a:t>Trauma </a:t>
            </a:r>
            <a:r>
              <a:rPr lang="en-US" sz="4000" dirty="0" smtClean="0"/>
              <a:t>&amp; Memory</a:t>
            </a:r>
            <a:r>
              <a:rPr lang="en-US" sz="4000" dirty="0"/>
              <a:t>: Cause and </a:t>
            </a:r>
            <a:r>
              <a:rPr lang="en-US" sz="4000" dirty="0" smtClean="0"/>
              <a:t>Effect (Cont’d)</a:t>
            </a:r>
            <a:endParaRPr lang="en-US" sz="4000" dirty="0"/>
          </a:p>
        </p:txBody>
      </p:sp>
      <p:sp>
        <p:nvSpPr>
          <p:cNvPr id="51203" name="Content Placeholder 2"/>
          <p:cNvSpPr>
            <a:spLocks noGrp="1"/>
          </p:cNvSpPr>
          <p:nvPr>
            <p:ph idx="1"/>
          </p:nvPr>
        </p:nvSpPr>
        <p:spPr>
          <a:xfrm>
            <a:off x="1096963" y="1427163"/>
            <a:ext cx="9823450" cy="4080621"/>
          </a:xfrm>
        </p:spPr>
        <p:txBody>
          <a:bodyPr>
            <a:noAutofit/>
          </a:bodyPr>
          <a:lstStyle/>
          <a:p>
            <a:pPr marL="0" indent="0" eaLnBrk="1" hangingPunct="1">
              <a:lnSpc>
                <a:spcPct val="100000"/>
              </a:lnSpc>
              <a:spcBef>
                <a:spcPts val="0"/>
              </a:spcBef>
              <a:buFont typeface="Calibri" panose="020F0502020204030204" pitchFamily="34" charset="0"/>
              <a:buNone/>
            </a:pPr>
            <a:r>
              <a:rPr lang="en-US" altLang="en-US" sz="2000" dirty="0" smtClean="0"/>
              <a:t>Inconsistency in Statements/Narrative: There is no script in relaying a traumatic event.  A disjointed narrative is NOT uncommon.</a:t>
            </a:r>
          </a:p>
          <a:p>
            <a:pPr marL="0" indent="0" eaLnBrk="1" hangingPunct="1">
              <a:lnSpc>
                <a:spcPct val="100000"/>
              </a:lnSpc>
              <a:spcBef>
                <a:spcPts val="0"/>
              </a:spcBef>
              <a:buFont typeface="Calibri" panose="020F0502020204030204" pitchFamily="34" charset="0"/>
              <a:buNone/>
            </a:pPr>
            <a:endParaRPr lang="en-US" altLang="en-US" sz="2000" dirty="0" smtClean="0"/>
          </a:p>
          <a:p>
            <a:pPr marL="0" indent="0" eaLnBrk="1" hangingPunct="1">
              <a:lnSpc>
                <a:spcPct val="100000"/>
              </a:lnSpc>
              <a:spcBef>
                <a:spcPts val="0"/>
              </a:spcBef>
              <a:buFont typeface="Calibri" panose="020F0502020204030204" pitchFamily="34" charset="0"/>
              <a:buNone/>
            </a:pPr>
            <a:r>
              <a:rPr lang="en-US" altLang="en-US" sz="2000" dirty="0" smtClean="0"/>
              <a:t>Victim may be experiencing:</a:t>
            </a:r>
          </a:p>
          <a:p>
            <a:pPr>
              <a:lnSpc>
                <a:spcPct val="100000"/>
              </a:lnSpc>
              <a:spcBef>
                <a:spcPts val="0"/>
              </a:spcBef>
            </a:pPr>
            <a:r>
              <a:rPr lang="en-US" altLang="en-US" sz="2000" dirty="0" smtClean="0"/>
              <a:t>Embarrassment</a:t>
            </a:r>
          </a:p>
          <a:p>
            <a:pPr>
              <a:lnSpc>
                <a:spcPct val="100000"/>
              </a:lnSpc>
              <a:spcBef>
                <a:spcPts val="0"/>
              </a:spcBef>
            </a:pPr>
            <a:r>
              <a:rPr lang="en-US" altLang="en-US" sz="2000" dirty="0" smtClean="0"/>
              <a:t>Fear of getting in trouble</a:t>
            </a:r>
          </a:p>
          <a:p>
            <a:pPr>
              <a:lnSpc>
                <a:spcPct val="100000"/>
              </a:lnSpc>
              <a:spcBef>
                <a:spcPts val="0"/>
              </a:spcBef>
            </a:pPr>
            <a:r>
              <a:rPr lang="en-US" altLang="en-US" sz="2000" dirty="0" smtClean="0"/>
              <a:t>Fear of retaliation if they report</a:t>
            </a:r>
          </a:p>
          <a:p>
            <a:pPr>
              <a:lnSpc>
                <a:spcPct val="100000"/>
              </a:lnSpc>
              <a:spcBef>
                <a:spcPts val="0"/>
              </a:spcBef>
            </a:pPr>
            <a:r>
              <a:rPr lang="en-US" altLang="en-US" sz="2000" dirty="0" smtClean="0"/>
              <a:t>Confusion</a:t>
            </a:r>
          </a:p>
          <a:p>
            <a:pPr>
              <a:lnSpc>
                <a:spcPct val="100000"/>
              </a:lnSpc>
              <a:spcBef>
                <a:spcPts val="0"/>
              </a:spcBef>
            </a:pPr>
            <a:r>
              <a:rPr lang="en-US" altLang="en-US" sz="2000" dirty="0" smtClean="0"/>
              <a:t>Isolation</a:t>
            </a:r>
          </a:p>
          <a:p>
            <a:pPr>
              <a:lnSpc>
                <a:spcPct val="100000"/>
              </a:lnSpc>
              <a:spcBef>
                <a:spcPts val="0"/>
              </a:spcBef>
            </a:pPr>
            <a:r>
              <a:rPr lang="en-US" altLang="en-US" sz="2000" dirty="0" smtClean="0"/>
              <a:t>Depression</a:t>
            </a:r>
          </a:p>
          <a:p>
            <a:pPr marL="0" indent="0">
              <a:lnSpc>
                <a:spcPct val="100000"/>
              </a:lnSpc>
              <a:spcBef>
                <a:spcPts val="0"/>
              </a:spcBef>
              <a:buNone/>
            </a:pPr>
            <a:endParaRPr lang="en-US" altLang="en-US" sz="2000" dirty="0" smtClean="0"/>
          </a:p>
          <a:p>
            <a:pPr marL="0" indent="0" eaLnBrk="1" hangingPunct="1">
              <a:lnSpc>
                <a:spcPct val="100000"/>
              </a:lnSpc>
              <a:spcBef>
                <a:spcPts val="0"/>
              </a:spcBef>
              <a:buFont typeface="Calibri" panose="020F0502020204030204" pitchFamily="34" charset="0"/>
              <a:buNone/>
            </a:pPr>
            <a:r>
              <a:rPr lang="en-US" altLang="en-US" sz="2000" dirty="0" smtClean="0"/>
              <a:t>All of the above are factors that effect how, when and in what way a complainant discloses a sexual assault.</a:t>
            </a:r>
          </a:p>
        </p:txBody>
      </p:sp>
      <p:sp>
        <p:nvSpPr>
          <p:cNvPr id="4" name="Footer Placeholder 3"/>
          <p:cNvSpPr>
            <a:spLocks noGrp="1"/>
          </p:cNvSpPr>
          <p:nvPr>
            <p:ph type="ftr" sz="quarter" idx="11"/>
          </p:nvPr>
        </p:nvSpPr>
        <p:spPr>
          <a:xfrm>
            <a:off x="4260273" y="6374823"/>
            <a:ext cx="4114800" cy="365125"/>
          </a:xfrm>
        </p:spPr>
        <p:txBody>
          <a:bodyPr/>
          <a:lstStyle/>
          <a:p>
            <a:pPr>
              <a:defRPr/>
            </a:pPr>
            <a:r>
              <a:rPr lang="en-US" dirty="0" smtClean="0"/>
              <a:t>. </a:t>
            </a:r>
            <a:endParaRPr lang="en-US" dirty="0"/>
          </a:p>
        </p:txBody>
      </p:sp>
    </p:spTree>
    <p:extLst>
      <p:ext uri="{BB962C8B-B14F-4D97-AF65-F5344CB8AC3E}">
        <p14:creationId xmlns:p14="http://schemas.microsoft.com/office/powerpoint/2010/main" val="117551866"/>
      </p:ext>
    </p:extLst>
  </p:cSld>
  <p:clrMapOvr>
    <a:masterClrMapping/>
  </p:clrMapOvr>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7130"/>
          </a:xfrm>
        </p:spPr>
        <p:txBody>
          <a:bodyPr/>
          <a:lstStyle/>
          <a:p>
            <a:r>
              <a:rPr lang="en-US" dirty="0" smtClean="0"/>
              <a:t>U.S. Department of Education Resources</a:t>
            </a:r>
            <a:endParaRPr lang="en-US" dirty="0"/>
          </a:p>
        </p:txBody>
      </p:sp>
      <p:sp>
        <p:nvSpPr>
          <p:cNvPr id="3" name="Content Placeholder 2"/>
          <p:cNvSpPr>
            <a:spLocks noGrp="1"/>
          </p:cNvSpPr>
          <p:nvPr>
            <p:ph idx="1"/>
          </p:nvPr>
        </p:nvSpPr>
        <p:spPr>
          <a:xfrm>
            <a:off x="838200" y="1348509"/>
            <a:ext cx="10515600" cy="4327361"/>
          </a:xfrm>
        </p:spPr>
        <p:txBody>
          <a:bodyPr>
            <a:normAutofit fontScale="92500" lnSpcReduction="10000"/>
          </a:bodyPr>
          <a:lstStyle/>
          <a:p>
            <a:r>
              <a:rPr lang="en-US" dirty="0" smtClean="0"/>
              <a:t>OCR Summary of Major Title IX provisions -</a:t>
            </a:r>
            <a:r>
              <a:rPr lang="en-US" dirty="0" smtClean="0">
                <a:hlinkClick r:id="rId2"/>
              </a:rPr>
              <a:t>https</a:t>
            </a:r>
            <a:r>
              <a:rPr lang="en-US" dirty="0">
                <a:hlinkClick r:id="rId2"/>
              </a:rPr>
              <a:t>://www2.ed.gov/about/offices/list/ocr/docs/titleix-summary.pdf</a:t>
            </a:r>
            <a:endParaRPr lang="en-US" dirty="0" smtClean="0"/>
          </a:p>
          <a:p>
            <a:r>
              <a:rPr lang="en-US" dirty="0" smtClean="0"/>
              <a:t>OCR Video Presentation on New Title IX Regulations - </a:t>
            </a:r>
            <a:r>
              <a:rPr lang="en-US" dirty="0">
                <a:hlinkClick r:id="rId3"/>
              </a:rPr>
              <a:t>https://</a:t>
            </a:r>
            <a:r>
              <a:rPr lang="en-US" dirty="0" smtClean="0">
                <a:hlinkClick r:id="rId3"/>
              </a:rPr>
              <a:t>www.youtube.com/watch?v=TdfT5R8ibm4&amp;feature=youtu.be</a:t>
            </a:r>
            <a:endParaRPr lang="en-US" dirty="0" smtClean="0"/>
          </a:p>
          <a:p>
            <a:r>
              <a:rPr lang="en-US" dirty="0" smtClean="0"/>
              <a:t>OCR Final Rule Overview of Title IX Regulations - </a:t>
            </a:r>
            <a:r>
              <a:rPr lang="en-US" dirty="0">
                <a:hlinkClick r:id="rId4"/>
              </a:rPr>
              <a:t>https://</a:t>
            </a:r>
            <a:r>
              <a:rPr lang="en-US" dirty="0" smtClean="0">
                <a:hlinkClick r:id="rId4"/>
              </a:rPr>
              <a:t>www2.ed.gov/about/offices/list/ocr/docs/titleix-overview.pdf</a:t>
            </a:r>
            <a:endParaRPr lang="en-US" dirty="0" smtClean="0"/>
          </a:p>
          <a:p>
            <a:r>
              <a:rPr lang="en-US" dirty="0" smtClean="0"/>
              <a:t>U.S. Department of Education Press Release on Sexual Assault in K-12 schools </a:t>
            </a:r>
            <a:r>
              <a:rPr lang="en-US" dirty="0">
                <a:hlinkClick r:id="rId5"/>
              </a:rPr>
              <a:t>https://www.ed.gov/news/press-releases/secretary-devos-announces-new-civil-rights-initiative-combat-sexual-assault-k-12-public-schools?utm_content=&amp;utm_medium=email&amp;utm_name=&amp;utm_source=govdelivery&amp;utm_term</a:t>
            </a:r>
            <a:r>
              <a:rPr lang="en-US" dirty="0" smtClean="0">
                <a:hlinkClick r:id="rId5"/>
              </a:rPr>
              <a:t>=</a:t>
            </a:r>
            <a:endParaRPr lang="en-US" dirty="0" smtClean="0"/>
          </a:p>
          <a:p>
            <a:endParaRPr lang="en-US" dirty="0" smtClean="0"/>
          </a:p>
          <a:p>
            <a:endParaRPr lang="en-US" dirty="0"/>
          </a:p>
        </p:txBody>
      </p:sp>
    </p:spTree>
    <p:extLst>
      <p:ext uri="{BB962C8B-B14F-4D97-AF65-F5344CB8AC3E}">
        <p14:creationId xmlns:p14="http://schemas.microsoft.com/office/powerpoint/2010/main" val="2085353999"/>
      </p:ext>
    </p:extLst>
  </p:cSld>
  <p:clrMapOvr>
    <a:masterClrMapping/>
  </p:clrMapOvr>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48039"/>
          </a:xfrm>
        </p:spPr>
        <p:txBody>
          <a:bodyPr/>
          <a:lstStyle/>
          <a:p>
            <a:r>
              <a:rPr lang="en-US" dirty="0" smtClean="0"/>
              <a:t>U.S. Department of Education Resources</a:t>
            </a:r>
            <a:endParaRPr lang="en-US" dirty="0"/>
          </a:p>
        </p:txBody>
      </p:sp>
      <p:sp>
        <p:nvSpPr>
          <p:cNvPr id="3" name="Content Placeholder 2"/>
          <p:cNvSpPr>
            <a:spLocks noGrp="1"/>
          </p:cNvSpPr>
          <p:nvPr>
            <p:ph idx="1"/>
          </p:nvPr>
        </p:nvSpPr>
        <p:spPr>
          <a:xfrm>
            <a:off x="838200" y="1967345"/>
            <a:ext cx="10515600" cy="2558473"/>
          </a:xfrm>
        </p:spPr>
        <p:txBody>
          <a:bodyPr>
            <a:normAutofit/>
          </a:bodyPr>
          <a:lstStyle/>
          <a:p>
            <a:pPr marL="0" indent="0">
              <a:buNone/>
            </a:pPr>
            <a:r>
              <a:rPr lang="en-US" dirty="0"/>
              <a:t>The Department will continue to provide technical assistance after these regulations become effective, including during the investigation of a complaint, a compliance </a:t>
            </a:r>
            <a:r>
              <a:rPr lang="en-US" dirty="0" smtClean="0"/>
              <a:t>review </a:t>
            </a:r>
            <a:r>
              <a:rPr lang="en-US" dirty="0"/>
              <a:t>or a directed investigation by OCR, if the recipient requests technical assistance. </a:t>
            </a:r>
          </a:p>
          <a:p>
            <a:pPr marL="0" indent="0">
              <a:buNone/>
            </a:pPr>
            <a:endParaRPr lang="en-US" dirty="0"/>
          </a:p>
        </p:txBody>
      </p:sp>
    </p:spTree>
    <p:extLst>
      <p:ext uri="{BB962C8B-B14F-4D97-AF65-F5344CB8AC3E}">
        <p14:creationId xmlns:p14="http://schemas.microsoft.com/office/powerpoint/2010/main" val="1775665236"/>
      </p:ext>
    </p:extLst>
  </p:cSld>
  <p:clrMapOvr>
    <a:masterClrMapping/>
  </p:clrMapOvr>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Resources on Sexual Harassment</a:t>
            </a:r>
            <a:br>
              <a:rPr lang="en-US" dirty="0" smtClean="0"/>
            </a:br>
            <a:endParaRPr lang="en-US" dirty="0"/>
          </a:p>
        </p:txBody>
      </p:sp>
      <p:sp>
        <p:nvSpPr>
          <p:cNvPr id="3" name="Content Placeholder 2"/>
          <p:cNvSpPr>
            <a:spLocks noGrp="1"/>
          </p:cNvSpPr>
          <p:nvPr>
            <p:ph idx="1"/>
          </p:nvPr>
        </p:nvSpPr>
        <p:spPr/>
        <p:txBody>
          <a:bodyPr/>
          <a:lstStyle/>
          <a:p>
            <a:r>
              <a:rPr lang="en-US" dirty="0">
                <a:hlinkClick r:id="rId2"/>
              </a:rPr>
              <a:t>https://</a:t>
            </a:r>
            <a:r>
              <a:rPr lang="en-US" dirty="0" smtClean="0">
                <a:hlinkClick r:id="rId2"/>
              </a:rPr>
              <a:t>www2.ed.gov/about/offices/list/ocr/docs/qa-title-ix-201709.pdf</a:t>
            </a:r>
            <a:endParaRPr lang="en-US" dirty="0" smtClean="0"/>
          </a:p>
          <a:p>
            <a:endParaRPr lang="en-US" dirty="0"/>
          </a:p>
        </p:txBody>
      </p:sp>
    </p:spTree>
    <p:extLst>
      <p:ext uri="{BB962C8B-B14F-4D97-AF65-F5344CB8AC3E}">
        <p14:creationId xmlns:p14="http://schemas.microsoft.com/office/powerpoint/2010/main" val="2091921256"/>
      </p:ext>
    </p:extLst>
  </p:cSld>
  <p:clrMapOvr>
    <a:masterClrMapping/>
  </p:clrMapOvr>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171603" y="1826072"/>
            <a:ext cx="3848793" cy="3848793"/>
          </a:xfrm>
        </p:spPr>
      </p:pic>
    </p:spTree>
    <p:extLst>
      <p:ext uri="{BB962C8B-B14F-4D97-AF65-F5344CB8AC3E}">
        <p14:creationId xmlns:p14="http://schemas.microsoft.com/office/powerpoint/2010/main" val="908542937"/>
      </p:ext>
    </p:extLst>
  </p:cSld>
  <p:clrMapOvr>
    <a:masterClrMapping/>
  </p:clrMapOvr>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21930"/>
          </a:xfrm>
        </p:spPr>
        <p:txBody>
          <a:bodyPr/>
          <a:lstStyle/>
          <a:p>
            <a:pPr algn="ctr"/>
            <a:r>
              <a:rPr lang="en-US" dirty="0" smtClean="0"/>
              <a:t>Title IX Toolkit Creators &amp; Technical Support Resources</a:t>
            </a:r>
            <a:endParaRPr lang="en-US" dirty="0"/>
          </a:p>
        </p:txBody>
      </p:sp>
      <p:sp>
        <p:nvSpPr>
          <p:cNvPr id="3" name="Content Placeholder 2"/>
          <p:cNvSpPr>
            <a:spLocks noGrp="1"/>
          </p:cNvSpPr>
          <p:nvPr>
            <p:ph idx="1"/>
          </p:nvPr>
        </p:nvSpPr>
        <p:spPr>
          <a:xfrm>
            <a:off x="2070651" y="1984010"/>
            <a:ext cx="3813313" cy="3174400"/>
          </a:xfrm>
        </p:spPr>
        <p:txBody>
          <a:bodyPr>
            <a:normAutofit/>
          </a:bodyPr>
          <a:lstStyle/>
          <a:p>
            <a:r>
              <a:rPr lang="en-US" dirty="0" smtClean="0"/>
              <a:t>Tim </a:t>
            </a:r>
            <a:r>
              <a:rPr lang="en-US" dirty="0" err="1" smtClean="0"/>
              <a:t>Bloh</a:t>
            </a:r>
            <a:endParaRPr lang="en-US" dirty="0" smtClean="0"/>
          </a:p>
          <a:p>
            <a:r>
              <a:rPr lang="en-US" dirty="0" smtClean="0"/>
              <a:t>Julie Earp</a:t>
            </a:r>
          </a:p>
          <a:p>
            <a:r>
              <a:rPr lang="en-US" dirty="0" smtClean="0"/>
              <a:t>Bryn Goodman</a:t>
            </a:r>
          </a:p>
          <a:p>
            <a:r>
              <a:rPr lang="en-US" dirty="0" smtClean="0"/>
              <a:t>Sam </a:t>
            </a:r>
            <a:r>
              <a:rPr lang="en-US" dirty="0" err="1" smtClean="0"/>
              <a:t>Haaz</a:t>
            </a:r>
            <a:endParaRPr lang="en-US" dirty="0" smtClean="0"/>
          </a:p>
          <a:p>
            <a:r>
              <a:rPr lang="en-US" dirty="0" smtClean="0"/>
              <a:t>Kelley Hodge</a:t>
            </a:r>
          </a:p>
          <a:p>
            <a:endParaRPr lang="en-US" dirty="0"/>
          </a:p>
        </p:txBody>
      </p:sp>
      <p:sp>
        <p:nvSpPr>
          <p:cNvPr id="4" name="Content Placeholder 2"/>
          <p:cNvSpPr txBox="1">
            <a:spLocks/>
          </p:cNvSpPr>
          <p:nvPr/>
        </p:nvSpPr>
        <p:spPr>
          <a:xfrm>
            <a:off x="6387549" y="1980196"/>
            <a:ext cx="3813313" cy="329366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t>Liku Madoshi</a:t>
            </a:r>
          </a:p>
          <a:p>
            <a:r>
              <a:rPr lang="en-US" dirty="0" smtClean="0"/>
              <a:t>Caroline </a:t>
            </a:r>
            <a:r>
              <a:rPr lang="en-US" dirty="0" err="1" smtClean="0"/>
              <a:t>McGlynn</a:t>
            </a:r>
            <a:endParaRPr lang="en-US" dirty="0" smtClean="0"/>
          </a:p>
          <a:p>
            <a:r>
              <a:rPr lang="en-US" dirty="0" smtClean="0"/>
              <a:t>Trisha Stein</a:t>
            </a:r>
          </a:p>
          <a:p>
            <a:r>
              <a:rPr lang="en-US" dirty="0" smtClean="0"/>
              <a:t>Bonnie Young</a:t>
            </a:r>
          </a:p>
          <a:p>
            <a:endParaRPr lang="en-US" dirty="0" smtClean="0"/>
          </a:p>
          <a:p>
            <a:endParaRPr lang="en-US" dirty="0"/>
          </a:p>
        </p:txBody>
      </p:sp>
    </p:spTree>
    <p:extLst>
      <p:ext uri="{BB962C8B-B14F-4D97-AF65-F5344CB8AC3E}">
        <p14:creationId xmlns:p14="http://schemas.microsoft.com/office/powerpoint/2010/main" val="15513742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BC381-4386-40FA-BF4D-47A45C4882BB}"/>
              </a:ext>
            </a:extLst>
          </p:cNvPr>
          <p:cNvSpPr>
            <a:spLocks noGrp="1"/>
          </p:cNvSpPr>
          <p:nvPr>
            <p:ph type="title"/>
          </p:nvPr>
        </p:nvSpPr>
        <p:spPr>
          <a:xfrm>
            <a:off x="838200" y="161841"/>
            <a:ext cx="10515600" cy="663547"/>
          </a:xfrm>
        </p:spPr>
        <p:txBody>
          <a:bodyPr/>
          <a:lstStyle/>
          <a:p>
            <a:r>
              <a:rPr lang="en-US" dirty="0"/>
              <a:t>History of Title </a:t>
            </a:r>
            <a:r>
              <a:rPr lang="en-US" dirty="0" smtClean="0"/>
              <a:t>IX (Cont’d)</a:t>
            </a:r>
            <a:endParaRPr lang="en-US" dirty="0"/>
          </a:p>
        </p:txBody>
      </p:sp>
      <p:sp>
        <p:nvSpPr>
          <p:cNvPr id="3" name="Content Placeholder 2">
            <a:extLst>
              <a:ext uri="{FF2B5EF4-FFF2-40B4-BE49-F238E27FC236}">
                <a16:creationId xmlns:a16="http://schemas.microsoft.com/office/drawing/2014/main" id="{6B30FB96-9C2D-40FA-9E90-B4C6C64A605C}"/>
              </a:ext>
            </a:extLst>
          </p:cNvPr>
          <p:cNvSpPr>
            <a:spLocks noGrp="1"/>
          </p:cNvSpPr>
          <p:nvPr>
            <p:ph idx="1"/>
          </p:nvPr>
        </p:nvSpPr>
        <p:spPr>
          <a:xfrm>
            <a:off x="838200" y="990938"/>
            <a:ext cx="10515600" cy="4604792"/>
          </a:xfrm>
        </p:spPr>
        <p:txBody>
          <a:bodyPr>
            <a:noAutofit/>
          </a:bodyPr>
          <a:lstStyle/>
          <a:p>
            <a:pPr marL="0" indent="0">
              <a:buNone/>
            </a:pPr>
            <a:r>
              <a:rPr lang="en-US" sz="2400" i="1" dirty="0" smtClean="0"/>
              <a:t>Davis </a:t>
            </a:r>
            <a:r>
              <a:rPr lang="en-US" sz="2400" dirty="0"/>
              <a:t>is a case concerning sexual harassment of a fifth-grade student by another </a:t>
            </a:r>
            <a:r>
              <a:rPr lang="en-US" sz="2400" dirty="0" smtClean="0"/>
              <a:t>student.</a:t>
            </a:r>
            <a:endParaRPr lang="en-US" sz="2400" dirty="0"/>
          </a:p>
          <a:p>
            <a:r>
              <a:rPr lang="en-US" sz="2400" dirty="0"/>
              <a:t>The Supreme Court </a:t>
            </a:r>
            <a:r>
              <a:rPr lang="en-US" sz="2400" b="1" i="1" dirty="0"/>
              <a:t>did not adopt </a:t>
            </a:r>
            <a:r>
              <a:rPr lang="en-US" sz="2400" dirty="0"/>
              <a:t>the Title VII definition of sexual </a:t>
            </a:r>
            <a:r>
              <a:rPr lang="en-US" sz="2400" dirty="0" smtClean="0"/>
              <a:t>harassment (</a:t>
            </a:r>
            <a:r>
              <a:rPr lang="en-US" sz="2400" dirty="0"/>
              <a:t>severe, persistent, </a:t>
            </a:r>
            <a:r>
              <a:rPr lang="en-US" sz="2400" b="1" dirty="0"/>
              <a:t>or</a:t>
            </a:r>
            <a:r>
              <a:rPr lang="en-US" sz="2400" dirty="0"/>
              <a:t> </a:t>
            </a:r>
            <a:r>
              <a:rPr lang="en-US" sz="2400" dirty="0" smtClean="0"/>
              <a:t>pervasive) </a:t>
            </a:r>
            <a:r>
              <a:rPr lang="en-US" sz="2400" dirty="0"/>
              <a:t>for use under Title IX, defining actionable sexual harassment for Title IX purposes as conduct that is “severe, </a:t>
            </a:r>
            <a:r>
              <a:rPr lang="en-US" sz="2400" dirty="0" smtClean="0"/>
              <a:t>pervasive </a:t>
            </a:r>
            <a:r>
              <a:rPr lang="en-US" sz="2400" b="1" dirty="0"/>
              <a:t>and </a:t>
            </a:r>
            <a:r>
              <a:rPr lang="en-US" sz="2400" dirty="0"/>
              <a:t>objectively offensive.”</a:t>
            </a:r>
          </a:p>
          <a:p>
            <a:r>
              <a:rPr lang="en-US" sz="2400" dirty="0"/>
              <a:t>The Department stated that it’s persuaded by the Supreme Court’s reasoning that elementary and secondary </a:t>
            </a:r>
            <a:r>
              <a:rPr lang="en-US" sz="2400" dirty="0" smtClean="0"/>
              <a:t>“[S]</a:t>
            </a:r>
            <a:r>
              <a:rPr lang="en-US" sz="2400" dirty="0" err="1" smtClean="0"/>
              <a:t>chools</a:t>
            </a:r>
            <a:r>
              <a:rPr lang="en-US" sz="2400" dirty="0" smtClean="0"/>
              <a:t> </a:t>
            </a:r>
            <a:r>
              <a:rPr lang="en-US" sz="2400" dirty="0"/>
              <a:t>are unlike the adult workplace and that children may regularly interact in a manner that would be unacceptable among adults… The Department does not wish to apply the same definition of actionable sexual harassment under Title VII to Title IX because such an application would equate workplaces with educational </a:t>
            </a:r>
            <a:r>
              <a:rPr lang="en-US" sz="2400" dirty="0" smtClean="0"/>
              <a:t>environments.”</a:t>
            </a:r>
            <a:endParaRPr lang="en-US" sz="2400" dirty="0"/>
          </a:p>
        </p:txBody>
      </p:sp>
    </p:spTree>
    <p:extLst>
      <p:ext uri="{BB962C8B-B14F-4D97-AF65-F5344CB8AC3E}">
        <p14:creationId xmlns:p14="http://schemas.microsoft.com/office/powerpoint/2010/main" val="38806432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New Final Regulations</a:t>
            </a:r>
            <a:endParaRPr lang="en-US" sz="4000" dirty="0"/>
          </a:p>
        </p:txBody>
      </p:sp>
    </p:spTree>
    <p:extLst>
      <p:ext uri="{BB962C8B-B14F-4D97-AF65-F5344CB8AC3E}">
        <p14:creationId xmlns:p14="http://schemas.microsoft.com/office/powerpoint/2010/main" val="38294196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4728"/>
            <a:ext cx="10515600" cy="748145"/>
          </a:xfrm>
        </p:spPr>
        <p:txBody>
          <a:bodyPr>
            <a:normAutofit/>
          </a:bodyPr>
          <a:lstStyle/>
          <a:p>
            <a:r>
              <a:rPr lang="en-US" dirty="0"/>
              <a:t>The New Title IX Regulations</a:t>
            </a:r>
          </a:p>
        </p:txBody>
      </p:sp>
      <p:sp>
        <p:nvSpPr>
          <p:cNvPr id="3" name="Content Placeholder 2"/>
          <p:cNvSpPr>
            <a:spLocks noGrp="1"/>
          </p:cNvSpPr>
          <p:nvPr>
            <p:ph idx="1"/>
          </p:nvPr>
        </p:nvSpPr>
        <p:spPr>
          <a:xfrm>
            <a:off x="838200" y="1265382"/>
            <a:ext cx="10515600" cy="3887066"/>
          </a:xfrm>
        </p:spPr>
        <p:txBody>
          <a:bodyPr>
            <a:normAutofit fontScale="55000" lnSpcReduction="20000"/>
          </a:bodyPr>
          <a:lstStyle/>
          <a:p>
            <a:r>
              <a:rPr lang="en-US" sz="3600" dirty="0"/>
              <a:t>On May 6, 2020, the U.S. Department of Education issued the 2,033 </a:t>
            </a:r>
            <a:r>
              <a:rPr lang="en-US" sz="3600" dirty="0" smtClean="0"/>
              <a:t>page document </a:t>
            </a:r>
            <a:r>
              <a:rPr lang="en-US" sz="3600" dirty="0"/>
              <a:t>that amended the regulations implementing the Title IX of the Education Amendments of 1972 and which contained the new </a:t>
            </a:r>
            <a:r>
              <a:rPr lang="en-US" sz="3600" b="1" dirty="0"/>
              <a:t>Final Regulations. </a:t>
            </a:r>
            <a:endParaRPr lang="en-US" sz="3600" b="1" dirty="0" smtClean="0"/>
          </a:p>
          <a:p>
            <a:pPr marL="0" indent="0">
              <a:buNone/>
            </a:pPr>
            <a:endParaRPr lang="en-US" sz="3600" b="1" dirty="0" smtClean="0"/>
          </a:p>
          <a:p>
            <a:r>
              <a:rPr lang="en-US" sz="3600" dirty="0" smtClean="0"/>
              <a:t>Steps that led to the Final Regulations:</a:t>
            </a:r>
            <a:endParaRPr lang="en-US" sz="3600" dirty="0"/>
          </a:p>
          <a:p>
            <a:pPr lvl="1">
              <a:buFont typeface="Wingdings" panose="05000000000000000000" pitchFamily="2" charset="2"/>
              <a:buChar char="Ø"/>
            </a:pPr>
            <a:endParaRPr lang="en-US" sz="3600" dirty="0"/>
          </a:p>
          <a:p>
            <a:pPr lvl="1">
              <a:buFont typeface="Wingdings" panose="05000000000000000000" pitchFamily="2" charset="2"/>
              <a:buChar char="Ø"/>
            </a:pPr>
            <a:r>
              <a:rPr lang="en-US" sz="3600" dirty="0"/>
              <a:t>In November 2018, the U.S. Department of Education issued proposed changes to Title IX procedures as called the Notice of Proposed Rulemaking or NPRM.</a:t>
            </a:r>
          </a:p>
          <a:p>
            <a:pPr marL="457200" lvl="1" indent="0">
              <a:buNone/>
            </a:pPr>
            <a:endParaRPr lang="en-US" sz="3600" dirty="0"/>
          </a:p>
          <a:p>
            <a:pPr lvl="1">
              <a:buFont typeface="Wingdings" panose="05000000000000000000" pitchFamily="2" charset="2"/>
              <a:buChar char="Ø"/>
            </a:pPr>
            <a:r>
              <a:rPr lang="en-US" sz="3600" dirty="0"/>
              <a:t>U.S. Department of Education received over 124,000 comments during a 6 month public comment period following release of the NPRM.  </a:t>
            </a:r>
          </a:p>
          <a:p>
            <a:pPr marL="457200" lvl="1" indent="0">
              <a:buNone/>
            </a:pPr>
            <a:endParaRPr lang="en-US" sz="3600" dirty="0"/>
          </a:p>
          <a:p>
            <a:pPr lvl="1">
              <a:buFont typeface="Wingdings" panose="05000000000000000000" pitchFamily="2" charset="2"/>
              <a:buChar char="Ø"/>
            </a:pPr>
            <a:r>
              <a:rPr lang="en-US" sz="3600" dirty="0" smtClean="0"/>
              <a:t>18 </a:t>
            </a:r>
            <a:r>
              <a:rPr lang="en-US" sz="3600" dirty="0"/>
              <a:t>months later, the final regulations were issued</a:t>
            </a:r>
            <a:r>
              <a:rPr lang="en-US" sz="3600" dirty="0" smtClean="0"/>
              <a:t>.</a:t>
            </a:r>
            <a:endParaRPr lang="en-US" sz="3400" dirty="0"/>
          </a:p>
          <a:p>
            <a:pPr marL="0" indent="0">
              <a:buNone/>
            </a:pPr>
            <a:r>
              <a:rPr lang="en-US" sz="1200" dirty="0"/>
              <a:t>									</a:t>
            </a:r>
            <a:r>
              <a:rPr lang="en-US" sz="2500" dirty="0" smtClean="0"/>
              <a:t>34 </a:t>
            </a:r>
            <a:r>
              <a:rPr lang="en-US" sz="2500" dirty="0"/>
              <a:t>CFR Part 106</a:t>
            </a:r>
            <a:endParaRPr lang="en-US" sz="2500" b="1" dirty="0"/>
          </a:p>
          <a:p>
            <a:endParaRPr lang="en-US" sz="2600" dirty="0"/>
          </a:p>
          <a:p>
            <a:endParaRPr lang="en-US" sz="2600" dirty="0"/>
          </a:p>
          <a:p>
            <a:endParaRPr lang="en-US" sz="2600" dirty="0"/>
          </a:p>
          <a:p>
            <a:pPr lvl="1"/>
            <a:endParaRPr lang="en-US" b="1" dirty="0"/>
          </a:p>
          <a:p>
            <a:pPr marL="914400" lvl="2" indent="0">
              <a:buNone/>
            </a:pPr>
            <a:endParaRPr lang="en-US" dirty="0"/>
          </a:p>
          <a:p>
            <a:pPr lvl="2"/>
            <a:endParaRPr lang="en-US" b="1" dirty="0"/>
          </a:p>
          <a:p>
            <a:pPr marL="914400" lvl="2" indent="0">
              <a:buNone/>
            </a:pPr>
            <a:endParaRPr lang="en-US" b="1" dirty="0"/>
          </a:p>
          <a:p>
            <a:pPr lvl="1"/>
            <a:endParaRPr lang="en-US" b="1" dirty="0"/>
          </a:p>
        </p:txBody>
      </p:sp>
    </p:spTree>
    <p:extLst>
      <p:ext uri="{BB962C8B-B14F-4D97-AF65-F5344CB8AC3E}">
        <p14:creationId xmlns:p14="http://schemas.microsoft.com/office/powerpoint/2010/main" val="3843942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C2D3D-7082-49AC-B49D-18B8FFFEAB6E}"/>
              </a:ext>
            </a:extLst>
          </p:cNvPr>
          <p:cNvSpPr>
            <a:spLocks noGrp="1"/>
          </p:cNvSpPr>
          <p:nvPr>
            <p:ph type="title"/>
          </p:nvPr>
        </p:nvSpPr>
        <p:spPr>
          <a:xfrm>
            <a:off x="838200" y="365125"/>
            <a:ext cx="10515600" cy="817005"/>
          </a:xfrm>
        </p:spPr>
        <p:txBody>
          <a:bodyPr>
            <a:noAutofit/>
          </a:bodyPr>
          <a:lstStyle/>
          <a:p>
            <a:r>
              <a:rPr lang="en-US" sz="3200" dirty="0"/>
              <a:t>Prelude to the New Regulations for K-12 Schools</a:t>
            </a:r>
          </a:p>
        </p:txBody>
      </p:sp>
      <p:sp>
        <p:nvSpPr>
          <p:cNvPr id="3" name="Content Placeholder 2">
            <a:extLst>
              <a:ext uri="{FF2B5EF4-FFF2-40B4-BE49-F238E27FC236}">
                <a16:creationId xmlns:a16="http://schemas.microsoft.com/office/drawing/2014/main" id="{89AC2CA0-B246-4DD0-86CD-1CB2C610F59C}"/>
              </a:ext>
            </a:extLst>
          </p:cNvPr>
          <p:cNvSpPr>
            <a:spLocks noGrp="1"/>
          </p:cNvSpPr>
          <p:nvPr>
            <p:ph idx="1"/>
          </p:nvPr>
        </p:nvSpPr>
        <p:spPr>
          <a:xfrm>
            <a:off x="838200" y="1182131"/>
            <a:ext cx="10515600" cy="4493740"/>
          </a:xfrm>
        </p:spPr>
        <p:txBody>
          <a:bodyPr>
            <a:normAutofit fontScale="92500"/>
          </a:bodyPr>
          <a:lstStyle/>
          <a:p>
            <a:r>
              <a:rPr lang="en-US" sz="2600" dirty="0"/>
              <a:t>On February 26, 2020, U.S. </a:t>
            </a:r>
            <a:r>
              <a:rPr lang="en-US" sz="2600" dirty="0" smtClean="0"/>
              <a:t>Dept. </a:t>
            </a:r>
            <a:r>
              <a:rPr lang="en-US" sz="2600" dirty="0"/>
              <a:t>of Education issued a press release about a renewed focus on combating sexual assault and sex harassment in K-12 schools.</a:t>
            </a:r>
          </a:p>
          <a:p>
            <a:r>
              <a:rPr lang="en-US" sz="2600" b="0" i="0" dirty="0">
                <a:solidFill>
                  <a:srgbClr val="030A13"/>
                </a:solidFill>
                <a:effectLst/>
                <a:latin typeface="Helvetica Neue"/>
              </a:rPr>
              <a:t>In fact, according to the most recent available Civil Rights Data Collection (CRDC) for the 2015-2016 school year, there were approximately </a:t>
            </a:r>
            <a:r>
              <a:rPr lang="en-US" sz="2600" b="1" i="0" dirty="0">
                <a:solidFill>
                  <a:srgbClr val="030A13"/>
                </a:solidFill>
                <a:effectLst/>
                <a:latin typeface="Helvetica Neue"/>
              </a:rPr>
              <a:t>9,700 incidents of sexual assault, rape or attempted rape reported in public elementary and secondary schools</a:t>
            </a:r>
            <a:r>
              <a:rPr lang="en-US" sz="2600" b="0" i="0" dirty="0">
                <a:solidFill>
                  <a:srgbClr val="030A13"/>
                </a:solidFill>
                <a:effectLst/>
                <a:latin typeface="Helvetica Neue"/>
              </a:rPr>
              <a:t>.</a:t>
            </a:r>
          </a:p>
          <a:p>
            <a:r>
              <a:rPr lang="en-US" sz="2600" dirty="0">
                <a:solidFill>
                  <a:srgbClr val="030A13"/>
                </a:solidFill>
                <a:latin typeface="Helvetica Neue"/>
              </a:rPr>
              <a:t>According to the Department, </a:t>
            </a:r>
            <a:r>
              <a:rPr lang="en-US" sz="2600" b="0" i="0" dirty="0">
                <a:solidFill>
                  <a:srgbClr val="030A13"/>
                </a:solidFill>
                <a:effectLst/>
                <a:latin typeface="Helvetica Neue"/>
              </a:rPr>
              <a:t>"The number of K-12 sexual harassment and violence complaints filed with OCR is </a:t>
            </a:r>
            <a:r>
              <a:rPr lang="en-US" sz="2600" b="1" i="0" dirty="0">
                <a:solidFill>
                  <a:srgbClr val="030A13"/>
                </a:solidFill>
                <a:effectLst/>
                <a:latin typeface="Helvetica Neue"/>
              </a:rPr>
              <a:t>nearly </a:t>
            </a:r>
            <a:r>
              <a:rPr lang="en-US" sz="2600" b="1" i="0" dirty="0" smtClean="0">
                <a:solidFill>
                  <a:srgbClr val="030A13"/>
                </a:solidFill>
                <a:effectLst/>
                <a:latin typeface="Helvetica Neue"/>
              </a:rPr>
              <a:t>15 </a:t>
            </a:r>
            <a:r>
              <a:rPr lang="en-US" sz="2600" b="1" i="0" dirty="0">
                <a:solidFill>
                  <a:srgbClr val="030A13"/>
                </a:solidFill>
                <a:effectLst/>
                <a:latin typeface="Helvetica Neue"/>
              </a:rPr>
              <a:t>times greater </a:t>
            </a:r>
            <a:r>
              <a:rPr lang="en-US" sz="2600" b="0" i="0" dirty="0">
                <a:solidFill>
                  <a:srgbClr val="030A13"/>
                </a:solidFill>
                <a:effectLst/>
                <a:latin typeface="Helvetica Neue"/>
              </a:rPr>
              <a:t>than it was a decade ago. This disturbing change is a matter of serious concern and requires immediate </a:t>
            </a:r>
            <a:r>
              <a:rPr lang="en-US" sz="2600" b="0" i="0" dirty="0" smtClean="0">
                <a:solidFill>
                  <a:srgbClr val="030A13"/>
                </a:solidFill>
                <a:effectLst/>
                <a:latin typeface="Helvetica Neue"/>
              </a:rPr>
              <a:t>attention.”</a:t>
            </a:r>
            <a:endParaRPr lang="en-US" sz="2600" b="0" i="0" dirty="0">
              <a:solidFill>
                <a:srgbClr val="030A13"/>
              </a:solidFill>
              <a:effectLst/>
              <a:latin typeface="Helvetica Neue"/>
            </a:endParaRPr>
          </a:p>
          <a:p>
            <a:pPr marL="0" indent="0">
              <a:buNone/>
            </a:pPr>
            <a:r>
              <a:rPr lang="en-US" sz="1400" dirty="0">
                <a:hlinkClick r:id="rId2"/>
              </a:rPr>
              <a:t>https://www.ed.gov/news/press-releases/secretary-devos-announces-new-civil-rights-initiative-combat-sexual-assault-k-12-public-schools?utm_content=&amp;utm_medium=email&amp;utm_name=&amp;utm_source=govdelivery&amp;utm_term=</a:t>
            </a:r>
            <a:endParaRPr lang="en-US" sz="1400" dirty="0"/>
          </a:p>
        </p:txBody>
      </p:sp>
    </p:spTree>
    <p:extLst>
      <p:ext uri="{BB962C8B-B14F-4D97-AF65-F5344CB8AC3E}">
        <p14:creationId xmlns:p14="http://schemas.microsoft.com/office/powerpoint/2010/main" val="40548704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04E7F-0ECB-44E4-BF49-D1A8EF5AC329}"/>
              </a:ext>
            </a:extLst>
          </p:cNvPr>
          <p:cNvSpPr>
            <a:spLocks noGrp="1"/>
          </p:cNvSpPr>
          <p:nvPr>
            <p:ph type="title"/>
          </p:nvPr>
        </p:nvSpPr>
        <p:spPr>
          <a:xfrm>
            <a:off x="838200" y="365125"/>
            <a:ext cx="10515600" cy="817005"/>
          </a:xfrm>
        </p:spPr>
        <p:txBody>
          <a:bodyPr>
            <a:normAutofit fontScale="90000"/>
          </a:bodyPr>
          <a:lstStyle/>
          <a:p>
            <a:r>
              <a:rPr lang="en-US" dirty="0"/>
              <a:t>Why </a:t>
            </a:r>
            <a:r>
              <a:rPr lang="en-US" dirty="0" smtClean="0"/>
              <a:t>Did </a:t>
            </a:r>
            <a:r>
              <a:rPr lang="en-US" dirty="0"/>
              <a:t>the </a:t>
            </a:r>
            <a:r>
              <a:rPr lang="en-US" dirty="0" smtClean="0"/>
              <a:t>Department </a:t>
            </a:r>
            <a:r>
              <a:rPr lang="en-US" dirty="0"/>
              <a:t>I</a:t>
            </a:r>
            <a:r>
              <a:rPr lang="en-US" dirty="0" smtClean="0"/>
              <a:t>ssue </a:t>
            </a:r>
            <a:r>
              <a:rPr lang="en-US" dirty="0"/>
              <a:t>the </a:t>
            </a:r>
            <a:r>
              <a:rPr lang="en-US" dirty="0" smtClean="0"/>
              <a:t>New </a:t>
            </a:r>
            <a:r>
              <a:rPr lang="en-US" dirty="0"/>
              <a:t>Final </a:t>
            </a:r>
            <a:r>
              <a:rPr lang="en-US" dirty="0" smtClean="0"/>
              <a:t>Regulations?</a:t>
            </a:r>
            <a:endParaRPr lang="en-US" dirty="0"/>
          </a:p>
        </p:txBody>
      </p:sp>
      <p:sp>
        <p:nvSpPr>
          <p:cNvPr id="3" name="Content Placeholder 2">
            <a:extLst>
              <a:ext uri="{FF2B5EF4-FFF2-40B4-BE49-F238E27FC236}">
                <a16:creationId xmlns:a16="http://schemas.microsoft.com/office/drawing/2014/main" id="{6A389885-EDB7-49F4-A9D8-537DF9548700}"/>
              </a:ext>
            </a:extLst>
          </p:cNvPr>
          <p:cNvSpPr>
            <a:spLocks noGrp="1"/>
          </p:cNvSpPr>
          <p:nvPr>
            <p:ph idx="1"/>
          </p:nvPr>
        </p:nvSpPr>
        <p:spPr>
          <a:xfrm>
            <a:off x="838200" y="1394792"/>
            <a:ext cx="10515600" cy="4380470"/>
          </a:xfrm>
        </p:spPr>
        <p:txBody>
          <a:bodyPr>
            <a:normAutofit fontScale="92500" lnSpcReduction="10000"/>
          </a:bodyPr>
          <a:lstStyle/>
          <a:p>
            <a:pPr algn="l"/>
            <a:r>
              <a:rPr lang="en-US" sz="2600" b="0" i="0" dirty="0">
                <a:solidFill>
                  <a:srgbClr val="030A13"/>
                </a:solidFill>
                <a:effectLst/>
                <a:latin typeface="Helvetica Neue"/>
              </a:rPr>
              <a:t>The new Title IX </a:t>
            </a:r>
            <a:r>
              <a:rPr lang="en-US" sz="2600" b="0" i="0" dirty="0" smtClean="0">
                <a:solidFill>
                  <a:srgbClr val="030A13"/>
                </a:solidFill>
                <a:effectLst/>
                <a:latin typeface="Helvetica Neue"/>
              </a:rPr>
              <a:t>regulation </a:t>
            </a:r>
            <a:r>
              <a:rPr lang="en-US" sz="2600" b="0" i="0" dirty="0">
                <a:solidFill>
                  <a:srgbClr val="030A13"/>
                </a:solidFill>
                <a:effectLst/>
                <a:latin typeface="Helvetica Neue"/>
              </a:rPr>
              <a:t>holds schools accountable for failure to respond </a:t>
            </a:r>
            <a:r>
              <a:rPr lang="en-US" sz="2600" b="1" i="0" dirty="0">
                <a:solidFill>
                  <a:srgbClr val="030A13"/>
                </a:solidFill>
                <a:effectLst/>
                <a:latin typeface="Helvetica Neue"/>
              </a:rPr>
              <a:t>equitably and promptly </a:t>
            </a:r>
            <a:r>
              <a:rPr lang="en-US" sz="2600" b="0" i="0" dirty="0">
                <a:solidFill>
                  <a:srgbClr val="030A13"/>
                </a:solidFill>
                <a:effectLst/>
                <a:latin typeface="Helvetica Neue"/>
              </a:rPr>
              <a:t>to sexual misconduct incidents and ensures a more reliable adjudication process that is fair to all students.</a:t>
            </a:r>
          </a:p>
          <a:p>
            <a:pPr algn="l"/>
            <a:r>
              <a:rPr lang="en-US" sz="2600" b="0" i="0" dirty="0" smtClean="0">
                <a:solidFill>
                  <a:srgbClr val="030A13"/>
                </a:solidFill>
                <a:effectLst/>
                <a:latin typeface="Helvetica Neue"/>
              </a:rPr>
              <a:t>Secretary </a:t>
            </a:r>
            <a:r>
              <a:rPr lang="en-US" sz="2600" b="0" i="0" dirty="0">
                <a:solidFill>
                  <a:srgbClr val="030A13"/>
                </a:solidFill>
                <a:effectLst/>
                <a:latin typeface="Helvetica Neue"/>
              </a:rPr>
              <a:t>of </a:t>
            </a:r>
            <a:r>
              <a:rPr lang="en-US" sz="2600" b="0" i="0" dirty="0" smtClean="0">
                <a:solidFill>
                  <a:srgbClr val="030A13"/>
                </a:solidFill>
                <a:effectLst/>
                <a:latin typeface="Helvetica Neue"/>
              </a:rPr>
              <a:t>Education </a:t>
            </a:r>
            <a:r>
              <a:rPr lang="en-US" sz="2600" b="0" i="0" dirty="0">
                <a:solidFill>
                  <a:srgbClr val="030A13"/>
                </a:solidFill>
                <a:effectLst/>
                <a:latin typeface="Helvetica Neue"/>
              </a:rPr>
              <a:t>Betsy DeVos stated: </a:t>
            </a:r>
          </a:p>
          <a:p>
            <a:pPr marL="0" indent="0" algn="l">
              <a:buNone/>
            </a:pPr>
            <a:r>
              <a:rPr lang="en-US" sz="2600" b="0" i="0" dirty="0">
                <a:solidFill>
                  <a:srgbClr val="030A13"/>
                </a:solidFill>
                <a:effectLst/>
                <a:latin typeface="Helvetica Neue"/>
              </a:rPr>
              <a:t>	</a:t>
            </a:r>
            <a:r>
              <a:rPr lang="en-US" sz="2600" b="0" i="0" dirty="0" smtClean="0">
                <a:solidFill>
                  <a:srgbClr val="030A13"/>
                </a:solidFill>
                <a:effectLst/>
                <a:latin typeface="Helvetica Neue"/>
              </a:rPr>
              <a:t>“Too </a:t>
            </a:r>
            <a:r>
              <a:rPr lang="en-US" sz="2600" b="0" i="0" dirty="0">
                <a:solidFill>
                  <a:srgbClr val="030A13"/>
                </a:solidFill>
                <a:effectLst/>
                <a:latin typeface="Helvetica Neue"/>
              </a:rPr>
              <a:t>many students have lost access to their education because 	their school inadequately responded when a student filed a 	complaint of sexual harassment or sexual assault…This new 	regulation requires schools to act in meaningful ways to support 	survivors of sexual misconduct, without sacrificing important 	safeguards to ensure a fair and transparent process. We can 	and must continue to fight sexual misconduct in our nation’s 	schools, </a:t>
            </a:r>
            <a:r>
              <a:rPr lang="en-US" sz="2600" b="0" i="0" dirty="0" smtClean="0">
                <a:solidFill>
                  <a:srgbClr val="030A13"/>
                </a:solidFill>
                <a:effectLst/>
                <a:latin typeface="Helvetica Neue"/>
              </a:rPr>
              <a:t>	and </a:t>
            </a:r>
            <a:r>
              <a:rPr lang="en-US" sz="2600" b="0" i="0" dirty="0">
                <a:solidFill>
                  <a:srgbClr val="030A13"/>
                </a:solidFill>
                <a:effectLst/>
                <a:latin typeface="Helvetica Neue"/>
              </a:rPr>
              <a:t>this rule makes certain that fight </a:t>
            </a:r>
            <a:r>
              <a:rPr lang="en-US" sz="2600" b="0" i="0" dirty="0" smtClean="0">
                <a:solidFill>
                  <a:srgbClr val="030A13"/>
                </a:solidFill>
                <a:effectLst/>
                <a:latin typeface="Helvetica Neue"/>
              </a:rPr>
              <a:t>continues</a:t>
            </a:r>
            <a:r>
              <a:rPr lang="en-US" sz="2600" dirty="0" smtClean="0">
                <a:solidFill>
                  <a:srgbClr val="030A13"/>
                </a:solidFill>
                <a:latin typeface="Helvetica Neue"/>
              </a:rPr>
              <a:t>.”</a:t>
            </a:r>
            <a:endParaRPr lang="en-US" sz="2600" b="0" i="0" dirty="0" smtClean="0">
              <a:solidFill>
                <a:srgbClr val="030A13"/>
              </a:solidFill>
              <a:effectLst/>
              <a:latin typeface="Helvetica Neue"/>
            </a:endParaRPr>
          </a:p>
          <a:p>
            <a:pPr marL="0" indent="0">
              <a:buNone/>
            </a:pPr>
            <a:r>
              <a:rPr lang="en-US" sz="1400" dirty="0">
                <a:hlinkClick r:id="rId2"/>
              </a:rPr>
              <a:t>https://www.ed.gov/news/press-releases/secretary-devos-takes-historic-action-strengthen-title-ix-protections-all-students#:~:text=Key%20provisions%20of%20the%20Department,on%20the%20basis%20of%20sex</a:t>
            </a:r>
            <a:endParaRPr lang="en-US" sz="1400" dirty="0"/>
          </a:p>
          <a:p>
            <a:pPr marL="0" indent="0" algn="l">
              <a:buNone/>
            </a:pPr>
            <a:endParaRPr lang="en-US" sz="2600" b="0" i="0" dirty="0">
              <a:solidFill>
                <a:srgbClr val="030A13"/>
              </a:solidFill>
              <a:effectLst/>
              <a:latin typeface="Helvetica Neue"/>
            </a:endParaRPr>
          </a:p>
          <a:p>
            <a:endParaRPr lang="en-US" dirty="0"/>
          </a:p>
        </p:txBody>
      </p:sp>
    </p:spTree>
    <p:extLst>
      <p:ext uri="{BB962C8B-B14F-4D97-AF65-F5344CB8AC3E}">
        <p14:creationId xmlns:p14="http://schemas.microsoft.com/office/powerpoint/2010/main" val="306247466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3311"/>
          </a:xfrm>
        </p:spPr>
        <p:txBody>
          <a:bodyPr/>
          <a:lstStyle/>
          <a:p>
            <a:r>
              <a:rPr lang="en-US" dirty="0"/>
              <a:t>What </a:t>
            </a:r>
            <a:r>
              <a:rPr lang="en-US" dirty="0" smtClean="0"/>
              <a:t>Are </a:t>
            </a:r>
            <a:r>
              <a:rPr lang="en-US" dirty="0"/>
              <a:t>the Final Regulations?</a:t>
            </a:r>
          </a:p>
        </p:txBody>
      </p:sp>
      <p:sp>
        <p:nvSpPr>
          <p:cNvPr id="3" name="Content Placeholder 2"/>
          <p:cNvSpPr>
            <a:spLocks noGrp="1"/>
          </p:cNvSpPr>
          <p:nvPr>
            <p:ph idx="1"/>
          </p:nvPr>
        </p:nvSpPr>
        <p:spPr>
          <a:xfrm>
            <a:off x="838200" y="1366983"/>
            <a:ext cx="10515600" cy="4308888"/>
          </a:xfrm>
        </p:spPr>
        <p:txBody>
          <a:bodyPr>
            <a:normAutofit fontScale="92500" lnSpcReduction="10000"/>
          </a:bodyPr>
          <a:lstStyle/>
          <a:p>
            <a:pPr lvl="1">
              <a:buFont typeface="Arial" panose="020B0604020202020204" pitchFamily="34" charset="0"/>
              <a:buChar char="•"/>
            </a:pPr>
            <a:r>
              <a:rPr lang="en-US" sz="2600" dirty="0"/>
              <a:t>These Final Regulations specify how recipients (defined as schools, LEAs, postsecondary institutions) of federal financial assistance </a:t>
            </a:r>
            <a:r>
              <a:rPr lang="en-US" sz="2600" b="1" dirty="0"/>
              <a:t>must</a:t>
            </a:r>
            <a:r>
              <a:rPr lang="en-US" sz="2600" dirty="0"/>
              <a:t> respond to allegations of sexual harassment consistent with Title IX’s prohibition against sex discrimination.</a:t>
            </a:r>
          </a:p>
          <a:p>
            <a:pPr lvl="1">
              <a:buFont typeface="Arial" panose="020B0604020202020204" pitchFamily="34" charset="0"/>
              <a:buChar char="•"/>
            </a:pPr>
            <a:endParaRPr lang="en-US" sz="2600" dirty="0"/>
          </a:p>
          <a:p>
            <a:pPr lvl="1">
              <a:buFont typeface="Arial" panose="020B0604020202020204" pitchFamily="34" charset="0"/>
              <a:buChar char="•"/>
            </a:pPr>
            <a:r>
              <a:rPr lang="en-US" sz="2600" dirty="0"/>
              <a:t>Final Regulations, </a:t>
            </a:r>
            <a:r>
              <a:rPr lang="en-US" sz="2600" i="1" dirty="0"/>
              <a:t>unlike past guidance </a:t>
            </a:r>
            <a:r>
              <a:rPr lang="en-US" sz="2600" dirty="0"/>
              <a:t>issued in 2011 and 2014 from the Office of Civil Rights (OCR) within the Department, </a:t>
            </a:r>
            <a:r>
              <a:rPr lang="en-US" sz="2600" b="1" dirty="0"/>
              <a:t>have the full effect of law and override any past guidance.</a:t>
            </a:r>
          </a:p>
          <a:p>
            <a:pPr lvl="2"/>
            <a:endParaRPr lang="en-US" sz="2200" b="1" dirty="0" smtClean="0"/>
          </a:p>
          <a:p>
            <a:pPr marL="914400" lvl="2" indent="0">
              <a:buNone/>
            </a:pPr>
            <a:r>
              <a:rPr lang="en-US" sz="2200" b="1" dirty="0" smtClean="0"/>
              <a:t>“</a:t>
            </a:r>
            <a:r>
              <a:rPr lang="en-US" sz="2200" b="1" dirty="0"/>
              <a:t>These Final Regulations impose, for the first time, legally binding rules on recipients with respect to sexual harassment</a:t>
            </a:r>
            <a:r>
              <a:rPr lang="en-US" sz="2200" b="1" dirty="0" smtClean="0"/>
              <a:t>.”</a:t>
            </a:r>
          </a:p>
          <a:p>
            <a:pPr marL="914400" lvl="2" indent="0">
              <a:buNone/>
            </a:pPr>
            <a:endParaRPr lang="en-US" sz="2200" b="1" dirty="0">
              <a:hlinkClick r:id="rId2"/>
            </a:endParaRPr>
          </a:p>
          <a:p>
            <a:pPr marL="914400" lvl="2" indent="0">
              <a:buNone/>
            </a:pPr>
            <a:r>
              <a:rPr lang="en-US" sz="1300" dirty="0" smtClean="0">
                <a:hlinkClick r:id="rId2"/>
              </a:rPr>
              <a:t>https</a:t>
            </a:r>
            <a:r>
              <a:rPr lang="en-US" sz="1300" dirty="0">
                <a:hlinkClick r:id="rId2"/>
              </a:rPr>
              <a:t>://www.ed.gov/news/press-releases/secretary-devos-takes-historic-action-strengthen-title-ix-protections-all-students#:~:text=Key%20provisions%20of%20the%20Department,on%20the%20basis%20of%20sex</a:t>
            </a:r>
            <a:endParaRPr lang="en-US" sz="1300" dirty="0"/>
          </a:p>
          <a:p>
            <a:pPr marL="914400" lvl="2" indent="0">
              <a:buNone/>
            </a:pPr>
            <a:endParaRPr lang="en-US" sz="2200" b="1" dirty="0"/>
          </a:p>
          <a:p>
            <a:endParaRPr lang="en-US" dirty="0"/>
          </a:p>
        </p:txBody>
      </p:sp>
    </p:spTree>
    <p:extLst>
      <p:ext uri="{BB962C8B-B14F-4D97-AF65-F5344CB8AC3E}">
        <p14:creationId xmlns:p14="http://schemas.microsoft.com/office/powerpoint/2010/main" val="1963786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699490"/>
            <a:ext cx="9144000" cy="2105891"/>
          </a:xfrm>
        </p:spPr>
        <p:txBody>
          <a:bodyPr>
            <a:normAutofit fontScale="90000"/>
          </a:bodyPr>
          <a:lstStyle/>
          <a:p>
            <a:r>
              <a:rPr lang="en-US" dirty="0" smtClean="0"/>
              <a:t>Virtual Live Training Requests:</a:t>
            </a:r>
            <a:br>
              <a:rPr lang="en-US" dirty="0" smtClean="0"/>
            </a:br>
            <a:r>
              <a:rPr lang="en-US" dirty="0"/>
              <a:t/>
            </a:r>
            <a:br>
              <a:rPr lang="en-US" dirty="0"/>
            </a:br>
            <a:r>
              <a:rPr lang="en-US" dirty="0" smtClean="0"/>
              <a:t>Please Mute Yourself</a:t>
            </a:r>
            <a:br>
              <a:rPr lang="en-US" dirty="0" smtClean="0"/>
            </a:br>
            <a:r>
              <a:rPr lang="en-US" dirty="0" smtClean="0"/>
              <a:t/>
            </a:r>
            <a:br>
              <a:rPr lang="en-US" dirty="0" smtClean="0"/>
            </a:br>
            <a:r>
              <a:rPr lang="en-US" dirty="0" smtClean="0"/>
              <a:t>Place Questions in the Chat</a:t>
            </a:r>
            <a:endParaRPr lang="en-US" dirty="0"/>
          </a:p>
        </p:txBody>
      </p:sp>
      <p:sp>
        <p:nvSpPr>
          <p:cNvPr id="3" name="Subtitle 2"/>
          <p:cNvSpPr>
            <a:spLocks noGrp="1"/>
          </p:cNvSpPr>
          <p:nvPr>
            <p:ph type="subTitle" idx="1"/>
          </p:nvPr>
        </p:nvSpPr>
        <p:spPr>
          <a:xfrm>
            <a:off x="1524000" y="4304144"/>
            <a:ext cx="9144000" cy="1233573"/>
          </a:xfrm>
        </p:spPr>
        <p:txBody>
          <a:bodyPr>
            <a:noAutofit/>
          </a:bodyPr>
          <a:lstStyle/>
          <a:p>
            <a:r>
              <a:rPr lang="en-US" dirty="0"/>
              <a:t>Because this is a virtual live presentation, </a:t>
            </a:r>
            <a:r>
              <a:rPr lang="en-US" dirty="0" smtClean="0"/>
              <a:t>we request that attendees place </a:t>
            </a:r>
            <a:r>
              <a:rPr lang="en-US" dirty="0"/>
              <a:t>questions in the chat to be asked by the moderator at the end of the session. </a:t>
            </a:r>
            <a:r>
              <a:rPr lang="en-US" dirty="0" smtClean="0"/>
              <a:t>Time </a:t>
            </a:r>
            <a:r>
              <a:rPr lang="en-US" dirty="0"/>
              <a:t>will be reserved at the end of each session for question and answer.  </a:t>
            </a:r>
            <a:br>
              <a:rPr lang="en-US" dirty="0"/>
            </a:br>
            <a:endParaRPr lang="en-US" dirty="0"/>
          </a:p>
        </p:txBody>
      </p:sp>
    </p:spTree>
    <p:extLst>
      <p:ext uri="{BB962C8B-B14F-4D97-AF65-F5344CB8AC3E}">
        <p14:creationId xmlns:p14="http://schemas.microsoft.com/office/powerpoint/2010/main" val="269987177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7130"/>
          </a:xfrm>
        </p:spPr>
        <p:txBody>
          <a:bodyPr/>
          <a:lstStyle/>
          <a:p>
            <a:r>
              <a:rPr lang="en-US" dirty="0"/>
              <a:t>What </a:t>
            </a:r>
            <a:r>
              <a:rPr lang="en-US" dirty="0" smtClean="0"/>
              <a:t>Do </a:t>
            </a:r>
            <a:r>
              <a:rPr lang="en-US" dirty="0"/>
              <a:t>the Final Regulations Require?</a:t>
            </a:r>
          </a:p>
        </p:txBody>
      </p:sp>
      <p:sp>
        <p:nvSpPr>
          <p:cNvPr id="3" name="Content Placeholder 2"/>
          <p:cNvSpPr>
            <a:spLocks noGrp="1"/>
          </p:cNvSpPr>
          <p:nvPr>
            <p:ph idx="1"/>
          </p:nvPr>
        </p:nvSpPr>
        <p:spPr>
          <a:xfrm>
            <a:off x="838200" y="1348509"/>
            <a:ext cx="10515600" cy="4327361"/>
          </a:xfrm>
        </p:spPr>
        <p:txBody>
          <a:bodyPr>
            <a:normAutofit/>
          </a:bodyPr>
          <a:lstStyle/>
          <a:p>
            <a:pPr marL="457200" lvl="1" indent="0">
              <a:buNone/>
            </a:pPr>
            <a:r>
              <a:rPr lang="en-US" dirty="0" smtClean="0"/>
              <a:t>Final Regulations require </a:t>
            </a:r>
            <a:r>
              <a:rPr lang="en-US" dirty="0"/>
              <a:t>schools </a:t>
            </a:r>
            <a:r>
              <a:rPr lang="en-US" dirty="0" smtClean="0"/>
              <a:t>to:</a:t>
            </a:r>
            <a:endParaRPr lang="en-US" dirty="0"/>
          </a:p>
          <a:p>
            <a:pPr marL="457200" lvl="1" indent="0">
              <a:buNone/>
            </a:pPr>
            <a:r>
              <a:rPr lang="en-US" dirty="0"/>
              <a:t> </a:t>
            </a:r>
          </a:p>
          <a:p>
            <a:pPr marL="1371600" lvl="2" indent="-457200">
              <a:buFont typeface="+mj-lt"/>
              <a:buAutoNum type="arabicPeriod"/>
            </a:pPr>
            <a:r>
              <a:rPr lang="en-US" dirty="0"/>
              <a:t>Respond </a:t>
            </a:r>
            <a:r>
              <a:rPr lang="en-US" b="1" dirty="0"/>
              <a:t>Promptly</a:t>
            </a:r>
            <a:r>
              <a:rPr lang="en-US" dirty="0"/>
              <a:t> and </a:t>
            </a:r>
            <a:r>
              <a:rPr lang="en-US" b="1" dirty="0"/>
              <a:t>Supportively</a:t>
            </a:r>
            <a:r>
              <a:rPr lang="en-US" dirty="0"/>
              <a:t> to persons alleged to have been victimized by sexual </a:t>
            </a:r>
            <a:r>
              <a:rPr lang="en-US" dirty="0" smtClean="0"/>
              <a:t>harassment</a:t>
            </a:r>
            <a:endParaRPr lang="en-US" dirty="0"/>
          </a:p>
          <a:p>
            <a:pPr marL="1371600" lvl="2" indent="-457200">
              <a:buFont typeface="+mj-lt"/>
              <a:buAutoNum type="arabicPeriod"/>
            </a:pPr>
            <a:endParaRPr lang="en-US" dirty="0"/>
          </a:p>
          <a:p>
            <a:pPr marL="1371600" lvl="2" indent="-457200">
              <a:buFont typeface="+mj-lt"/>
              <a:buAutoNum type="arabicPeriod"/>
            </a:pPr>
            <a:r>
              <a:rPr lang="en-US" dirty="0"/>
              <a:t>Resolve allegations of sexual harassment </a:t>
            </a:r>
            <a:r>
              <a:rPr lang="en-US" b="1" dirty="0"/>
              <a:t>promptly and accurately </a:t>
            </a:r>
            <a:r>
              <a:rPr lang="en-US" dirty="0"/>
              <a:t>under a </a:t>
            </a:r>
            <a:r>
              <a:rPr lang="en-US" b="1" dirty="0"/>
              <a:t>predictable, fair grievance process </a:t>
            </a:r>
            <a:r>
              <a:rPr lang="en-US" dirty="0"/>
              <a:t>that provides </a:t>
            </a:r>
            <a:r>
              <a:rPr lang="en-US" b="1" dirty="0"/>
              <a:t>due process </a:t>
            </a:r>
            <a:r>
              <a:rPr lang="en-US" dirty="0"/>
              <a:t>protections to the alleged victim and alleged perpetrators of sexual </a:t>
            </a:r>
            <a:r>
              <a:rPr lang="en-US" dirty="0" smtClean="0"/>
              <a:t>harassment</a:t>
            </a:r>
          </a:p>
          <a:p>
            <a:pPr marL="1371600" lvl="2" indent="-457200">
              <a:buFont typeface="+mj-lt"/>
              <a:buAutoNum type="arabicPeriod"/>
            </a:pPr>
            <a:endParaRPr lang="en-US" dirty="0"/>
          </a:p>
          <a:p>
            <a:pPr marL="1371600" lvl="2" indent="-457200">
              <a:buFont typeface="+mj-lt"/>
              <a:buAutoNum type="arabicPeriod"/>
            </a:pPr>
            <a:r>
              <a:rPr lang="en-US" dirty="0"/>
              <a:t>Effectively implement remedies for </a:t>
            </a:r>
            <a:r>
              <a:rPr lang="en-US" dirty="0" smtClean="0"/>
              <a:t>victims</a:t>
            </a:r>
            <a:endParaRPr lang="en-US" dirty="0"/>
          </a:p>
          <a:p>
            <a:pPr lvl="2">
              <a:buFont typeface="Wingdings" panose="05000000000000000000" pitchFamily="2" charset="2"/>
              <a:buChar char="Ø"/>
            </a:pPr>
            <a:endParaRPr lang="en-US" dirty="0"/>
          </a:p>
          <a:p>
            <a:pPr marL="914400" lvl="2" indent="0">
              <a:buNone/>
            </a:pPr>
            <a:endParaRPr lang="en-US" dirty="0"/>
          </a:p>
        </p:txBody>
      </p:sp>
    </p:spTree>
    <p:extLst>
      <p:ext uri="{BB962C8B-B14F-4D97-AF65-F5344CB8AC3E}">
        <p14:creationId xmlns:p14="http://schemas.microsoft.com/office/powerpoint/2010/main" val="4920459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7130"/>
          </a:xfrm>
        </p:spPr>
        <p:txBody>
          <a:bodyPr>
            <a:normAutofit/>
          </a:bodyPr>
          <a:lstStyle/>
          <a:p>
            <a:r>
              <a:rPr lang="en-US" dirty="0"/>
              <a:t>Key Terms Repeated i</a:t>
            </a:r>
            <a:r>
              <a:rPr lang="en-US" dirty="0" smtClean="0"/>
              <a:t>n the </a:t>
            </a:r>
            <a:r>
              <a:rPr lang="en-US" dirty="0"/>
              <a:t>Regulations</a:t>
            </a:r>
          </a:p>
        </p:txBody>
      </p:sp>
      <p:sp>
        <p:nvSpPr>
          <p:cNvPr id="3" name="Content Placeholder 2"/>
          <p:cNvSpPr>
            <a:spLocks noGrp="1"/>
          </p:cNvSpPr>
          <p:nvPr>
            <p:ph idx="1"/>
          </p:nvPr>
        </p:nvSpPr>
        <p:spPr>
          <a:xfrm>
            <a:off x="838200" y="1348509"/>
            <a:ext cx="10515600" cy="4327361"/>
          </a:xfrm>
        </p:spPr>
        <p:txBody>
          <a:bodyPr>
            <a:normAutofit/>
          </a:bodyPr>
          <a:lstStyle/>
          <a:p>
            <a:pPr lvl="1">
              <a:buFont typeface="Wingdings" panose="05000000000000000000" pitchFamily="2" charset="2"/>
              <a:buChar char="Ø"/>
            </a:pPr>
            <a:r>
              <a:rPr lang="en-US" dirty="0"/>
              <a:t>	Prompt</a:t>
            </a:r>
          </a:p>
          <a:p>
            <a:pPr lvl="1">
              <a:buFont typeface="Wingdings" panose="05000000000000000000" pitchFamily="2" charset="2"/>
              <a:buChar char="Ø"/>
            </a:pPr>
            <a:r>
              <a:rPr lang="en-US" dirty="0"/>
              <a:t>	Equitable</a:t>
            </a:r>
          </a:p>
          <a:p>
            <a:pPr lvl="1">
              <a:buFont typeface="Wingdings" panose="05000000000000000000" pitchFamily="2" charset="2"/>
              <a:buChar char="Ø"/>
            </a:pPr>
            <a:r>
              <a:rPr lang="en-US" dirty="0"/>
              <a:t>	</a:t>
            </a:r>
            <a:r>
              <a:rPr lang="en-US" dirty="0" smtClean="0"/>
              <a:t>Supportive Measures</a:t>
            </a:r>
            <a:endParaRPr lang="en-US" dirty="0"/>
          </a:p>
          <a:p>
            <a:pPr lvl="1">
              <a:buFont typeface="Wingdings" panose="05000000000000000000" pitchFamily="2" charset="2"/>
              <a:buChar char="Ø"/>
            </a:pPr>
            <a:r>
              <a:rPr lang="en-US" dirty="0"/>
              <a:t>	Due Process </a:t>
            </a:r>
          </a:p>
          <a:p>
            <a:pPr lvl="1">
              <a:buFont typeface="Wingdings" panose="05000000000000000000" pitchFamily="2" charset="2"/>
              <a:buChar char="Ø"/>
            </a:pPr>
            <a:r>
              <a:rPr lang="en-US" dirty="0"/>
              <a:t>   Remedies</a:t>
            </a:r>
          </a:p>
          <a:p>
            <a:pPr marL="457200" lvl="1" indent="0">
              <a:buNone/>
            </a:pPr>
            <a:endParaRPr lang="en-US" dirty="0"/>
          </a:p>
          <a:p>
            <a:pPr marL="457200" lvl="1" indent="0">
              <a:buNone/>
            </a:pPr>
            <a:r>
              <a:rPr lang="en-US" dirty="0"/>
              <a:t>Schools must keep these terms in mind as they create and implement their policies and procedures.</a:t>
            </a:r>
          </a:p>
          <a:p>
            <a:pPr marL="914400" lvl="2" indent="0">
              <a:buNone/>
            </a:pPr>
            <a:endParaRPr lang="en-US" dirty="0"/>
          </a:p>
        </p:txBody>
      </p:sp>
    </p:spTree>
    <p:extLst>
      <p:ext uri="{BB962C8B-B14F-4D97-AF65-F5344CB8AC3E}">
        <p14:creationId xmlns:p14="http://schemas.microsoft.com/office/powerpoint/2010/main" val="222940522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2665A-66AB-4216-A91F-041344A113F0}"/>
              </a:ext>
            </a:extLst>
          </p:cNvPr>
          <p:cNvSpPr>
            <a:spLocks noGrp="1"/>
          </p:cNvSpPr>
          <p:nvPr>
            <p:ph type="title"/>
          </p:nvPr>
        </p:nvSpPr>
        <p:spPr>
          <a:xfrm>
            <a:off x="838200" y="203200"/>
            <a:ext cx="10515600" cy="806450"/>
          </a:xfrm>
        </p:spPr>
        <p:txBody>
          <a:bodyPr>
            <a:noAutofit/>
          </a:bodyPr>
          <a:lstStyle/>
          <a:p>
            <a:r>
              <a:rPr lang="en-US" sz="3200" dirty="0" smtClean="0"/>
              <a:t>Highlights:</a:t>
            </a:r>
            <a:r>
              <a:rPr lang="en-US" sz="3200" dirty="0"/>
              <a:t> </a:t>
            </a:r>
            <a:r>
              <a:rPr lang="en-US" sz="3200" dirty="0" smtClean="0"/>
              <a:t>Key </a:t>
            </a:r>
            <a:r>
              <a:rPr lang="en-US" sz="3200" dirty="0"/>
              <a:t>Provisions in the Final Regulations</a:t>
            </a:r>
          </a:p>
        </p:txBody>
      </p:sp>
      <p:sp>
        <p:nvSpPr>
          <p:cNvPr id="3" name="Content Placeholder 2">
            <a:extLst>
              <a:ext uri="{FF2B5EF4-FFF2-40B4-BE49-F238E27FC236}">
                <a16:creationId xmlns:a16="http://schemas.microsoft.com/office/drawing/2014/main" id="{6487F108-522A-4017-98E3-5F6741B8079A}"/>
              </a:ext>
            </a:extLst>
          </p:cNvPr>
          <p:cNvSpPr>
            <a:spLocks noGrp="1"/>
          </p:cNvSpPr>
          <p:nvPr>
            <p:ph sz="half" idx="1"/>
          </p:nvPr>
        </p:nvSpPr>
        <p:spPr>
          <a:xfrm>
            <a:off x="838200" y="1371601"/>
            <a:ext cx="5181600" cy="4312508"/>
          </a:xfrm>
        </p:spPr>
        <p:txBody>
          <a:bodyPr>
            <a:normAutofit fontScale="70000" lnSpcReduction="20000"/>
          </a:bodyPr>
          <a:lstStyle/>
          <a:p>
            <a:pPr algn="l">
              <a:buFont typeface="Arial" panose="020B0604020202020204" pitchFamily="34" charset="0"/>
              <a:buChar char="•"/>
            </a:pPr>
            <a:r>
              <a:rPr lang="en-US" b="0" i="0" dirty="0">
                <a:solidFill>
                  <a:srgbClr val="030A13"/>
                </a:solidFill>
                <a:effectLst/>
                <a:latin typeface="Helvetica Neue"/>
              </a:rPr>
              <a:t>Defines sexual harassment to include sexual assault, dating violence, domestic </a:t>
            </a:r>
            <a:r>
              <a:rPr lang="en-US" b="0" i="0" dirty="0" smtClean="0">
                <a:solidFill>
                  <a:srgbClr val="030A13"/>
                </a:solidFill>
                <a:effectLst/>
                <a:latin typeface="Helvetica Neue"/>
              </a:rPr>
              <a:t>violence </a:t>
            </a:r>
            <a:r>
              <a:rPr lang="en-US" b="0" i="0" dirty="0">
                <a:solidFill>
                  <a:srgbClr val="030A13"/>
                </a:solidFill>
                <a:effectLst/>
                <a:latin typeface="Helvetica Neue"/>
              </a:rPr>
              <a:t>and </a:t>
            </a:r>
            <a:r>
              <a:rPr lang="en-US" b="0" i="0" dirty="0" smtClean="0">
                <a:solidFill>
                  <a:srgbClr val="030A13"/>
                </a:solidFill>
                <a:effectLst/>
                <a:latin typeface="Helvetica Neue"/>
              </a:rPr>
              <a:t>stalking </a:t>
            </a:r>
            <a:r>
              <a:rPr lang="en-US" b="0" i="0" dirty="0">
                <a:solidFill>
                  <a:srgbClr val="030A13"/>
                </a:solidFill>
                <a:effectLst/>
                <a:latin typeface="Helvetica Neue"/>
              </a:rPr>
              <a:t>as unlawful discrimination on the basis of sex</a:t>
            </a:r>
          </a:p>
          <a:p>
            <a:pPr algn="l">
              <a:buFont typeface="Arial" panose="020B0604020202020204" pitchFamily="34" charset="0"/>
              <a:buChar char="•"/>
            </a:pPr>
            <a:r>
              <a:rPr lang="en-US" b="0" i="0" dirty="0">
                <a:solidFill>
                  <a:srgbClr val="030A13"/>
                </a:solidFill>
                <a:effectLst/>
                <a:latin typeface="Helvetica Neue"/>
              </a:rPr>
              <a:t>Requires schools to offer clear, accessible options for any person to report sexual harassment</a:t>
            </a:r>
          </a:p>
          <a:p>
            <a:pPr algn="l">
              <a:buFont typeface="Arial" panose="020B0604020202020204" pitchFamily="34" charset="0"/>
              <a:buChar char="•"/>
            </a:pPr>
            <a:r>
              <a:rPr lang="en-US" b="0" i="0" dirty="0">
                <a:solidFill>
                  <a:srgbClr val="030A13"/>
                </a:solidFill>
                <a:effectLst/>
                <a:latin typeface="Helvetica Neue"/>
              </a:rPr>
              <a:t>Requires the school to offer survivors supportive measures, such as class or dorm reassignments or no-contact orders</a:t>
            </a:r>
          </a:p>
          <a:p>
            <a:pPr algn="l">
              <a:buFont typeface="Arial" panose="020B0604020202020204" pitchFamily="34" charset="0"/>
              <a:buChar char="•"/>
            </a:pPr>
            <a:r>
              <a:rPr lang="en-US" b="0" i="0" dirty="0">
                <a:solidFill>
                  <a:srgbClr val="030A13"/>
                </a:solidFill>
                <a:effectLst/>
                <a:latin typeface="Helvetica Neue"/>
              </a:rPr>
              <a:t>Requires elementary and secondary schools to respond promptly when </a:t>
            </a:r>
            <a:r>
              <a:rPr lang="en-US" b="1" i="1" dirty="0">
                <a:solidFill>
                  <a:srgbClr val="030A13"/>
                </a:solidFill>
                <a:effectLst/>
                <a:latin typeface="Helvetica Neue"/>
              </a:rPr>
              <a:t>any</a:t>
            </a:r>
            <a:r>
              <a:rPr lang="en-US" b="0" i="0" dirty="0">
                <a:solidFill>
                  <a:srgbClr val="030A13"/>
                </a:solidFill>
                <a:effectLst/>
                <a:latin typeface="Helvetica Neue"/>
              </a:rPr>
              <a:t> school employee has notice of sexual harassment</a:t>
            </a:r>
          </a:p>
          <a:p>
            <a:pPr algn="l">
              <a:buFont typeface="Arial" panose="020B0604020202020204" pitchFamily="34" charset="0"/>
              <a:buChar char="•"/>
            </a:pPr>
            <a:r>
              <a:rPr lang="en-US" b="0" i="0" dirty="0">
                <a:solidFill>
                  <a:srgbClr val="030A13"/>
                </a:solidFill>
                <a:effectLst/>
                <a:latin typeface="Helvetica Neue"/>
              </a:rPr>
              <a:t>Holds colleges responsible for off-campus sexual harassment at houses owned or under the control of school-sanctioned fraternities and sororities</a:t>
            </a:r>
          </a:p>
          <a:p>
            <a:r>
              <a:rPr lang="en-US" b="0" i="0" dirty="0">
                <a:solidFill>
                  <a:srgbClr val="030A13"/>
                </a:solidFill>
                <a:effectLst/>
                <a:latin typeface="Helvetica Neue"/>
              </a:rPr>
              <a:t>Restores fairness on college and university campuses by upholding all students' right to written notice of allegations, the right to an advisor, and the right to submit, </a:t>
            </a:r>
            <a:r>
              <a:rPr lang="en-US" b="0" i="0" dirty="0" smtClean="0">
                <a:solidFill>
                  <a:srgbClr val="030A13"/>
                </a:solidFill>
                <a:effectLst/>
                <a:latin typeface="Helvetica Neue"/>
              </a:rPr>
              <a:t>cross-examine </a:t>
            </a:r>
            <a:r>
              <a:rPr lang="en-US" b="0" i="0" dirty="0">
                <a:solidFill>
                  <a:srgbClr val="030A13"/>
                </a:solidFill>
                <a:effectLst/>
                <a:latin typeface="Helvetica Neue"/>
              </a:rPr>
              <a:t>and challenge evidence at a live hearing</a:t>
            </a:r>
          </a:p>
          <a:p>
            <a:pPr algn="l">
              <a:buFont typeface="Arial" panose="020B0604020202020204" pitchFamily="34" charset="0"/>
              <a:buChar char="•"/>
            </a:pPr>
            <a:endParaRPr lang="en-US" b="0" i="0" dirty="0">
              <a:solidFill>
                <a:srgbClr val="030A13"/>
              </a:solidFill>
              <a:effectLst/>
              <a:latin typeface="Helvetica Neue"/>
            </a:endParaRPr>
          </a:p>
          <a:p>
            <a:pPr algn="l">
              <a:buFont typeface="Arial" panose="020B0604020202020204" pitchFamily="34" charset="0"/>
              <a:buChar char="•"/>
            </a:pPr>
            <a:endParaRPr lang="en-US" b="0" i="0" dirty="0">
              <a:solidFill>
                <a:srgbClr val="030A13"/>
              </a:solidFill>
              <a:effectLst/>
              <a:latin typeface="Helvetica Neue"/>
            </a:endParaRPr>
          </a:p>
          <a:p>
            <a:endParaRPr lang="en-US" dirty="0"/>
          </a:p>
        </p:txBody>
      </p:sp>
      <p:sp>
        <p:nvSpPr>
          <p:cNvPr id="4" name="Content Placeholder 3">
            <a:extLst>
              <a:ext uri="{FF2B5EF4-FFF2-40B4-BE49-F238E27FC236}">
                <a16:creationId xmlns:a16="http://schemas.microsoft.com/office/drawing/2014/main" id="{B56C07E8-BE53-47D8-AD3E-50BCB261C17E}"/>
              </a:ext>
            </a:extLst>
          </p:cNvPr>
          <p:cNvSpPr>
            <a:spLocks noGrp="1"/>
          </p:cNvSpPr>
          <p:nvPr>
            <p:ph sz="half" idx="2"/>
          </p:nvPr>
        </p:nvSpPr>
        <p:spPr>
          <a:xfrm>
            <a:off x="6172200" y="1371601"/>
            <a:ext cx="5181600" cy="4312508"/>
          </a:xfrm>
        </p:spPr>
        <p:txBody>
          <a:bodyPr>
            <a:normAutofit fontScale="70000" lnSpcReduction="20000"/>
          </a:bodyPr>
          <a:lstStyle/>
          <a:p>
            <a:pPr algn="l">
              <a:buFont typeface="Arial" panose="020B0604020202020204" pitchFamily="34" charset="0"/>
              <a:buChar char="•"/>
            </a:pPr>
            <a:r>
              <a:rPr lang="en-US" dirty="0">
                <a:solidFill>
                  <a:srgbClr val="030A13"/>
                </a:solidFill>
                <a:latin typeface="Helvetica Neue"/>
              </a:rPr>
              <a:t>Requires the ability for cross-examination of the parties during a live hearing by an advisor for the other party</a:t>
            </a:r>
            <a:endParaRPr lang="en-US" b="0" i="0" dirty="0">
              <a:solidFill>
                <a:srgbClr val="030A13"/>
              </a:solidFill>
              <a:effectLst/>
              <a:latin typeface="Helvetica Neue"/>
            </a:endParaRPr>
          </a:p>
          <a:p>
            <a:pPr algn="l">
              <a:buFont typeface="Arial" panose="020B0604020202020204" pitchFamily="34" charset="0"/>
              <a:buChar char="•"/>
            </a:pPr>
            <a:r>
              <a:rPr lang="en-US" b="0" i="0" dirty="0">
                <a:solidFill>
                  <a:srgbClr val="030A13"/>
                </a:solidFill>
                <a:effectLst/>
                <a:latin typeface="Helvetica Neue"/>
              </a:rPr>
              <a:t>Requires schools to select one of two standards of evidence, </a:t>
            </a:r>
            <a:r>
              <a:rPr lang="en-US" b="0" i="1" dirty="0">
                <a:solidFill>
                  <a:srgbClr val="030A13"/>
                </a:solidFill>
                <a:effectLst/>
                <a:latin typeface="Helvetica Neue"/>
              </a:rPr>
              <a:t>the preponderance of the evidence standard or the clear and convincing evidence standard </a:t>
            </a:r>
            <a:r>
              <a:rPr lang="en-US" b="0" i="0" dirty="0">
                <a:solidFill>
                  <a:srgbClr val="030A13"/>
                </a:solidFill>
                <a:effectLst/>
                <a:latin typeface="Helvetica Neue"/>
              </a:rPr>
              <a:t>– and to apply the selected standard evenly to proceedings for all students and employees, including faculty</a:t>
            </a:r>
          </a:p>
          <a:p>
            <a:pPr algn="l">
              <a:buFont typeface="Arial" panose="020B0604020202020204" pitchFamily="34" charset="0"/>
              <a:buChar char="•"/>
            </a:pPr>
            <a:r>
              <a:rPr lang="en-US" b="0" i="0" dirty="0">
                <a:solidFill>
                  <a:srgbClr val="030A13"/>
                </a:solidFill>
                <a:effectLst/>
                <a:latin typeface="Helvetica Neue"/>
              </a:rPr>
              <a:t>Provides </a:t>
            </a:r>
            <a:r>
              <a:rPr lang="en-US" b="0" i="0" dirty="0" smtClean="0">
                <a:solidFill>
                  <a:srgbClr val="030A13"/>
                </a:solidFill>
                <a:effectLst/>
                <a:latin typeface="Helvetica Neue"/>
              </a:rPr>
              <a:t>“rape shield” </a:t>
            </a:r>
            <a:r>
              <a:rPr lang="en-US" b="0" i="0" dirty="0">
                <a:solidFill>
                  <a:srgbClr val="030A13"/>
                </a:solidFill>
                <a:effectLst/>
                <a:latin typeface="Helvetica Neue"/>
              </a:rPr>
              <a:t>protections and ensures survivors are not required to divulge any medical, </a:t>
            </a:r>
            <a:r>
              <a:rPr lang="en-US" b="0" i="0" dirty="0" smtClean="0">
                <a:solidFill>
                  <a:srgbClr val="030A13"/>
                </a:solidFill>
                <a:effectLst/>
                <a:latin typeface="Helvetica Neue"/>
              </a:rPr>
              <a:t>psychological </a:t>
            </a:r>
            <a:r>
              <a:rPr lang="en-US" b="0" i="0" dirty="0">
                <a:solidFill>
                  <a:srgbClr val="030A13"/>
                </a:solidFill>
                <a:effectLst/>
                <a:latin typeface="Helvetica Neue"/>
              </a:rPr>
              <a:t>or similar privileged records</a:t>
            </a:r>
          </a:p>
          <a:p>
            <a:pPr algn="l">
              <a:buFont typeface="Arial" panose="020B0604020202020204" pitchFamily="34" charset="0"/>
              <a:buChar char="•"/>
            </a:pPr>
            <a:r>
              <a:rPr lang="en-US" b="0" i="0" dirty="0">
                <a:solidFill>
                  <a:srgbClr val="030A13"/>
                </a:solidFill>
                <a:effectLst/>
                <a:latin typeface="Helvetica Neue"/>
              </a:rPr>
              <a:t>Requires schools to offer an equal right of appeal for both parties to a Title IX proceeding  </a:t>
            </a:r>
          </a:p>
          <a:p>
            <a:pPr algn="l">
              <a:buFont typeface="Arial" panose="020B0604020202020204" pitchFamily="34" charset="0"/>
              <a:buChar char="•"/>
            </a:pPr>
            <a:r>
              <a:rPr lang="en-US" dirty="0">
                <a:solidFill>
                  <a:srgbClr val="030A13"/>
                </a:solidFill>
                <a:latin typeface="Helvetica Neue"/>
              </a:rPr>
              <a:t>Permits</a:t>
            </a:r>
            <a:r>
              <a:rPr lang="en-US" b="0" i="0" dirty="0">
                <a:solidFill>
                  <a:srgbClr val="030A13"/>
                </a:solidFill>
                <a:effectLst/>
                <a:latin typeface="Helvetica Neue"/>
              </a:rPr>
              <a:t> schools the ability to use technology to conduct Title IX investigations and hearings remotely</a:t>
            </a:r>
          </a:p>
          <a:p>
            <a:pPr marL="0" indent="0">
              <a:buNone/>
            </a:pPr>
            <a:endParaRPr lang="en-US" sz="1600" dirty="0">
              <a:hlinkClick r:id="rId2"/>
            </a:endParaRPr>
          </a:p>
          <a:p>
            <a:pPr marL="0" indent="0">
              <a:buNone/>
            </a:pPr>
            <a:endParaRPr lang="en-US" sz="1600" dirty="0">
              <a:hlinkClick r:id="rId2"/>
            </a:endParaRPr>
          </a:p>
          <a:p>
            <a:pPr marL="0" indent="0">
              <a:buNone/>
            </a:pPr>
            <a:endParaRPr lang="en-US" sz="1600" dirty="0">
              <a:hlinkClick r:id="rId2"/>
            </a:endParaRPr>
          </a:p>
          <a:p>
            <a:pPr marL="0" indent="0">
              <a:buNone/>
            </a:pPr>
            <a:r>
              <a:rPr lang="en-US" sz="1600" dirty="0">
                <a:hlinkClick r:id="rId2"/>
              </a:rPr>
              <a:t>https://www.ed.gov/news/press-releases/secretary-devos-takes-historic-action-strengthen-title-ix-protections-all-students#:~:text=Key%20provisions%20of%20the%20Department,on%20the%20basis%20of%20sex</a:t>
            </a:r>
            <a:endParaRPr lang="en-US" sz="1600" dirty="0"/>
          </a:p>
        </p:txBody>
      </p:sp>
    </p:spTree>
    <p:extLst>
      <p:ext uri="{BB962C8B-B14F-4D97-AF65-F5344CB8AC3E}">
        <p14:creationId xmlns:p14="http://schemas.microsoft.com/office/powerpoint/2010/main" val="68037295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77180"/>
            <a:ext cx="10515600" cy="646546"/>
          </a:xfrm>
        </p:spPr>
        <p:txBody>
          <a:bodyPr/>
          <a:lstStyle/>
          <a:p>
            <a:r>
              <a:rPr lang="en-US" dirty="0" smtClean="0"/>
              <a:t>Compliance With New Regulations</a:t>
            </a:r>
            <a:endParaRPr lang="en-US" dirty="0"/>
          </a:p>
        </p:txBody>
      </p:sp>
      <p:sp>
        <p:nvSpPr>
          <p:cNvPr id="3" name="Content Placeholder 2"/>
          <p:cNvSpPr>
            <a:spLocks noGrp="1"/>
          </p:cNvSpPr>
          <p:nvPr>
            <p:ph idx="1"/>
          </p:nvPr>
        </p:nvSpPr>
        <p:spPr>
          <a:xfrm>
            <a:off x="838200" y="1366982"/>
            <a:ext cx="10515600" cy="4308888"/>
          </a:xfrm>
        </p:spPr>
        <p:txBody>
          <a:bodyPr>
            <a:normAutofit/>
          </a:bodyPr>
          <a:lstStyle/>
          <a:p>
            <a:r>
              <a:rPr lang="en-US" dirty="0" smtClean="0"/>
              <a:t>Effective August 14, 2020, every </a:t>
            </a:r>
            <a:r>
              <a:rPr lang="en-US" dirty="0"/>
              <a:t>school that has a website must post important information about the school’s Title IX policies and procedures on their website. </a:t>
            </a:r>
          </a:p>
          <a:p>
            <a:r>
              <a:rPr lang="en-US" dirty="0"/>
              <a:t>The new Title IX r</a:t>
            </a:r>
            <a:r>
              <a:rPr lang="en-US" dirty="0" smtClean="0"/>
              <a:t>egulations </a:t>
            </a:r>
            <a:r>
              <a:rPr lang="en-US" dirty="0"/>
              <a:t>specifically </a:t>
            </a:r>
            <a:r>
              <a:rPr lang="en-US" dirty="0" smtClean="0"/>
              <a:t>require </a:t>
            </a:r>
            <a:r>
              <a:rPr lang="en-US" dirty="0"/>
              <a:t>schools to post on their websites</a:t>
            </a:r>
            <a:r>
              <a:rPr lang="en-US" dirty="0" smtClean="0"/>
              <a:t>:</a:t>
            </a:r>
          </a:p>
          <a:p>
            <a:pPr marL="0" indent="0">
              <a:buNone/>
            </a:pPr>
            <a:endParaRPr lang="en-US" dirty="0"/>
          </a:p>
          <a:p>
            <a:pPr marL="914400" lvl="1" indent="-457200">
              <a:buFont typeface="+mj-lt"/>
              <a:buAutoNum type="arabicPeriod"/>
            </a:pPr>
            <a:r>
              <a:rPr lang="en-US" dirty="0"/>
              <a:t>The contact information for the school’s Title IX Coordinator(s</a:t>
            </a:r>
            <a:r>
              <a:rPr lang="en-US" dirty="0" smtClean="0"/>
              <a:t>)</a:t>
            </a:r>
            <a:endParaRPr lang="en-US" dirty="0"/>
          </a:p>
          <a:p>
            <a:pPr marL="914400" lvl="1" indent="-457200">
              <a:buFont typeface="+mj-lt"/>
              <a:buAutoNum type="arabicPeriod"/>
            </a:pPr>
            <a:r>
              <a:rPr lang="en-US" dirty="0"/>
              <a:t>The school’s non-discrimination </a:t>
            </a:r>
            <a:r>
              <a:rPr lang="en-US" dirty="0" smtClean="0"/>
              <a:t>policy</a:t>
            </a:r>
          </a:p>
          <a:p>
            <a:pPr marL="914400" lvl="1" indent="-457200">
              <a:buFont typeface="+mj-lt"/>
              <a:buAutoNum type="arabicPeriod"/>
            </a:pPr>
            <a:r>
              <a:rPr lang="en-US" dirty="0" smtClean="0"/>
              <a:t>All </a:t>
            </a:r>
            <a:r>
              <a:rPr lang="en-US" dirty="0"/>
              <a:t>t</a:t>
            </a:r>
            <a:r>
              <a:rPr lang="en-US" dirty="0" smtClean="0"/>
              <a:t>raining </a:t>
            </a:r>
            <a:r>
              <a:rPr lang="en-US" dirty="0"/>
              <a:t>materials used to train the school’s Title IX </a:t>
            </a:r>
            <a:r>
              <a:rPr lang="en-US" dirty="0" smtClean="0"/>
              <a:t>personnel</a:t>
            </a:r>
            <a:endParaRPr lang="en-US" dirty="0"/>
          </a:p>
        </p:txBody>
      </p:sp>
    </p:spTree>
    <p:extLst>
      <p:ext uri="{BB962C8B-B14F-4D97-AF65-F5344CB8AC3E}">
        <p14:creationId xmlns:p14="http://schemas.microsoft.com/office/powerpoint/2010/main" val="140630485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32401"/>
          </a:xfrm>
        </p:spPr>
        <p:txBody>
          <a:bodyPr>
            <a:normAutofit fontScale="90000"/>
          </a:bodyPr>
          <a:lstStyle/>
          <a:p>
            <a:r>
              <a:rPr lang="en-US" dirty="0"/>
              <a:t>Compliance </a:t>
            </a:r>
            <a:r>
              <a:rPr lang="en-US" dirty="0" smtClean="0"/>
              <a:t>With New Regulations (Cont’d)</a:t>
            </a:r>
            <a:endParaRPr lang="en-US" dirty="0"/>
          </a:p>
        </p:txBody>
      </p:sp>
      <p:sp>
        <p:nvSpPr>
          <p:cNvPr id="3" name="Content Placeholder 2"/>
          <p:cNvSpPr>
            <a:spLocks noGrp="1"/>
          </p:cNvSpPr>
          <p:nvPr>
            <p:ph idx="1"/>
          </p:nvPr>
        </p:nvSpPr>
        <p:spPr>
          <a:xfrm>
            <a:off x="838200" y="1219200"/>
            <a:ext cx="10515600" cy="4230256"/>
          </a:xfrm>
        </p:spPr>
        <p:txBody>
          <a:bodyPr>
            <a:normAutofit fontScale="47500" lnSpcReduction="20000"/>
          </a:bodyPr>
          <a:lstStyle/>
          <a:p>
            <a:pPr marL="514350" lvl="0" indent="-514350">
              <a:buFont typeface="+mj-lt"/>
              <a:buAutoNum type="arabicPeriod"/>
            </a:pPr>
            <a:r>
              <a:rPr lang="en-US" sz="5000" b="1" dirty="0"/>
              <a:t>Notice:</a:t>
            </a:r>
            <a:r>
              <a:rPr lang="en-US" sz="5000" dirty="0"/>
              <a:t> </a:t>
            </a:r>
            <a:r>
              <a:rPr lang="en-US" sz="5000" dirty="0" smtClean="0"/>
              <a:t>Requires </a:t>
            </a:r>
            <a:r>
              <a:rPr lang="en-US" sz="5000" dirty="0"/>
              <a:t>schools to designate </a:t>
            </a:r>
            <a:r>
              <a:rPr lang="en-US" sz="5000" b="1" dirty="0"/>
              <a:t>at least one employee </a:t>
            </a:r>
            <a:r>
              <a:rPr lang="en-US" sz="5000" dirty="0"/>
              <a:t>as the Title IX Coordinator and  </a:t>
            </a:r>
            <a:r>
              <a:rPr lang="en-US" sz="5000" b="1" dirty="0"/>
              <a:t>“prominently display” </a:t>
            </a:r>
            <a:r>
              <a:rPr lang="en-US" sz="5000" dirty="0"/>
              <a:t>the Title IX Coordinator’s contact information (office address, telephone number and an e-mail address) on the school’s </a:t>
            </a:r>
            <a:r>
              <a:rPr lang="en-US" sz="5000" dirty="0" smtClean="0"/>
              <a:t>website</a:t>
            </a:r>
            <a:endParaRPr lang="en-US" sz="5000" dirty="0"/>
          </a:p>
          <a:p>
            <a:pPr marL="514350" lvl="0" indent="-514350">
              <a:buFont typeface="+mj-lt"/>
              <a:buAutoNum type="arabicPeriod"/>
            </a:pPr>
            <a:r>
              <a:rPr lang="en-US" sz="5000" b="1" dirty="0"/>
              <a:t>Non-Discrimination Policy: </a:t>
            </a:r>
            <a:r>
              <a:rPr lang="en-US" sz="5000" dirty="0"/>
              <a:t>Requires schools to notify students, employees, applicants, parents and guardians, and others that the school does not discriminate on the basis of sex, and that Title IX requires the school not to discriminate. </a:t>
            </a:r>
            <a:r>
              <a:rPr lang="en-US" sz="5000" u="sng" dirty="0"/>
              <a:t>This non-discrimination policy must also be prominently displayed on the school’s </a:t>
            </a:r>
            <a:r>
              <a:rPr lang="en-US" sz="5000" u="sng" dirty="0" smtClean="0"/>
              <a:t>website</a:t>
            </a:r>
            <a:endParaRPr lang="en-US" sz="5000" u="sng" dirty="0"/>
          </a:p>
          <a:p>
            <a:pPr marL="514350" lvl="0" indent="-514350">
              <a:buFont typeface="+mj-lt"/>
              <a:buAutoNum type="arabicPeriod"/>
            </a:pPr>
            <a:r>
              <a:rPr lang="en-US" sz="5000" dirty="0"/>
              <a:t>Schools must ensure that reports </a:t>
            </a:r>
            <a:r>
              <a:rPr lang="en-US" sz="5000" b="1" dirty="0"/>
              <a:t>can be made at any time, including during non-business hours,</a:t>
            </a:r>
            <a:r>
              <a:rPr lang="en-US" sz="5000" dirty="0"/>
              <a:t> by using the Title IX Coordinator’s listed telephone number or e-mail address, “or by any other means that results in the Title IX Coordinator receiving the person’s verbal or written report.”</a:t>
            </a:r>
          </a:p>
          <a:p>
            <a:pPr marL="0" lvl="0" indent="0">
              <a:buNone/>
            </a:pPr>
            <a:endParaRPr lang="en-US" dirty="0"/>
          </a:p>
          <a:p>
            <a:pPr marL="0" lvl="0" indent="0">
              <a:buNone/>
            </a:pPr>
            <a:r>
              <a:rPr lang="en-US" dirty="0"/>
              <a:t>							</a:t>
            </a:r>
            <a:r>
              <a:rPr lang="en-US" sz="1900" dirty="0"/>
              <a:t>§106.8(a), §106.8(b)(2)(i), §106.8(b)(1) </a:t>
            </a:r>
          </a:p>
          <a:p>
            <a:endParaRPr lang="en-US" dirty="0"/>
          </a:p>
        </p:txBody>
      </p:sp>
    </p:spTree>
    <p:extLst>
      <p:ext uri="{BB962C8B-B14F-4D97-AF65-F5344CB8AC3E}">
        <p14:creationId xmlns:p14="http://schemas.microsoft.com/office/powerpoint/2010/main" val="604584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3600" dirty="0" smtClean="0"/>
              <a:t>Purpose and Scope of Title IX</a:t>
            </a:r>
            <a:endParaRPr lang="en-US" sz="3600" dirty="0"/>
          </a:p>
        </p:txBody>
      </p:sp>
    </p:spTree>
    <p:extLst>
      <p:ext uri="{BB962C8B-B14F-4D97-AF65-F5344CB8AC3E}">
        <p14:creationId xmlns:p14="http://schemas.microsoft.com/office/powerpoint/2010/main" val="305555438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98657"/>
          </a:xfrm>
        </p:spPr>
        <p:txBody>
          <a:bodyPr/>
          <a:lstStyle/>
          <a:p>
            <a:r>
              <a:rPr lang="en-US" dirty="0"/>
              <a:t>The Purpose of Title IX</a:t>
            </a:r>
          </a:p>
        </p:txBody>
      </p:sp>
      <p:sp>
        <p:nvSpPr>
          <p:cNvPr id="3" name="Content Placeholder 2"/>
          <p:cNvSpPr>
            <a:spLocks noGrp="1"/>
          </p:cNvSpPr>
          <p:nvPr>
            <p:ph idx="1"/>
          </p:nvPr>
        </p:nvSpPr>
        <p:spPr>
          <a:xfrm>
            <a:off x="838200" y="1403927"/>
            <a:ext cx="10515600" cy="3796146"/>
          </a:xfrm>
        </p:spPr>
        <p:txBody>
          <a:bodyPr>
            <a:normAutofit/>
          </a:bodyPr>
          <a:lstStyle/>
          <a:p>
            <a:pPr marL="457200" lvl="1" indent="0" algn="ctr">
              <a:buNone/>
            </a:pPr>
            <a:r>
              <a:rPr lang="en-US" b="1" i="1" dirty="0" smtClean="0"/>
              <a:t>“Nondiscrimination </a:t>
            </a:r>
            <a:r>
              <a:rPr lang="en-US" b="1" i="1" dirty="0"/>
              <a:t>on the Basis of Sex in Education Programs or Activities Receiving Federal Financial Assistance</a:t>
            </a:r>
            <a:r>
              <a:rPr lang="en-US" b="1" i="1" dirty="0" smtClean="0"/>
              <a:t>”</a:t>
            </a:r>
          </a:p>
          <a:p>
            <a:pPr marL="457200" lvl="1" indent="0">
              <a:buNone/>
            </a:pPr>
            <a:endParaRPr lang="en-US" b="1" i="1" dirty="0"/>
          </a:p>
          <a:p>
            <a:pPr lvl="1">
              <a:buFont typeface="Wingdings" panose="05000000000000000000" pitchFamily="2" charset="2"/>
              <a:buChar char="Ø"/>
            </a:pPr>
            <a:r>
              <a:rPr lang="en-US" dirty="0" smtClean="0"/>
              <a:t>It </a:t>
            </a:r>
            <a:r>
              <a:rPr lang="en-US" dirty="0"/>
              <a:t>i</a:t>
            </a:r>
            <a:r>
              <a:rPr lang="en-US" dirty="0" smtClean="0"/>
              <a:t>s a </a:t>
            </a:r>
            <a:r>
              <a:rPr lang="en-US" dirty="0"/>
              <a:t>c</a:t>
            </a:r>
            <a:r>
              <a:rPr lang="en-US" dirty="0" smtClean="0"/>
              <a:t>ivil rights statute protecting those in the education setting</a:t>
            </a:r>
          </a:p>
          <a:p>
            <a:pPr marL="457200" lvl="1" indent="0">
              <a:buNone/>
            </a:pPr>
            <a:endParaRPr lang="en-US" dirty="0" smtClean="0"/>
          </a:p>
          <a:p>
            <a:pPr marL="914400" lvl="2" indent="0">
              <a:buNone/>
            </a:pPr>
            <a:endParaRPr lang="en-US" sz="2400" dirty="0"/>
          </a:p>
          <a:p>
            <a:pPr lvl="1">
              <a:buFont typeface="Wingdings" panose="05000000000000000000" pitchFamily="2" charset="2"/>
              <a:buChar char="Ø"/>
            </a:pPr>
            <a:r>
              <a:rPr lang="en-US" dirty="0" smtClean="0"/>
              <a:t>It is </a:t>
            </a:r>
            <a:r>
              <a:rPr lang="en-US" dirty="0"/>
              <a:t>“designed primarily to prevent recipients of Federal financial assistance from using the funds in a discriminatory </a:t>
            </a:r>
            <a:r>
              <a:rPr lang="en-US" dirty="0" smtClean="0"/>
              <a:t>manner”</a:t>
            </a:r>
          </a:p>
          <a:p>
            <a:pPr marL="457200" lvl="1" indent="0">
              <a:buNone/>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0" indent="0">
              <a:buNone/>
            </a:pPr>
            <a:endParaRPr lang="en-US" dirty="0"/>
          </a:p>
        </p:txBody>
      </p:sp>
    </p:spTree>
    <p:extLst>
      <p:ext uri="{BB962C8B-B14F-4D97-AF65-F5344CB8AC3E}">
        <p14:creationId xmlns:p14="http://schemas.microsoft.com/office/powerpoint/2010/main" val="280433414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8"/>
            <a:ext cx="10058400" cy="968375"/>
          </a:xfrm>
        </p:spPr>
        <p:txBody>
          <a:bodyPr/>
          <a:lstStyle/>
          <a:p>
            <a:pPr eaLnBrk="1" hangingPunct="1">
              <a:defRPr/>
            </a:pPr>
            <a:r>
              <a:rPr lang="en-US" sz="3600" dirty="0"/>
              <a:t>Understanding Title IX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66793171"/>
              </p:ext>
            </p:extLst>
          </p:nvPr>
        </p:nvGraphicFramePr>
        <p:xfrm>
          <a:off x="1096963" y="1320801"/>
          <a:ext cx="10058400" cy="42487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8521140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3548" y="304800"/>
            <a:ext cx="8779300" cy="746760"/>
          </a:xfrm>
        </p:spPr>
        <p:txBody>
          <a:bodyPr/>
          <a:lstStyle/>
          <a:p>
            <a:r>
              <a:rPr lang="en-US" dirty="0"/>
              <a:t>Understanding Title </a:t>
            </a:r>
            <a:r>
              <a:rPr lang="en-US" dirty="0" smtClean="0"/>
              <a:t>IX (Cont’d)</a:t>
            </a:r>
            <a:endParaRPr lang="en-US" dirty="0"/>
          </a:p>
        </p:txBody>
      </p:sp>
      <p:sp>
        <p:nvSpPr>
          <p:cNvPr id="8" name="Rounded Rectangle 7"/>
          <p:cNvSpPr/>
          <p:nvPr/>
        </p:nvSpPr>
        <p:spPr>
          <a:xfrm>
            <a:off x="2209800" y="1209964"/>
            <a:ext cx="1752600" cy="1071418"/>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Who Must Follow:</a:t>
            </a:r>
          </a:p>
        </p:txBody>
      </p:sp>
      <p:sp>
        <p:nvSpPr>
          <p:cNvPr id="9" name="Rectangle 8"/>
          <p:cNvSpPr/>
          <p:nvPr/>
        </p:nvSpPr>
        <p:spPr>
          <a:xfrm>
            <a:off x="4876800" y="1209964"/>
            <a:ext cx="5105400" cy="738909"/>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a:t>All recipients of federal financial assistance</a:t>
            </a:r>
          </a:p>
        </p:txBody>
      </p:sp>
      <p:sp>
        <p:nvSpPr>
          <p:cNvPr id="10" name="Rounded Rectangle 9"/>
          <p:cNvSpPr/>
          <p:nvPr/>
        </p:nvSpPr>
        <p:spPr>
          <a:xfrm>
            <a:off x="2209800" y="2439786"/>
            <a:ext cx="1752600" cy="1439487"/>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Who It Protects:</a:t>
            </a:r>
          </a:p>
        </p:txBody>
      </p:sp>
      <p:sp>
        <p:nvSpPr>
          <p:cNvPr id="11" name="Rectangle 10"/>
          <p:cNvSpPr/>
          <p:nvPr/>
        </p:nvSpPr>
        <p:spPr>
          <a:xfrm>
            <a:off x="4876800" y="2281382"/>
            <a:ext cx="5105400" cy="1597891"/>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a:t>Protects students, employees, and third parties from </a:t>
            </a:r>
            <a:r>
              <a:rPr lang="en-US" dirty="0" smtClean="0"/>
              <a:t>sex discrimination, sexual harassment </a:t>
            </a:r>
            <a:r>
              <a:rPr lang="en-US" dirty="0"/>
              <a:t>and violence by any institution employee, another student, or a non-employee third party.</a:t>
            </a:r>
          </a:p>
        </p:txBody>
      </p:sp>
      <p:sp>
        <p:nvSpPr>
          <p:cNvPr id="12" name="Rounded Rectangle 11"/>
          <p:cNvSpPr/>
          <p:nvPr/>
        </p:nvSpPr>
        <p:spPr>
          <a:xfrm>
            <a:off x="2209800" y="4037677"/>
            <a:ext cx="1752600" cy="1494905"/>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Who Can </a:t>
            </a:r>
            <a:r>
              <a:rPr lang="en-US" dirty="0" smtClean="0"/>
              <a:t>Report:</a:t>
            </a:r>
            <a:endParaRPr lang="en-US" dirty="0"/>
          </a:p>
        </p:txBody>
      </p:sp>
      <p:sp>
        <p:nvSpPr>
          <p:cNvPr id="13" name="Rectangle 12"/>
          <p:cNvSpPr/>
          <p:nvPr/>
        </p:nvSpPr>
        <p:spPr>
          <a:xfrm>
            <a:off x="4876800" y="4137890"/>
            <a:ext cx="5105400" cy="1477819"/>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smtClean="0"/>
              <a:t>Any person</a:t>
            </a:r>
          </a:p>
          <a:p>
            <a:pPr marL="742950" lvl="1" indent="-285750">
              <a:buFont typeface="Arial" panose="020B0604020202020204" pitchFamily="34" charset="0"/>
              <a:buChar char="•"/>
            </a:pPr>
            <a:r>
              <a:rPr lang="en-US" dirty="0" smtClean="0"/>
              <a:t>A </a:t>
            </a:r>
            <a:r>
              <a:rPr lang="en-US" dirty="0"/>
              <a:t>harassed student or </a:t>
            </a:r>
            <a:r>
              <a:rPr lang="en-US" dirty="0" smtClean="0"/>
              <a:t>employee</a:t>
            </a:r>
          </a:p>
          <a:p>
            <a:pPr marL="742950" lvl="1" indent="-285750">
              <a:buFont typeface="Arial" panose="020B0604020202020204" pitchFamily="34" charset="0"/>
              <a:buChar char="•"/>
            </a:pPr>
            <a:r>
              <a:rPr lang="en-US" dirty="0" smtClean="0"/>
              <a:t>The </a:t>
            </a:r>
            <a:r>
              <a:rPr lang="en-US" dirty="0"/>
              <a:t>student’s parent or </a:t>
            </a:r>
            <a:r>
              <a:rPr lang="en-US" dirty="0" smtClean="0"/>
              <a:t>guardian</a:t>
            </a:r>
          </a:p>
          <a:p>
            <a:pPr marL="742950" lvl="1" indent="-285750">
              <a:buFont typeface="Arial" panose="020B0604020202020204" pitchFamily="34" charset="0"/>
              <a:buChar char="•"/>
            </a:pPr>
            <a:r>
              <a:rPr lang="en-US" dirty="0" smtClean="0"/>
              <a:t>A </a:t>
            </a:r>
            <a:r>
              <a:rPr lang="en-US" dirty="0"/>
              <a:t>third </a:t>
            </a:r>
            <a:r>
              <a:rPr lang="en-US" dirty="0" smtClean="0"/>
              <a:t>party</a:t>
            </a:r>
            <a:endParaRPr lang="en-US" dirty="0"/>
          </a:p>
        </p:txBody>
      </p:sp>
    </p:spTree>
    <p:extLst>
      <p:ext uri="{BB962C8B-B14F-4D97-AF65-F5344CB8AC3E}">
        <p14:creationId xmlns:p14="http://schemas.microsoft.com/office/powerpoint/2010/main" val="152006140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8"/>
            <a:ext cx="10058400" cy="968375"/>
          </a:xfrm>
        </p:spPr>
        <p:txBody>
          <a:bodyPr/>
          <a:lstStyle/>
          <a:p>
            <a:pPr eaLnBrk="1" hangingPunct="1">
              <a:defRPr/>
            </a:pPr>
            <a:r>
              <a:rPr lang="en-US" sz="3600" dirty="0"/>
              <a:t>Understanding Title </a:t>
            </a:r>
            <a:r>
              <a:rPr lang="en-US" sz="3600" dirty="0" smtClean="0"/>
              <a:t>IX (Cont’d) </a:t>
            </a:r>
            <a:endParaRPr lang="en-US" sz="36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35698027"/>
              </p:ext>
            </p:extLst>
          </p:nvPr>
        </p:nvGraphicFramePr>
        <p:xfrm>
          <a:off x="1096963" y="1320801"/>
          <a:ext cx="10058400" cy="42487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975349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 Content</a:t>
            </a:r>
            <a:endParaRPr lang="en-US" dirty="0"/>
          </a:p>
        </p:txBody>
      </p:sp>
      <p:sp>
        <p:nvSpPr>
          <p:cNvPr id="3" name="Content Placeholder 2"/>
          <p:cNvSpPr>
            <a:spLocks noGrp="1"/>
          </p:cNvSpPr>
          <p:nvPr>
            <p:ph idx="1"/>
          </p:nvPr>
        </p:nvSpPr>
        <p:spPr/>
        <p:txBody>
          <a:bodyPr/>
          <a:lstStyle/>
          <a:p>
            <a:pPr marL="0" indent="0">
              <a:buNone/>
            </a:pPr>
            <a:r>
              <a:rPr lang="en-US" dirty="0"/>
              <a:t>This full-day training </a:t>
            </a:r>
            <a:r>
              <a:rPr lang="en-US" dirty="0" smtClean="0"/>
              <a:t>will </a:t>
            </a:r>
            <a:r>
              <a:rPr lang="en-US" dirty="0"/>
              <a:t>address the purpose of Title IX, federal </a:t>
            </a:r>
            <a:r>
              <a:rPr lang="en-US" dirty="0" smtClean="0"/>
              <a:t>requirements and the roles </a:t>
            </a:r>
            <a:r>
              <a:rPr lang="en-US" dirty="0"/>
              <a:t>of the Title IX Coordinator, </a:t>
            </a:r>
            <a:r>
              <a:rPr lang="en-US" dirty="0" smtClean="0"/>
              <a:t>the </a:t>
            </a:r>
            <a:r>
              <a:rPr lang="en-US" dirty="0"/>
              <a:t>investigator, </a:t>
            </a:r>
            <a:r>
              <a:rPr lang="en-US" dirty="0" smtClean="0"/>
              <a:t>the </a:t>
            </a:r>
            <a:r>
              <a:rPr lang="en-US" dirty="0"/>
              <a:t>decision-maker and </a:t>
            </a:r>
            <a:r>
              <a:rPr lang="en-US" dirty="0" smtClean="0"/>
              <a:t>the </a:t>
            </a:r>
            <a:r>
              <a:rPr lang="en-US" dirty="0"/>
              <a:t>informal resolution facilitator. </a:t>
            </a:r>
            <a:endParaRPr lang="en-US" dirty="0" smtClean="0"/>
          </a:p>
          <a:p>
            <a:pPr marL="0" indent="0">
              <a:buNone/>
            </a:pPr>
            <a:r>
              <a:rPr lang="en-US" dirty="0" smtClean="0"/>
              <a:t>Our presentation </a:t>
            </a:r>
            <a:r>
              <a:rPr lang="en-US" dirty="0"/>
              <a:t>will cover key definitions, the available standards of proof, </a:t>
            </a:r>
            <a:r>
              <a:rPr lang="en-US" dirty="0" smtClean="0"/>
              <a:t>the grievance </a:t>
            </a:r>
            <a:r>
              <a:rPr lang="en-US" dirty="0"/>
              <a:t>process, notification and documentation requirements along with what is needed in conducting an investigation, a hearing, issuing </a:t>
            </a:r>
            <a:r>
              <a:rPr lang="en-US" dirty="0" smtClean="0"/>
              <a:t>an outcome </a:t>
            </a:r>
            <a:r>
              <a:rPr lang="en-US" dirty="0"/>
              <a:t>determination letter and executing the appeals process.</a:t>
            </a:r>
          </a:p>
        </p:txBody>
      </p:sp>
    </p:spTree>
    <p:extLst>
      <p:ext uri="{BB962C8B-B14F-4D97-AF65-F5344CB8AC3E}">
        <p14:creationId xmlns:p14="http://schemas.microsoft.com/office/powerpoint/2010/main" val="5070058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9154" y="327026"/>
            <a:ext cx="10058400" cy="654053"/>
          </a:xfrm>
        </p:spPr>
        <p:txBody>
          <a:bodyPr>
            <a:normAutofit/>
          </a:bodyPr>
          <a:lstStyle/>
          <a:p>
            <a:pPr eaLnBrk="1" hangingPunct="1">
              <a:defRPr/>
            </a:pPr>
            <a:r>
              <a:rPr lang="en-US" dirty="0">
                <a:solidFill>
                  <a:schemeClr val="tx2"/>
                </a:solidFill>
              </a:rPr>
              <a:t>Understanding Title </a:t>
            </a:r>
            <a:r>
              <a:rPr lang="en-US" dirty="0" smtClean="0">
                <a:solidFill>
                  <a:schemeClr val="tx2"/>
                </a:solidFill>
              </a:rPr>
              <a:t>IX (Cont’d)</a:t>
            </a:r>
            <a:endParaRPr lang="en-US" dirty="0">
              <a:solidFill>
                <a:schemeClr val="tx2"/>
              </a:solidFill>
            </a:endParaRPr>
          </a:p>
        </p:txBody>
      </p:sp>
      <p:sp>
        <p:nvSpPr>
          <p:cNvPr id="3" name="Content Placeholder 2"/>
          <p:cNvSpPr>
            <a:spLocks noGrp="1"/>
          </p:cNvSpPr>
          <p:nvPr>
            <p:ph idx="1"/>
          </p:nvPr>
        </p:nvSpPr>
        <p:spPr>
          <a:xfrm>
            <a:off x="1096963" y="1094511"/>
            <a:ext cx="10058400" cy="4821381"/>
          </a:xfrm>
        </p:spPr>
        <p:txBody>
          <a:bodyPr>
            <a:normAutofit fontScale="92500" lnSpcReduction="10000"/>
          </a:bodyPr>
          <a:lstStyle/>
          <a:p>
            <a:pPr marL="0" indent="0" eaLnBrk="1" hangingPunct="1">
              <a:buFont typeface="Calibri" panose="020F0502020204030204" pitchFamily="34" charset="0"/>
              <a:buNone/>
              <a:defRPr/>
            </a:pPr>
            <a:r>
              <a:rPr lang="en-US" sz="2400" b="1" dirty="0"/>
              <a:t>Scope of responsibilities when responding to an incident</a:t>
            </a:r>
          </a:p>
          <a:p>
            <a:pPr marL="0" indent="0" eaLnBrk="1" hangingPunct="1">
              <a:buFont typeface="Calibri" panose="020F0502020204030204" pitchFamily="34" charset="0"/>
              <a:buNone/>
              <a:defRPr/>
            </a:pPr>
            <a:r>
              <a:rPr lang="en-US" sz="1800" b="1" i="1" dirty="0" smtClean="0"/>
              <a:t>	</a:t>
            </a:r>
            <a:r>
              <a:rPr lang="en-US" sz="1800" i="1" dirty="0" smtClean="0"/>
              <a:t>Question</a:t>
            </a:r>
            <a:r>
              <a:rPr lang="en-US" sz="1800" i="1" dirty="0"/>
              <a:t>: Is this something we can and must act on/respond to?</a:t>
            </a:r>
          </a:p>
          <a:p>
            <a:pPr marL="0" indent="0" eaLnBrk="1" hangingPunct="1">
              <a:buFont typeface="Calibri" panose="020F0502020204030204" pitchFamily="34" charset="0"/>
              <a:buNone/>
              <a:defRPr/>
            </a:pPr>
            <a:r>
              <a:rPr lang="en-US" sz="1800" i="1" dirty="0" smtClean="0"/>
              <a:t>	Answer: Yes</a:t>
            </a:r>
            <a:r>
              <a:rPr lang="en-US" sz="1800" i="1" dirty="0"/>
              <a:t>, but to what </a:t>
            </a:r>
            <a:r>
              <a:rPr lang="en-US" sz="1800" i="1" dirty="0" smtClean="0"/>
              <a:t>extent?</a:t>
            </a:r>
            <a:endParaRPr lang="en-US" sz="1800" i="1" dirty="0"/>
          </a:p>
          <a:p>
            <a:pPr marL="0" indent="0" eaLnBrk="1" hangingPunct="1">
              <a:buFont typeface="Calibri" panose="020F0502020204030204" pitchFamily="34" charset="0"/>
              <a:buNone/>
              <a:defRPr/>
            </a:pPr>
            <a:r>
              <a:rPr lang="en-US" sz="2200" i="1" dirty="0" smtClean="0"/>
              <a:t>Step 1: Determine </a:t>
            </a:r>
            <a:r>
              <a:rPr lang="en-US" sz="2200" i="1" dirty="0"/>
              <a:t>the relationship of the parties to </a:t>
            </a:r>
            <a:r>
              <a:rPr lang="en-US" sz="2200" i="1" dirty="0" smtClean="0"/>
              <a:t>the school </a:t>
            </a:r>
            <a:r>
              <a:rPr lang="en-US" sz="2200" i="1" dirty="0"/>
              <a:t>and then jurisdiction.</a:t>
            </a:r>
            <a:endParaRPr lang="en-US" sz="2200" dirty="0"/>
          </a:p>
          <a:p>
            <a:pPr eaLnBrk="1" hangingPunct="1">
              <a:buFont typeface="Wingdings" panose="05000000000000000000" pitchFamily="2" charset="2"/>
              <a:buChar char="Ø"/>
              <a:defRPr/>
            </a:pPr>
            <a:r>
              <a:rPr lang="en-US" sz="2200" dirty="0" smtClean="0"/>
              <a:t>Schools </a:t>
            </a:r>
            <a:r>
              <a:rPr lang="en-US" sz="2200" dirty="0"/>
              <a:t>must process </a:t>
            </a:r>
            <a:r>
              <a:rPr lang="en-US" sz="2200" b="1" dirty="0">
                <a:solidFill>
                  <a:srgbClr val="F6420A"/>
                </a:solidFill>
              </a:rPr>
              <a:t>all</a:t>
            </a:r>
            <a:r>
              <a:rPr lang="en-US" sz="2200" dirty="0">
                <a:solidFill>
                  <a:srgbClr val="F6420A"/>
                </a:solidFill>
              </a:rPr>
              <a:t> </a:t>
            </a:r>
            <a:r>
              <a:rPr lang="en-US" sz="2200" dirty="0" smtClean="0"/>
              <a:t>reported incidents of discrimination or harassment, </a:t>
            </a:r>
            <a:r>
              <a:rPr lang="en-US" sz="2200" dirty="0"/>
              <a:t>to determine whether the conduct:</a:t>
            </a:r>
          </a:p>
          <a:p>
            <a:pPr lvl="1" eaLnBrk="1" hangingPunct="1">
              <a:defRPr/>
            </a:pPr>
            <a:r>
              <a:rPr lang="en-US" sz="2000" dirty="0" smtClean="0"/>
              <a:t>Falls under Title IX and if so,</a:t>
            </a:r>
          </a:p>
          <a:p>
            <a:pPr lvl="1" eaLnBrk="1" hangingPunct="1">
              <a:defRPr/>
            </a:pPr>
            <a:r>
              <a:rPr lang="en-US" sz="2000" dirty="0" smtClean="0"/>
              <a:t>Jurisdiction question: Did the reported incident occur against a person in the United States? </a:t>
            </a:r>
          </a:p>
          <a:p>
            <a:pPr lvl="1" eaLnBrk="1" hangingPunct="1">
              <a:defRPr/>
            </a:pPr>
            <a:r>
              <a:rPr lang="en-US" sz="2000" dirty="0" smtClean="0"/>
              <a:t>Scope question: Did the reported incident occur in </a:t>
            </a:r>
            <a:r>
              <a:rPr lang="en-US" sz="2000" dirty="0"/>
              <a:t>the context of an education program or </a:t>
            </a:r>
            <a:r>
              <a:rPr lang="en-US" sz="2000" dirty="0" smtClean="0"/>
              <a:t>activity which includes locations, events or circumstances over which the school/recipient exercised substantial control over both the Respondent and the context in which the sexual harassment occurs?</a:t>
            </a:r>
            <a:endParaRPr lang="en-US" sz="2000" dirty="0"/>
          </a:p>
          <a:p>
            <a:pPr eaLnBrk="1" hangingPunct="1">
              <a:buFont typeface="Wingdings" panose="05000000000000000000" pitchFamily="2" charset="2"/>
              <a:buChar char="Ø"/>
              <a:defRPr/>
            </a:pPr>
            <a:r>
              <a:rPr lang="en-US" sz="2200" dirty="0" smtClean="0"/>
              <a:t>The school </a:t>
            </a:r>
            <a:r>
              <a:rPr lang="en-US" sz="2200" dirty="0"/>
              <a:t>may need to gather additional information in order to make such a </a:t>
            </a:r>
            <a:r>
              <a:rPr lang="en-US" sz="2200" dirty="0" smtClean="0"/>
              <a:t>determination.</a:t>
            </a:r>
            <a:endParaRPr lang="en-US" sz="2200" dirty="0"/>
          </a:p>
          <a:p>
            <a:pPr eaLnBrk="1" hangingPunct="1">
              <a:defRPr/>
            </a:pPr>
            <a:endParaRPr lang="en-US" dirty="0"/>
          </a:p>
        </p:txBody>
      </p:sp>
      <p:sp>
        <p:nvSpPr>
          <p:cNvPr id="4" name="Footer Placeholder 3"/>
          <p:cNvSpPr>
            <a:spLocks noGrp="1"/>
          </p:cNvSpPr>
          <p:nvPr>
            <p:ph type="ftr" sz="quarter" idx="11"/>
          </p:nvPr>
        </p:nvSpPr>
        <p:spPr/>
        <p:txBody>
          <a:bodyPr/>
          <a:lstStyle/>
          <a:p>
            <a:pPr>
              <a:defRPr/>
            </a:pPr>
            <a:r>
              <a:rPr lang="en-US" dirty="0" smtClean="0"/>
              <a:t> </a:t>
            </a:r>
            <a:endParaRPr lang="en-US" dirty="0"/>
          </a:p>
        </p:txBody>
      </p:sp>
    </p:spTree>
    <p:extLst>
      <p:ext uri="{BB962C8B-B14F-4D97-AF65-F5344CB8AC3E}">
        <p14:creationId xmlns:p14="http://schemas.microsoft.com/office/powerpoint/2010/main" val="243278130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11093"/>
          </a:xfrm>
        </p:spPr>
        <p:txBody>
          <a:bodyPr/>
          <a:lstStyle/>
          <a:p>
            <a:r>
              <a:rPr lang="en-US" dirty="0" smtClean="0"/>
              <a:t>Conduct Covered Under Title IX</a:t>
            </a:r>
            <a:endParaRPr lang="en-US" dirty="0"/>
          </a:p>
        </p:txBody>
      </p:sp>
      <p:sp>
        <p:nvSpPr>
          <p:cNvPr id="3" name="Content Placeholder 2"/>
          <p:cNvSpPr>
            <a:spLocks noGrp="1"/>
          </p:cNvSpPr>
          <p:nvPr>
            <p:ph sz="half" idx="1"/>
          </p:nvPr>
        </p:nvSpPr>
        <p:spPr>
          <a:xfrm>
            <a:off x="838200" y="1489194"/>
            <a:ext cx="5181600" cy="3858483"/>
          </a:xfrm>
        </p:spPr>
        <p:txBody>
          <a:bodyPr>
            <a:normAutofit lnSpcReduction="10000"/>
          </a:bodyPr>
          <a:lstStyle/>
          <a:p>
            <a:r>
              <a:rPr lang="en-US" b="1" dirty="0" smtClean="0"/>
              <a:t>Sexual Harassment</a:t>
            </a:r>
          </a:p>
          <a:p>
            <a:pPr lvl="1"/>
            <a:r>
              <a:rPr lang="en-US" dirty="0" smtClean="0"/>
              <a:t>Quid pro quo</a:t>
            </a:r>
          </a:p>
          <a:p>
            <a:pPr lvl="1"/>
            <a:r>
              <a:rPr lang="en-US" dirty="0" smtClean="0"/>
              <a:t>Verbal</a:t>
            </a:r>
          </a:p>
          <a:p>
            <a:pPr lvl="1"/>
            <a:r>
              <a:rPr lang="en-US" dirty="0" smtClean="0"/>
              <a:t>Physical</a:t>
            </a:r>
          </a:p>
          <a:p>
            <a:pPr lvl="1"/>
            <a:r>
              <a:rPr lang="en-US" dirty="0" smtClean="0"/>
              <a:t>Electronic</a:t>
            </a:r>
          </a:p>
          <a:p>
            <a:r>
              <a:rPr lang="en-US" b="1" dirty="0" smtClean="0"/>
              <a:t>Sexual Assault</a:t>
            </a:r>
          </a:p>
          <a:p>
            <a:pPr lvl="1"/>
            <a:r>
              <a:rPr lang="en-US" dirty="0" smtClean="0"/>
              <a:t>Rape</a:t>
            </a:r>
          </a:p>
          <a:p>
            <a:pPr lvl="1"/>
            <a:r>
              <a:rPr lang="en-US" dirty="0" smtClean="0"/>
              <a:t>Fondling</a:t>
            </a:r>
          </a:p>
          <a:p>
            <a:pPr lvl="1"/>
            <a:r>
              <a:rPr lang="en-US" dirty="0" smtClean="0"/>
              <a:t>Incest</a:t>
            </a:r>
          </a:p>
          <a:p>
            <a:pPr lvl="1"/>
            <a:r>
              <a:rPr lang="en-US" dirty="0" smtClean="0"/>
              <a:t>Statutory rape</a:t>
            </a:r>
          </a:p>
          <a:p>
            <a:r>
              <a:rPr lang="en-US" b="1" dirty="0" smtClean="0"/>
              <a:t>Stalking</a:t>
            </a:r>
          </a:p>
        </p:txBody>
      </p:sp>
      <p:sp>
        <p:nvSpPr>
          <p:cNvPr id="4" name="Content Placeholder 3"/>
          <p:cNvSpPr>
            <a:spLocks noGrp="1"/>
          </p:cNvSpPr>
          <p:nvPr>
            <p:ph sz="half" idx="2"/>
          </p:nvPr>
        </p:nvSpPr>
        <p:spPr>
          <a:xfrm>
            <a:off x="6172200" y="1489194"/>
            <a:ext cx="5181600" cy="3858483"/>
          </a:xfrm>
        </p:spPr>
        <p:txBody>
          <a:bodyPr>
            <a:normAutofit lnSpcReduction="10000"/>
          </a:bodyPr>
          <a:lstStyle/>
          <a:p>
            <a:r>
              <a:rPr lang="en-US" b="1" dirty="0" smtClean="0"/>
              <a:t>Dating violence</a:t>
            </a:r>
          </a:p>
          <a:p>
            <a:pPr lvl="1"/>
            <a:r>
              <a:rPr lang="en-US" dirty="0" smtClean="0"/>
              <a:t>Includes, but is not limited to, sexual or physical abuse OR the threat of such abuse</a:t>
            </a:r>
          </a:p>
          <a:p>
            <a:endParaRPr lang="en-US" b="1" dirty="0" smtClean="0"/>
          </a:p>
          <a:p>
            <a:r>
              <a:rPr lang="en-US" b="1" dirty="0" smtClean="0"/>
              <a:t>Domestic Violence</a:t>
            </a:r>
          </a:p>
          <a:p>
            <a:pPr marL="0" indent="0">
              <a:buNone/>
            </a:pPr>
            <a:endParaRPr lang="en-US" b="1" dirty="0" smtClean="0"/>
          </a:p>
          <a:p>
            <a:r>
              <a:rPr lang="en-US" b="1" dirty="0" smtClean="0"/>
              <a:t>Retaliation* </a:t>
            </a:r>
          </a:p>
          <a:p>
            <a:endParaRPr lang="en-US" sz="1000" b="1" dirty="0"/>
          </a:p>
          <a:p>
            <a:endParaRPr lang="en-US" sz="1000" b="1" dirty="0" smtClean="0"/>
          </a:p>
          <a:p>
            <a:endParaRPr lang="en-US" sz="1000" b="1" dirty="0"/>
          </a:p>
          <a:p>
            <a:pPr marL="0" indent="0">
              <a:buNone/>
            </a:pPr>
            <a:r>
              <a:rPr lang="en-US" sz="1000" b="1" dirty="0" smtClean="0"/>
              <a:t>*(see pg. 96, footnote 257 in Final Regulations)</a:t>
            </a:r>
          </a:p>
        </p:txBody>
      </p:sp>
    </p:spTree>
    <p:extLst>
      <p:ext uri="{BB962C8B-B14F-4D97-AF65-F5344CB8AC3E}">
        <p14:creationId xmlns:p14="http://schemas.microsoft.com/office/powerpoint/2010/main" val="8216825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Federal Financial Assistance</a:t>
            </a:r>
            <a:endParaRPr lang="en-US" dirty="0"/>
          </a:p>
        </p:txBody>
      </p:sp>
      <p:sp>
        <p:nvSpPr>
          <p:cNvPr id="3" name="Content Placeholder 2"/>
          <p:cNvSpPr>
            <a:spLocks noGrp="1"/>
          </p:cNvSpPr>
          <p:nvPr>
            <p:ph idx="1"/>
          </p:nvPr>
        </p:nvSpPr>
        <p:spPr/>
        <p:txBody>
          <a:bodyPr/>
          <a:lstStyle/>
          <a:p>
            <a:pPr marL="457200" lvl="1" indent="0">
              <a:buNone/>
            </a:pPr>
            <a:r>
              <a:rPr lang="en-US" dirty="0"/>
              <a:t>A school’s </a:t>
            </a:r>
            <a:r>
              <a:rPr lang="en-US" dirty="0" smtClean="0"/>
              <a:t>federal </a:t>
            </a:r>
            <a:r>
              <a:rPr lang="en-US" dirty="0"/>
              <a:t>financial assistance is terminated by the Department only </a:t>
            </a:r>
            <a:r>
              <a:rPr lang="en-US" dirty="0" smtClean="0"/>
              <a:t>after</a:t>
            </a:r>
            <a:r>
              <a:rPr lang="en-US" b="1" dirty="0"/>
              <a:t> </a:t>
            </a:r>
            <a:r>
              <a:rPr lang="en-US" dirty="0" smtClean="0"/>
              <a:t>three conditions are met:</a:t>
            </a:r>
          </a:p>
          <a:p>
            <a:pPr marL="457200" lvl="1" indent="0">
              <a:buNone/>
            </a:pPr>
            <a:endParaRPr lang="en-US" dirty="0"/>
          </a:p>
          <a:p>
            <a:pPr marL="914400" lvl="1" indent="-457200">
              <a:buFont typeface="+mj-lt"/>
              <a:buAutoNum type="arabicPeriod"/>
            </a:pPr>
            <a:r>
              <a:rPr lang="en-US" dirty="0" smtClean="0"/>
              <a:t>The Department </a:t>
            </a:r>
            <a:r>
              <a:rPr lang="en-US" dirty="0"/>
              <a:t>a</a:t>
            </a:r>
            <a:r>
              <a:rPr lang="en-US" dirty="0" smtClean="0"/>
              <a:t>dvises </a:t>
            </a:r>
            <a:r>
              <a:rPr lang="en-US" dirty="0"/>
              <a:t>the school of a Title IX </a:t>
            </a:r>
            <a:r>
              <a:rPr lang="en-US" dirty="0" smtClean="0"/>
              <a:t>violation </a:t>
            </a:r>
            <a:endParaRPr lang="en-US" dirty="0"/>
          </a:p>
          <a:p>
            <a:pPr marL="914400" lvl="1" indent="-457200">
              <a:buFont typeface="+mj-lt"/>
              <a:buAutoNum type="arabicPeriod"/>
            </a:pPr>
            <a:r>
              <a:rPr lang="en-US" dirty="0" smtClean="0"/>
              <a:t>The Department attempts </a:t>
            </a:r>
            <a:r>
              <a:rPr lang="en-US" dirty="0"/>
              <a:t>to secure voluntary </a:t>
            </a:r>
            <a:r>
              <a:rPr lang="en-US" dirty="0" smtClean="0"/>
              <a:t>compliance</a:t>
            </a:r>
          </a:p>
          <a:p>
            <a:pPr marL="914400" lvl="1" indent="-457200">
              <a:buFont typeface="+mj-lt"/>
              <a:buAutoNum type="arabicPeriod"/>
            </a:pPr>
            <a:r>
              <a:rPr lang="en-US" dirty="0" smtClean="0"/>
              <a:t>The </a:t>
            </a:r>
            <a:r>
              <a:rPr lang="en-US" dirty="0"/>
              <a:t>school refuses to come into </a:t>
            </a:r>
            <a:r>
              <a:rPr lang="en-US" dirty="0" smtClean="0"/>
              <a:t>compliance</a:t>
            </a:r>
            <a:endParaRPr lang="en-US" dirty="0">
              <a:latin typeface="Yu Gothic UI Semilight" panose="020B0400000000000000" pitchFamily="34" charset="-128"/>
              <a:ea typeface="Yu Gothic UI Semilight" panose="020B0400000000000000" pitchFamily="34" charset="-128"/>
            </a:endParaRPr>
          </a:p>
          <a:p>
            <a:endParaRPr lang="en-US" dirty="0"/>
          </a:p>
        </p:txBody>
      </p:sp>
    </p:spTree>
    <p:extLst>
      <p:ext uri="{BB962C8B-B14F-4D97-AF65-F5344CB8AC3E}">
        <p14:creationId xmlns:p14="http://schemas.microsoft.com/office/powerpoint/2010/main" val="209523071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11994-57A9-4D7A-8B83-802F30C2EAFC}"/>
              </a:ext>
            </a:extLst>
          </p:cNvPr>
          <p:cNvSpPr>
            <a:spLocks noGrp="1"/>
          </p:cNvSpPr>
          <p:nvPr>
            <p:ph type="title"/>
          </p:nvPr>
        </p:nvSpPr>
        <p:spPr>
          <a:xfrm>
            <a:off x="838200" y="365126"/>
            <a:ext cx="10515600" cy="817004"/>
          </a:xfrm>
        </p:spPr>
        <p:txBody>
          <a:bodyPr/>
          <a:lstStyle/>
          <a:p>
            <a:r>
              <a:rPr lang="en-US" dirty="0"/>
              <a:t>The “Do Both” Requirement</a:t>
            </a:r>
          </a:p>
        </p:txBody>
      </p:sp>
      <p:sp>
        <p:nvSpPr>
          <p:cNvPr id="3" name="Content Placeholder 2">
            <a:extLst>
              <a:ext uri="{FF2B5EF4-FFF2-40B4-BE49-F238E27FC236}">
                <a16:creationId xmlns:a16="http://schemas.microsoft.com/office/drawing/2014/main" id="{C1A4B273-CBA6-42FB-BD9E-AC6CA8A8C60D}"/>
              </a:ext>
            </a:extLst>
          </p:cNvPr>
          <p:cNvSpPr>
            <a:spLocks noGrp="1"/>
          </p:cNvSpPr>
          <p:nvPr>
            <p:ph idx="1"/>
          </p:nvPr>
        </p:nvSpPr>
        <p:spPr>
          <a:xfrm>
            <a:off x="838200" y="1504951"/>
            <a:ext cx="10515600" cy="4170920"/>
          </a:xfrm>
        </p:spPr>
        <p:txBody>
          <a:bodyPr>
            <a:normAutofit/>
          </a:bodyPr>
          <a:lstStyle/>
          <a:p>
            <a:r>
              <a:rPr lang="en-US" dirty="0"/>
              <a:t>Title IX requires </a:t>
            </a:r>
            <a:r>
              <a:rPr lang="en-US" dirty="0" smtClean="0"/>
              <a:t>schools </a:t>
            </a:r>
            <a:r>
              <a:rPr lang="en-US" dirty="0"/>
              <a:t>to “do </a:t>
            </a:r>
            <a:r>
              <a:rPr lang="en-US" dirty="0" smtClean="0"/>
              <a:t>both:” </a:t>
            </a:r>
            <a:endParaRPr lang="en-US" dirty="0"/>
          </a:p>
          <a:p>
            <a:pPr marL="0" indent="0">
              <a:buNone/>
            </a:pPr>
            <a:r>
              <a:rPr lang="en-US" dirty="0"/>
              <a:t> </a:t>
            </a:r>
          </a:p>
          <a:p>
            <a:pPr lvl="1">
              <a:buFont typeface="Wingdings" panose="05000000000000000000" pitchFamily="2" charset="2"/>
              <a:buChar char="Ø"/>
            </a:pPr>
            <a:r>
              <a:rPr lang="en-US" dirty="0"/>
              <a:t>Respond meaningfully to allegations of sexual harassment (including sexual assault</a:t>
            </a:r>
            <a:r>
              <a:rPr lang="en-US" dirty="0" smtClean="0"/>
              <a:t>)</a:t>
            </a:r>
            <a:endParaRPr lang="en-US" dirty="0"/>
          </a:p>
          <a:p>
            <a:pPr lvl="1">
              <a:buFont typeface="Wingdings" panose="05000000000000000000" pitchFamily="2" charset="2"/>
              <a:buChar char="Ø"/>
            </a:pPr>
            <a:r>
              <a:rPr lang="en-US" dirty="0"/>
              <a:t>Provide due process protections for both </a:t>
            </a:r>
            <a:r>
              <a:rPr lang="en-US" dirty="0" smtClean="0"/>
              <a:t>parties</a:t>
            </a:r>
            <a:endParaRPr lang="en-US" dirty="0"/>
          </a:p>
          <a:p>
            <a:pPr marL="457200" lvl="1" indent="0">
              <a:buNone/>
            </a:pPr>
            <a:endParaRPr lang="en-US" dirty="0"/>
          </a:p>
          <a:p>
            <a:r>
              <a:rPr lang="en-US" dirty="0"/>
              <a:t>The Department believes that recipients </a:t>
            </a:r>
            <a:r>
              <a:rPr lang="en-US" b="1" dirty="0"/>
              <a:t>can and must </a:t>
            </a:r>
            <a:r>
              <a:rPr lang="en-US" dirty="0"/>
              <a:t>“do </a:t>
            </a:r>
            <a:r>
              <a:rPr lang="en-US" dirty="0" smtClean="0"/>
              <a:t>both.”</a:t>
            </a:r>
            <a:endParaRPr lang="en-US" dirty="0"/>
          </a:p>
        </p:txBody>
      </p:sp>
    </p:spTree>
    <p:extLst>
      <p:ext uri="{BB962C8B-B14F-4D97-AF65-F5344CB8AC3E}">
        <p14:creationId xmlns:p14="http://schemas.microsoft.com/office/powerpoint/2010/main" val="153602079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80184"/>
          </a:xfrm>
        </p:spPr>
        <p:txBody>
          <a:bodyPr/>
          <a:lstStyle/>
          <a:p>
            <a:r>
              <a:rPr lang="en-US" dirty="0" smtClean="0"/>
              <a:t>Response Obligations</a:t>
            </a:r>
            <a:endParaRPr lang="en-US" dirty="0"/>
          </a:p>
        </p:txBody>
      </p:sp>
      <p:sp>
        <p:nvSpPr>
          <p:cNvPr id="3" name="Content Placeholder 2"/>
          <p:cNvSpPr>
            <a:spLocks noGrp="1"/>
          </p:cNvSpPr>
          <p:nvPr>
            <p:ph idx="1"/>
          </p:nvPr>
        </p:nvSpPr>
        <p:spPr>
          <a:xfrm>
            <a:off x="838200" y="1468583"/>
            <a:ext cx="10515600" cy="4207288"/>
          </a:xfrm>
        </p:spPr>
        <p:txBody>
          <a:bodyPr>
            <a:normAutofit/>
          </a:bodyPr>
          <a:lstStyle/>
          <a:p>
            <a:pPr marL="0" indent="0">
              <a:buNone/>
            </a:pPr>
            <a:r>
              <a:rPr lang="en-US" dirty="0" smtClean="0"/>
              <a:t>Actual </a:t>
            </a:r>
            <a:r>
              <a:rPr lang="en-US" dirty="0"/>
              <a:t>knowledge of sexual harassment or a report of sexual harassment </a:t>
            </a:r>
            <a:r>
              <a:rPr lang="en-US" dirty="0" smtClean="0"/>
              <a:t>triggers </a:t>
            </a:r>
            <a:r>
              <a:rPr lang="en-US" dirty="0"/>
              <a:t>the </a:t>
            </a:r>
            <a:r>
              <a:rPr lang="en-US" dirty="0" smtClean="0"/>
              <a:t>recipient’s response obligations:</a:t>
            </a:r>
            <a:endParaRPr lang="en-US" dirty="0"/>
          </a:p>
          <a:p>
            <a:r>
              <a:rPr lang="en-US" dirty="0" smtClean="0"/>
              <a:t>Must </a:t>
            </a:r>
            <a:r>
              <a:rPr lang="en-US" dirty="0"/>
              <a:t>be prompt</a:t>
            </a:r>
          </a:p>
          <a:p>
            <a:r>
              <a:rPr lang="en-US" dirty="0" smtClean="0"/>
              <a:t>Must </a:t>
            </a:r>
            <a:r>
              <a:rPr lang="en-US" dirty="0"/>
              <a:t>not be deliberately indifferent</a:t>
            </a:r>
          </a:p>
          <a:p>
            <a:r>
              <a:rPr lang="en-US" dirty="0" smtClean="0"/>
              <a:t>Must </a:t>
            </a:r>
            <a:r>
              <a:rPr lang="en-US" dirty="0"/>
              <a:t>provide supportive measures</a:t>
            </a:r>
          </a:p>
          <a:p>
            <a:r>
              <a:rPr lang="en-US" dirty="0" smtClean="0"/>
              <a:t>Must </a:t>
            </a:r>
            <a:r>
              <a:rPr lang="en-US" dirty="0"/>
              <a:t>be confidential</a:t>
            </a:r>
          </a:p>
          <a:p>
            <a:r>
              <a:rPr lang="en-US" dirty="0" smtClean="0"/>
              <a:t>Must </a:t>
            </a:r>
            <a:r>
              <a:rPr lang="en-US" dirty="0"/>
              <a:t>initiate </a:t>
            </a:r>
            <a:r>
              <a:rPr lang="en-US" dirty="0" smtClean="0"/>
              <a:t>grievance </a:t>
            </a:r>
            <a:r>
              <a:rPr lang="en-US" dirty="0"/>
              <a:t>p</a:t>
            </a:r>
            <a:r>
              <a:rPr lang="en-US" dirty="0" smtClean="0"/>
              <a:t>rocess</a:t>
            </a:r>
            <a:endParaRPr lang="en-US" dirty="0"/>
          </a:p>
          <a:p>
            <a:r>
              <a:rPr lang="en-US" dirty="0" smtClean="0"/>
              <a:t>Must </a:t>
            </a:r>
            <a:r>
              <a:rPr lang="en-US" dirty="0"/>
              <a:t>conduct an investigation</a:t>
            </a:r>
          </a:p>
          <a:p>
            <a:endParaRPr lang="en-US" dirty="0"/>
          </a:p>
        </p:txBody>
      </p:sp>
    </p:spTree>
    <p:extLst>
      <p:ext uri="{BB962C8B-B14F-4D97-AF65-F5344CB8AC3E}">
        <p14:creationId xmlns:p14="http://schemas.microsoft.com/office/powerpoint/2010/main" val="413614704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35602"/>
          </a:xfrm>
        </p:spPr>
        <p:txBody>
          <a:bodyPr/>
          <a:lstStyle/>
          <a:p>
            <a:r>
              <a:rPr lang="en-US" dirty="0" smtClean="0"/>
              <a:t>Notice on How </a:t>
            </a:r>
            <a:r>
              <a:rPr lang="en-US" dirty="0"/>
              <a:t>T</a:t>
            </a:r>
            <a:r>
              <a:rPr lang="en-US" dirty="0" smtClean="0"/>
              <a:t>o Report</a:t>
            </a:r>
            <a:endParaRPr lang="en-US" dirty="0"/>
          </a:p>
        </p:txBody>
      </p:sp>
      <p:sp>
        <p:nvSpPr>
          <p:cNvPr id="3" name="Content Placeholder 2"/>
          <p:cNvSpPr>
            <a:spLocks noGrp="1"/>
          </p:cNvSpPr>
          <p:nvPr>
            <p:ph idx="1"/>
          </p:nvPr>
        </p:nvSpPr>
        <p:spPr>
          <a:xfrm>
            <a:off x="838200" y="1450109"/>
            <a:ext cx="10515600" cy="4225761"/>
          </a:xfrm>
        </p:spPr>
        <p:txBody>
          <a:bodyPr/>
          <a:lstStyle/>
          <a:p>
            <a:r>
              <a:rPr lang="en-US" dirty="0" smtClean="0"/>
              <a:t>School policy </a:t>
            </a:r>
            <a:r>
              <a:rPr lang="en-US" b="1" dirty="0" smtClean="0"/>
              <a:t>must state how </a:t>
            </a:r>
            <a:r>
              <a:rPr lang="en-US" dirty="0" smtClean="0"/>
              <a:t>to report sex discrimination, sexual harassment or violence.</a:t>
            </a:r>
          </a:p>
          <a:p>
            <a:pPr marL="0" indent="0">
              <a:buNone/>
            </a:pPr>
            <a:endParaRPr lang="en-US" dirty="0" smtClean="0"/>
          </a:p>
          <a:p>
            <a:r>
              <a:rPr lang="en-US" dirty="0" smtClean="0"/>
              <a:t>The name and contact information for the Title IX Coordinator  and the policy must be published on the </a:t>
            </a:r>
            <a:r>
              <a:rPr lang="en-US" b="1" dirty="0" smtClean="0"/>
              <a:t>school </a:t>
            </a:r>
            <a:r>
              <a:rPr lang="en-US" b="1" dirty="0"/>
              <a:t>district website </a:t>
            </a:r>
            <a:r>
              <a:rPr lang="en-US" b="1" dirty="0" smtClean="0"/>
              <a:t>and in each catalog or handbook </a:t>
            </a:r>
            <a:r>
              <a:rPr lang="en-US" dirty="0" smtClean="0"/>
              <a:t>that the school provides to people who are entitled to notice (i.e. students, employees, parents).</a:t>
            </a:r>
            <a:endParaRPr lang="en-US" dirty="0"/>
          </a:p>
        </p:txBody>
      </p:sp>
    </p:spTree>
    <p:extLst>
      <p:ext uri="{BB962C8B-B14F-4D97-AF65-F5344CB8AC3E}">
        <p14:creationId xmlns:p14="http://schemas.microsoft.com/office/powerpoint/2010/main" val="177229354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72F88-170A-4E56-9865-B278A7F52155}"/>
              </a:ext>
            </a:extLst>
          </p:cNvPr>
          <p:cNvSpPr>
            <a:spLocks noGrp="1"/>
          </p:cNvSpPr>
          <p:nvPr>
            <p:ph type="title"/>
          </p:nvPr>
        </p:nvSpPr>
        <p:spPr>
          <a:xfrm>
            <a:off x="838200" y="365125"/>
            <a:ext cx="10515600" cy="1158875"/>
          </a:xfrm>
        </p:spPr>
        <p:txBody>
          <a:bodyPr>
            <a:normAutofit/>
          </a:bodyPr>
          <a:lstStyle/>
          <a:p>
            <a:r>
              <a:rPr lang="en-US" dirty="0"/>
              <a:t>School’s Duty to Respond to Sexual Harassment</a:t>
            </a:r>
          </a:p>
        </p:txBody>
      </p:sp>
      <p:sp>
        <p:nvSpPr>
          <p:cNvPr id="3" name="Content Placeholder 2">
            <a:extLst>
              <a:ext uri="{FF2B5EF4-FFF2-40B4-BE49-F238E27FC236}">
                <a16:creationId xmlns:a16="http://schemas.microsoft.com/office/drawing/2014/main" id="{1AA3198B-F7E1-4A80-ABC7-08E98D0826C5}"/>
              </a:ext>
            </a:extLst>
          </p:cNvPr>
          <p:cNvSpPr>
            <a:spLocks noGrp="1"/>
          </p:cNvSpPr>
          <p:nvPr>
            <p:ph idx="1"/>
          </p:nvPr>
        </p:nvSpPr>
        <p:spPr>
          <a:xfrm>
            <a:off x="838200" y="1792357"/>
            <a:ext cx="10515600" cy="3914774"/>
          </a:xfrm>
        </p:spPr>
        <p:txBody>
          <a:bodyPr>
            <a:normAutofit fontScale="25000" lnSpcReduction="20000"/>
          </a:bodyPr>
          <a:lstStyle/>
          <a:p>
            <a:r>
              <a:rPr lang="en-US" sz="11200" dirty="0"/>
              <a:t>An elementary and secondary school </a:t>
            </a:r>
            <a:r>
              <a:rPr lang="en-US" sz="11200" b="1" dirty="0"/>
              <a:t>must respond </a:t>
            </a:r>
            <a:r>
              <a:rPr lang="en-US" sz="11200" dirty="0"/>
              <a:t>whenever any employee has notice of sexual harassment or allegations of sexual harassment</a:t>
            </a:r>
            <a:r>
              <a:rPr lang="en-US" sz="11200" dirty="0" smtClean="0"/>
              <a:t>.</a:t>
            </a:r>
          </a:p>
          <a:p>
            <a:pPr marL="0" indent="0">
              <a:buNone/>
            </a:pPr>
            <a:endParaRPr lang="en-US" sz="11200" dirty="0"/>
          </a:p>
          <a:p>
            <a:pPr lvl="1">
              <a:buFont typeface="Wingdings" panose="05000000000000000000" pitchFamily="2" charset="2"/>
              <a:buChar char="Ø"/>
            </a:pPr>
            <a:r>
              <a:rPr lang="en-US" sz="11200" dirty="0"/>
              <a:t>Students are not expected to have to identify </a:t>
            </a:r>
            <a:r>
              <a:rPr lang="en-US" sz="11200" dirty="0" smtClean="0"/>
              <a:t>to whom they should report </a:t>
            </a:r>
            <a:r>
              <a:rPr lang="en-US" sz="11200" dirty="0"/>
              <a:t>an incident</a:t>
            </a:r>
          </a:p>
          <a:p>
            <a:pPr lvl="1">
              <a:buFont typeface="Wingdings" panose="05000000000000000000" pitchFamily="2" charset="2"/>
              <a:buChar char="Ø"/>
            </a:pPr>
            <a:r>
              <a:rPr lang="en-US" sz="11200" dirty="0"/>
              <a:t>Employees in an ESE are mandatory reporters</a:t>
            </a:r>
          </a:p>
          <a:p>
            <a:pPr lvl="1">
              <a:buFont typeface="Wingdings" panose="05000000000000000000" pitchFamily="2" charset="2"/>
              <a:buChar char="Ø"/>
            </a:pPr>
            <a:r>
              <a:rPr lang="en-US" sz="11200" dirty="0"/>
              <a:t>Employees in an ESE sit “in loco parentis” or “in the place of parents”</a:t>
            </a:r>
          </a:p>
          <a:p>
            <a:pPr marL="0" indent="0">
              <a:buNone/>
            </a:pPr>
            <a:r>
              <a:rPr lang="en-US" sz="4800" dirty="0">
                <a:latin typeface="Yu Gothic UI Semilight" panose="020B0400000000000000" pitchFamily="34" charset="-128"/>
                <a:ea typeface="Yu Gothic UI Semilight" panose="020B0400000000000000" pitchFamily="34" charset="-128"/>
              </a:rPr>
              <a:t>										§</a:t>
            </a:r>
            <a:r>
              <a:rPr lang="en-US" sz="4800" dirty="0"/>
              <a:t>106.44(a)</a:t>
            </a:r>
            <a:endParaRPr lang="en-US" sz="4800" dirty="0">
              <a:latin typeface="Yu Gothic UI Semilight" panose="020B0400000000000000" pitchFamily="34" charset="-128"/>
              <a:ea typeface="Yu Gothic UI Semilight" panose="020B0400000000000000" pitchFamily="34" charset="-128"/>
            </a:endParaRPr>
          </a:p>
          <a:p>
            <a:endParaRPr lang="en-US" sz="200" dirty="0">
              <a:latin typeface="Yu Gothic UI Semilight" panose="020B0400000000000000" pitchFamily="34" charset="-128"/>
              <a:ea typeface="Yu Gothic UI Semilight" panose="020B0400000000000000" pitchFamily="34" charset="-128"/>
            </a:endParaRPr>
          </a:p>
          <a:p>
            <a:endParaRPr lang="en-US" sz="200" dirty="0">
              <a:latin typeface="Yu Gothic UI Semilight" panose="020B0400000000000000" pitchFamily="34" charset="-128"/>
              <a:ea typeface="Yu Gothic UI Semilight" panose="020B0400000000000000" pitchFamily="34" charset="-128"/>
            </a:endParaRPr>
          </a:p>
          <a:p>
            <a:endParaRPr lang="en-US" sz="200" dirty="0">
              <a:latin typeface="Yu Gothic UI Semilight" panose="020B0400000000000000" pitchFamily="34" charset="-128"/>
              <a:ea typeface="Yu Gothic UI Semilight" panose="020B0400000000000000" pitchFamily="34" charset="-128"/>
            </a:endParaRPr>
          </a:p>
          <a:p>
            <a:endParaRPr lang="en-US" sz="200" dirty="0">
              <a:latin typeface="Yu Gothic UI Semilight" panose="020B0400000000000000" pitchFamily="34" charset="-128"/>
              <a:ea typeface="Yu Gothic UI Semilight" panose="020B0400000000000000" pitchFamily="34" charset="-128"/>
            </a:endParaRPr>
          </a:p>
          <a:p>
            <a:endParaRPr lang="en-US" sz="200" dirty="0">
              <a:latin typeface="Yu Gothic UI Semilight" panose="020B0400000000000000" pitchFamily="34" charset="-128"/>
              <a:ea typeface="Yu Gothic UI Semilight" panose="020B0400000000000000" pitchFamily="34" charset="-128"/>
            </a:endParaRPr>
          </a:p>
          <a:p>
            <a:pPr marL="0" indent="0">
              <a:buNone/>
            </a:pPr>
            <a:r>
              <a:rPr lang="en-US" sz="1200" dirty="0">
                <a:latin typeface="Yu Gothic UI Semilight" panose="020B0400000000000000" pitchFamily="34" charset="-128"/>
                <a:ea typeface="Yu Gothic UI Semilight" panose="020B0400000000000000" pitchFamily="34" charset="-128"/>
              </a:rPr>
              <a:t>										</a:t>
            </a:r>
            <a:endParaRPr lang="en-US" sz="1200" dirty="0"/>
          </a:p>
        </p:txBody>
      </p:sp>
    </p:spTree>
    <p:extLst>
      <p:ext uri="{BB962C8B-B14F-4D97-AF65-F5344CB8AC3E}">
        <p14:creationId xmlns:p14="http://schemas.microsoft.com/office/powerpoint/2010/main" val="139967371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37202"/>
          </a:xfrm>
        </p:spPr>
        <p:txBody>
          <a:bodyPr/>
          <a:lstStyle/>
          <a:p>
            <a:r>
              <a:rPr lang="en-US" dirty="0" smtClean="0"/>
              <a:t>Jurisdiction</a:t>
            </a:r>
            <a:endParaRPr lang="en-US" dirty="0"/>
          </a:p>
        </p:txBody>
      </p:sp>
      <p:sp>
        <p:nvSpPr>
          <p:cNvPr id="3" name="Content Placeholder 2"/>
          <p:cNvSpPr>
            <a:spLocks noGrp="1"/>
          </p:cNvSpPr>
          <p:nvPr>
            <p:ph idx="1"/>
          </p:nvPr>
        </p:nvSpPr>
        <p:spPr>
          <a:xfrm>
            <a:off x="708727" y="1550806"/>
            <a:ext cx="10515600" cy="4305453"/>
          </a:xfrm>
        </p:spPr>
        <p:txBody>
          <a:bodyPr>
            <a:normAutofit lnSpcReduction="10000"/>
          </a:bodyPr>
          <a:lstStyle/>
          <a:p>
            <a:r>
              <a:rPr lang="en-US" dirty="0" smtClean="0"/>
              <a:t>Protects any person for conduct that takes place “</a:t>
            </a:r>
            <a:r>
              <a:rPr lang="en-US" b="1" dirty="0" smtClean="0"/>
              <a:t>in the United States</a:t>
            </a:r>
            <a:r>
              <a:rPr lang="en-US" dirty="0" smtClean="0"/>
              <a:t>” and </a:t>
            </a:r>
          </a:p>
          <a:p>
            <a:r>
              <a:rPr lang="en-US" b="1" dirty="0" smtClean="0"/>
              <a:t>An “education </a:t>
            </a:r>
            <a:r>
              <a:rPr lang="en-US" b="1" dirty="0"/>
              <a:t>program or activity” </a:t>
            </a:r>
            <a:r>
              <a:rPr lang="en-US" dirty="0" smtClean="0"/>
              <a:t>includes </a:t>
            </a:r>
            <a:r>
              <a:rPr lang="en-US" dirty="0"/>
              <a:t>“locations, events, or circumstances over which the recipient exercised substantial control over both the respondent and the context in which the harassment occurs” and also includes “any building owned or controlled by a student organization that is officially recognized by a postsecondary </a:t>
            </a:r>
            <a:r>
              <a:rPr lang="en-US" dirty="0" smtClean="0"/>
              <a:t>institution.”</a:t>
            </a:r>
          </a:p>
          <a:p>
            <a:pPr marL="0" indent="0">
              <a:buNone/>
            </a:pPr>
            <a:endParaRPr lang="en-US" dirty="0"/>
          </a:p>
          <a:p>
            <a:pPr marL="0" indent="0">
              <a:buNone/>
            </a:pPr>
            <a:r>
              <a:rPr lang="en-US" dirty="0" smtClean="0"/>
              <a:t>									</a:t>
            </a:r>
            <a:r>
              <a:rPr lang="en-US" sz="1200" dirty="0" smtClean="0"/>
              <a:t>§106.44(a</a:t>
            </a:r>
            <a:r>
              <a:rPr lang="en-US" sz="1200" dirty="0"/>
              <a:t>) </a:t>
            </a:r>
          </a:p>
        </p:txBody>
      </p:sp>
    </p:spTree>
    <p:extLst>
      <p:ext uri="{BB962C8B-B14F-4D97-AF65-F5344CB8AC3E}">
        <p14:creationId xmlns:p14="http://schemas.microsoft.com/office/powerpoint/2010/main" val="379579115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Jurisdiction (Cont’d)</a:t>
            </a:r>
            <a:endParaRPr lang="en-US" dirty="0"/>
          </a:p>
        </p:txBody>
      </p:sp>
      <p:sp>
        <p:nvSpPr>
          <p:cNvPr id="3" name="Content Placeholder 2"/>
          <p:cNvSpPr>
            <a:spLocks noGrp="1"/>
          </p:cNvSpPr>
          <p:nvPr>
            <p:ph idx="1"/>
          </p:nvPr>
        </p:nvSpPr>
        <p:spPr/>
        <p:txBody>
          <a:bodyPr>
            <a:normAutofit lnSpcReduction="10000"/>
          </a:bodyPr>
          <a:lstStyle/>
          <a:p>
            <a:r>
              <a:rPr lang="en-US" dirty="0"/>
              <a:t>Title IX </a:t>
            </a:r>
            <a:r>
              <a:rPr lang="en-US" dirty="0" smtClean="0"/>
              <a:t>obligations extend </a:t>
            </a:r>
            <a:r>
              <a:rPr lang="en-US" dirty="0"/>
              <a:t>to sexual harassment incidents that occur </a:t>
            </a:r>
            <a:r>
              <a:rPr lang="en-US" dirty="0" smtClean="0"/>
              <a:t>off campus </a:t>
            </a:r>
            <a:r>
              <a:rPr lang="en-US" b="1" dirty="0"/>
              <a:t>if any</a:t>
            </a:r>
            <a:r>
              <a:rPr lang="en-US" dirty="0"/>
              <a:t> of three conditions are met: </a:t>
            </a:r>
            <a:endParaRPr lang="en-US" dirty="0" smtClean="0"/>
          </a:p>
          <a:p>
            <a:pPr marL="914400" lvl="1" indent="-457200">
              <a:buFont typeface="+mj-lt"/>
              <a:buAutoNum type="arabicPeriod"/>
            </a:pPr>
            <a:r>
              <a:rPr lang="en-US" dirty="0"/>
              <a:t>I</a:t>
            </a:r>
            <a:r>
              <a:rPr lang="en-US" dirty="0" smtClean="0"/>
              <a:t>f </a:t>
            </a:r>
            <a:r>
              <a:rPr lang="en-US" dirty="0"/>
              <a:t>the off-campus incident occurs as part of the </a:t>
            </a:r>
            <a:r>
              <a:rPr lang="en-US" dirty="0" smtClean="0"/>
              <a:t>school’s </a:t>
            </a:r>
            <a:r>
              <a:rPr lang="en-US" dirty="0"/>
              <a:t>“operations” pursuant to 20 U.S.C. 1687 and 34 CFR 106.2(h</a:t>
            </a:r>
            <a:r>
              <a:rPr lang="en-US" dirty="0" smtClean="0"/>
              <a:t>)</a:t>
            </a:r>
          </a:p>
          <a:p>
            <a:pPr marL="914400" lvl="1" indent="-457200">
              <a:buFont typeface="+mj-lt"/>
              <a:buAutoNum type="arabicPeriod"/>
            </a:pPr>
            <a:r>
              <a:rPr lang="en-US" dirty="0"/>
              <a:t>I</a:t>
            </a:r>
            <a:r>
              <a:rPr lang="en-US" dirty="0" smtClean="0"/>
              <a:t>f </a:t>
            </a:r>
            <a:r>
              <a:rPr lang="en-US" dirty="0"/>
              <a:t>the </a:t>
            </a:r>
            <a:r>
              <a:rPr lang="en-US" dirty="0" smtClean="0"/>
              <a:t>school </a:t>
            </a:r>
            <a:r>
              <a:rPr lang="en-US" dirty="0"/>
              <a:t>exercised substantial control over the respondent and the context </a:t>
            </a:r>
            <a:r>
              <a:rPr lang="en-US" dirty="0" smtClean="0"/>
              <a:t>of the </a:t>
            </a:r>
            <a:r>
              <a:rPr lang="en-US" dirty="0"/>
              <a:t>alleged sexual harassment that occurred off campus pursuant to </a:t>
            </a:r>
            <a:r>
              <a:rPr lang="en-US" dirty="0" smtClean="0"/>
              <a:t>§106.44(a)</a:t>
            </a:r>
          </a:p>
          <a:p>
            <a:pPr marL="914400" lvl="1" indent="-457200">
              <a:buFont typeface="+mj-lt"/>
              <a:buAutoNum type="arabicPeriod"/>
            </a:pPr>
            <a:r>
              <a:rPr lang="en-US" dirty="0"/>
              <a:t>I</a:t>
            </a:r>
            <a:r>
              <a:rPr lang="en-US" dirty="0" smtClean="0"/>
              <a:t>f </a:t>
            </a:r>
            <a:r>
              <a:rPr lang="en-US" dirty="0"/>
              <a:t>a sexual harassment incident occurs at an off-campus building owned or controlled by a student organization officially recognized by a postsecondary institution pursuant to §106.44(a</a:t>
            </a:r>
            <a:r>
              <a:rPr lang="en-US" dirty="0" smtClean="0"/>
              <a:t>)</a:t>
            </a:r>
          </a:p>
          <a:p>
            <a:pPr marL="0" indent="0">
              <a:buNone/>
            </a:pPr>
            <a:r>
              <a:rPr lang="en-US" dirty="0" smtClean="0"/>
              <a:t>									</a:t>
            </a:r>
            <a:r>
              <a:rPr lang="en-US" sz="1200" dirty="0" smtClean="0"/>
              <a:t>Pgs. 624-625 </a:t>
            </a:r>
          </a:p>
        </p:txBody>
      </p:sp>
    </p:spTree>
    <p:extLst>
      <p:ext uri="{BB962C8B-B14F-4D97-AF65-F5344CB8AC3E}">
        <p14:creationId xmlns:p14="http://schemas.microsoft.com/office/powerpoint/2010/main" val="83567049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C7016-EB75-47DE-B583-014A380A2BFE}"/>
              </a:ext>
            </a:extLst>
          </p:cNvPr>
          <p:cNvSpPr>
            <a:spLocks noGrp="1"/>
          </p:cNvSpPr>
          <p:nvPr>
            <p:ph type="title"/>
          </p:nvPr>
        </p:nvSpPr>
        <p:spPr>
          <a:xfrm>
            <a:off x="838200" y="278297"/>
            <a:ext cx="10515600" cy="761999"/>
          </a:xfrm>
        </p:spPr>
        <p:txBody>
          <a:bodyPr/>
          <a:lstStyle/>
          <a:p>
            <a:r>
              <a:rPr lang="en-US" dirty="0" smtClean="0"/>
              <a:t>Jurisdiction (Cont’d)</a:t>
            </a:r>
            <a:endParaRPr lang="en-US" dirty="0"/>
          </a:p>
        </p:txBody>
      </p:sp>
      <p:sp>
        <p:nvSpPr>
          <p:cNvPr id="3" name="Content Placeholder 2">
            <a:extLst>
              <a:ext uri="{FF2B5EF4-FFF2-40B4-BE49-F238E27FC236}">
                <a16:creationId xmlns:a16="http://schemas.microsoft.com/office/drawing/2014/main" id="{75525AFE-0D1A-44CD-B120-6FF5ADB1DAF9}"/>
              </a:ext>
            </a:extLst>
          </p:cNvPr>
          <p:cNvSpPr>
            <a:spLocks noGrp="1"/>
          </p:cNvSpPr>
          <p:nvPr>
            <p:ph idx="1"/>
          </p:nvPr>
        </p:nvSpPr>
        <p:spPr>
          <a:xfrm>
            <a:off x="838200" y="1294573"/>
            <a:ext cx="10515600" cy="4818620"/>
          </a:xfrm>
        </p:spPr>
        <p:txBody>
          <a:bodyPr>
            <a:normAutofit/>
          </a:bodyPr>
          <a:lstStyle/>
          <a:p>
            <a:r>
              <a:rPr lang="en-US" b="1" u="sng" dirty="0" smtClean="0"/>
              <a:t>Exception</a:t>
            </a:r>
            <a:r>
              <a:rPr lang="en-US" b="1" u="sng" dirty="0"/>
              <a:t>:</a:t>
            </a:r>
            <a:r>
              <a:rPr lang="en-US" dirty="0"/>
              <a:t> </a:t>
            </a:r>
            <a:r>
              <a:rPr lang="en-US" dirty="0" smtClean="0"/>
              <a:t>Nothing </a:t>
            </a:r>
            <a:r>
              <a:rPr lang="en-US" dirty="0"/>
              <a:t>in these final regulations prevents a school from addressing conduct that is outside the Department’s jurisdiction due to the conduct constituting sexual harassment occurring outside the school’s education program or activity, or occurring against a person who is not located in the United </a:t>
            </a:r>
            <a:r>
              <a:rPr lang="en-US" dirty="0" smtClean="0"/>
              <a:t>States.</a:t>
            </a:r>
            <a:endParaRPr lang="en-US" dirty="0"/>
          </a:p>
          <a:p>
            <a:r>
              <a:rPr lang="en-US" dirty="0"/>
              <a:t>Dismissal of a formal complaint because the allegations do not meet the Title IX definition of sexual harassment, </a:t>
            </a:r>
            <a:r>
              <a:rPr lang="en-US" b="1" dirty="0"/>
              <a:t>does not preclude </a:t>
            </a:r>
            <a:r>
              <a:rPr lang="en-US" dirty="0"/>
              <a:t>a school from addressing the alleged misconduct under other provisions of the </a:t>
            </a:r>
            <a:r>
              <a:rPr lang="en-US" b="1" dirty="0"/>
              <a:t>school’s own code of conduct</a:t>
            </a:r>
            <a:r>
              <a:rPr lang="en-US" dirty="0"/>
              <a:t>. </a:t>
            </a:r>
          </a:p>
          <a:p>
            <a:pPr marL="0" indent="0">
              <a:buNone/>
            </a:pPr>
            <a:r>
              <a:rPr lang="en-US" sz="1200" dirty="0">
                <a:latin typeface="Yu Gothic UI Semilight" panose="020B0400000000000000" pitchFamily="34" charset="-128"/>
                <a:ea typeface="Yu Gothic UI Semilight" panose="020B0400000000000000" pitchFamily="34" charset="-128"/>
              </a:rPr>
              <a:t>								§</a:t>
            </a:r>
            <a:r>
              <a:rPr lang="en-US" sz="1200" dirty="0"/>
              <a:t>106.45(b)(3)</a:t>
            </a:r>
          </a:p>
        </p:txBody>
      </p:sp>
    </p:spTree>
    <p:extLst>
      <p:ext uri="{BB962C8B-B14F-4D97-AF65-F5344CB8AC3E}">
        <p14:creationId xmlns:p14="http://schemas.microsoft.com/office/powerpoint/2010/main" val="10506920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06293"/>
          </a:xfrm>
        </p:spPr>
        <p:txBody>
          <a:bodyPr/>
          <a:lstStyle/>
          <a:p>
            <a:r>
              <a:rPr lang="en-US" dirty="0" smtClean="0"/>
              <a:t>Agenda</a:t>
            </a:r>
            <a:endParaRPr lang="en-US" dirty="0"/>
          </a:p>
        </p:txBody>
      </p:sp>
      <p:sp>
        <p:nvSpPr>
          <p:cNvPr id="3" name="Content Placeholder 2"/>
          <p:cNvSpPr>
            <a:spLocks noGrp="1"/>
          </p:cNvSpPr>
          <p:nvPr>
            <p:ph sz="half" idx="1"/>
          </p:nvPr>
        </p:nvSpPr>
        <p:spPr>
          <a:xfrm>
            <a:off x="838200" y="1607127"/>
            <a:ext cx="5181600" cy="4076981"/>
          </a:xfrm>
        </p:spPr>
        <p:txBody>
          <a:bodyPr>
            <a:normAutofit fontScale="62500" lnSpcReduction="20000"/>
          </a:bodyPr>
          <a:lstStyle/>
          <a:p>
            <a:pPr marL="0" indent="0">
              <a:buNone/>
            </a:pPr>
            <a:r>
              <a:rPr lang="en-US" sz="2400" b="1" u="sng" dirty="0"/>
              <a:t>Part I: Understanding The New Regulations</a:t>
            </a:r>
            <a:endParaRPr lang="en-US" sz="2400" dirty="0"/>
          </a:p>
          <a:p>
            <a:r>
              <a:rPr lang="en-US" sz="2400" b="1" u="sng" dirty="0"/>
              <a:t>Morning Session</a:t>
            </a:r>
            <a:r>
              <a:rPr lang="en-US" sz="2400" b="1" u="sng" dirty="0" smtClean="0"/>
              <a:t>: </a:t>
            </a:r>
            <a:r>
              <a:rPr lang="en-US" sz="2400" b="1" dirty="0"/>
              <a:t>	8:30 a.m. – </a:t>
            </a:r>
            <a:r>
              <a:rPr lang="en-US" sz="2400" b="1" dirty="0" smtClean="0"/>
              <a:t>Noon</a:t>
            </a:r>
            <a:endParaRPr lang="en-US" sz="2400" b="1" dirty="0"/>
          </a:p>
          <a:p>
            <a:r>
              <a:rPr lang="en-US" sz="2400" dirty="0"/>
              <a:t>What is Title IX? </a:t>
            </a:r>
          </a:p>
          <a:p>
            <a:r>
              <a:rPr lang="en-US" sz="2400" dirty="0"/>
              <a:t>What </a:t>
            </a:r>
            <a:r>
              <a:rPr lang="en-US" sz="2400" dirty="0" smtClean="0"/>
              <a:t>Is </a:t>
            </a:r>
            <a:r>
              <a:rPr lang="en-US" sz="2400" dirty="0"/>
              <a:t>I</a:t>
            </a:r>
            <a:r>
              <a:rPr lang="en-US" sz="2400" dirty="0" smtClean="0"/>
              <a:t>ts </a:t>
            </a:r>
            <a:r>
              <a:rPr lang="en-US" sz="2400" dirty="0"/>
              <a:t>P</a:t>
            </a:r>
            <a:r>
              <a:rPr lang="en-US" sz="2400" dirty="0" smtClean="0"/>
              <a:t>urpose</a:t>
            </a:r>
            <a:r>
              <a:rPr lang="en-US" sz="2400" dirty="0"/>
              <a:t>?</a:t>
            </a:r>
          </a:p>
          <a:p>
            <a:r>
              <a:rPr lang="en-US" sz="2400" dirty="0"/>
              <a:t>Key </a:t>
            </a:r>
            <a:r>
              <a:rPr lang="en-US" sz="2400" dirty="0" smtClean="0"/>
              <a:t>Personnel </a:t>
            </a:r>
            <a:r>
              <a:rPr lang="en-US" sz="2400" dirty="0"/>
              <a:t>and </a:t>
            </a:r>
            <a:r>
              <a:rPr lang="en-US" sz="2400" dirty="0" smtClean="0"/>
              <a:t>Their </a:t>
            </a:r>
            <a:r>
              <a:rPr lang="en-US" sz="2400" dirty="0"/>
              <a:t>R</a:t>
            </a:r>
            <a:r>
              <a:rPr lang="en-US" sz="2400" dirty="0" smtClean="0"/>
              <a:t>oles </a:t>
            </a:r>
            <a:endParaRPr lang="en-US" sz="2400" dirty="0"/>
          </a:p>
          <a:p>
            <a:r>
              <a:rPr lang="en-US" sz="2400" dirty="0"/>
              <a:t>Key Definitions Part I</a:t>
            </a:r>
          </a:p>
          <a:p>
            <a:r>
              <a:rPr lang="en-US" sz="2400" dirty="0"/>
              <a:t>What </a:t>
            </a:r>
            <a:r>
              <a:rPr lang="en-US" sz="2400" dirty="0" smtClean="0"/>
              <a:t>Do the Regulations State?</a:t>
            </a:r>
          </a:p>
          <a:p>
            <a:r>
              <a:rPr lang="en-US" sz="2400" dirty="0" smtClean="0"/>
              <a:t>Decisions to be made: Identifying the Personnel – internal vs. external support, the standard of proof, live hearing vs. administrative outcome determination, panel decision-makers or sole decision maker, to include informal resolution process option in the policy  </a:t>
            </a:r>
          </a:p>
          <a:p>
            <a:endParaRPr lang="en-US" dirty="0"/>
          </a:p>
        </p:txBody>
      </p:sp>
      <p:sp>
        <p:nvSpPr>
          <p:cNvPr id="4" name="Content Placeholder 3"/>
          <p:cNvSpPr>
            <a:spLocks noGrp="1"/>
          </p:cNvSpPr>
          <p:nvPr>
            <p:ph sz="half" idx="2"/>
          </p:nvPr>
        </p:nvSpPr>
        <p:spPr>
          <a:xfrm>
            <a:off x="6172200" y="1607127"/>
            <a:ext cx="5181600" cy="4076981"/>
          </a:xfrm>
        </p:spPr>
        <p:txBody>
          <a:bodyPr>
            <a:normAutofit fontScale="62500" lnSpcReduction="20000"/>
          </a:bodyPr>
          <a:lstStyle/>
          <a:p>
            <a:pPr marL="0" indent="0">
              <a:buNone/>
            </a:pPr>
            <a:r>
              <a:rPr lang="en-US" sz="2400" b="1" u="sng" dirty="0"/>
              <a:t>Part II: Effectively Implementing the New Regulations </a:t>
            </a:r>
            <a:endParaRPr lang="en-US" sz="2400" dirty="0"/>
          </a:p>
          <a:p>
            <a:r>
              <a:rPr lang="en-US" sz="2400" b="1" u="sng" dirty="0"/>
              <a:t>Afternoon Session:</a:t>
            </a:r>
            <a:r>
              <a:rPr lang="en-US" sz="2400" b="1" dirty="0"/>
              <a:t>	</a:t>
            </a:r>
            <a:r>
              <a:rPr lang="en-US" sz="2400" b="1" dirty="0" smtClean="0"/>
              <a:t>1 </a:t>
            </a:r>
            <a:r>
              <a:rPr lang="en-US" sz="2400" b="1" dirty="0"/>
              <a:t>p.m. </a:t>
            </a:r>
            <a:r>
              <a:rPr lang="en-US" sz="2400" b="1" dirty="0" smtClean="0"/>
              <a:t>– 4:30 </a:t>
            </a:r>
            <a:r>
              <a:rPr lang="en-US" sz="2400" b="1" dirty="0"/>
              <a:t>p.m.</a:t>
            </a:r>
            <a:endParaRPr lang="en-US" sz="2400" dirty="0"/>
          </a:p>
          <a:p>
            <a:pPr lvl="0"/>
            <a:r>
              <a:rPr lang="en-US" sz="2400" dirty="0"/>
              <a:t>From Incident Report to Formal Complaint to Investigation</a:t>
            </a:r>
          </a:p>
          <a:p>
            <a:pPr lvl="0"/>
            <a:r>
              <a:rPr lang="en-US" sz="2400" dirty="0"/>
              <a:t>Key Definitions Part II: </a:t>
            </a:r>
            <a:r>
              <a:rPr lang="en-US" sz="2400" dirty="0" smtClean="0"/>
              <a:t>Credibility, Relevance, Rape Shield, Standard of Proof</a:t>
            </a:r>
          </a:p>
          <a:p>
            <a:pPr lvl="0"/>
            <a:r>
              <a:rPr lang="en-US" sz="2400" dirty="0" smtClean="0"/>
              <a:t>How </a:t>
            </a:r>
            <a:r>
              <a:rPr lang="en-US" sz="2400" dirty="0"/>
              <a:t>to </a:t>
            </a:r>
            <a:r>
              <a:rPr lang="en-US" sz="2400" dirty="0" smtClean="0"/>
              <a:t>Conduct </a:t>
            </a:r>
            <a:r>
              <a:rPr lang="en-US" sz="2400" dirty="0"/>
              <a:t>an Investigation: </a:t>
            </a:r>
            <a:r>
              <a:rPr lang="en-US" sz="2400" dirty="0" smtClean="0"/>
              <a:t>Notice, Fact Finding, Effective Communication and Impartiality. What Is Trauma and Being Trauma Informed?</a:t>
            </a:r>
          </a:p>
          <a:p>
            <a:pPr lvl="0"/>
            <a:r>
              <a:rPr lang="en-US" sz="2400" dirty="0" smtClean="0"/>
              <a:t>Post </a:t>
            </a:r>
            <a:r>
              <a:rPr lang="en-US" sz="2400" dirty="0"/>
              <a:t>Investigation and Pre-Hearing</a:t>
            </a:r>
            <a:r>
              <a:rPr lang="en-US" sz="2400" dirty="0" smtClean="0"/>
              <a:t>: </a:t>
            </a:r>
            <a:r>
              <a:rPr lang="en-US" sz="2400" dirty="0"/>
              <a:t>What </a:t>
            </a:r>
            <a:r>
              <a:rPr lang="en-US" sz="2400" dirty="0" smtClean="0"/>
              <a:t>Needs </a:t>
            </a:r>
            <a:r>
              <a:rPr lang="en-US" sz="2400" dirty="0"/>
              <a:t>to </a:t>
            </a:r>
            <a:r>
              <a:rPr lang="en-US" sz="2400" dirty="0" smtClean="0"/>
              <a:t>Happen </a:t>
            </a:r>
            <a:r>
              <a:rPr lang="en-US" sz="2400" dirty="0"/>
              <a:t>and </a:t>
            </a:r>
            <a:r>
              <a:rPr lang="en-US" sz="2400" dirty="0" smtClean="0"/>
              <a:t>When</a:t>
            </a:r>
            <a:r>
              <a:rPr lang="en-US" sz="2400" dirty="0"/>
              <a:t>?</a:t>
            </a:r>
          </a:p>
          <a:p>
            <a:pPr lvl="0"/>
            <a:r>
              <a:rPr lang="en-US" sz="2400" dirty="0"/>
              <a:t>Hearing or Administrative Outcome Determination Process</a:t>
            </a:r>
          </a:p>
          <a:p>
            <a:pPr lvl="0"/>
            <a:r>
              <a:rPr lang="en-US" sz="2400" dirty="0" smtClean="0"/>
              <a:t>Outcome </a:t>
            </a:r>
            <a:r>
              <a:rPr lang="en-US" sz="2400" dirty="0"/>
              <a:t>Determination Letter: </a:t>
            </a:r>
            <a:r>
              <a:rPr lang="en-US" sz="2400" dirty="0" smtClean="0"/>
              <a:t>Content </a:t>
            </a:r>
            <a:r>
              <a:rPr lang="en-US" sz="2400" dirty="0"/>
              <a:t>and </a:t>
            </a:r>
            <a:r>
              <a:rPr lang="en-US" sz="2400" dirty="0" smtClean="0"/>
              <a:t>Sanction </a:t>
            </a:r>
            <a:r>
              <a:rPr lang="en-US" sz="2400" dirty="0"/>
              <a:t>C</a:t>
            </a:r>
            <a:r>
              <a:rPr lang="en-US" sz="2400" dirty="0" smtClean="0"/>
              <a:t>onsiderations</a:t>
            </a:r>
            <a:endParaRPr lang="en-US" sz="2400" dirty="0"/>
          </a:p>
          <a:p>
            <a:pPr lvl="0"/>
            <a:r>
              <a:rPr lang="en-US" sz="2400" dirty="0"/>
              <a:t>Appeal </a:t>
            </a:r>
            <a:r>
              <a:rPr lang="en-US" sz="2400" dirty="0" smtClean="0"/>
              <a:t>Process</a:t>
            </a:r>
            <a:endParaRPr lang="en-US" sz="2400" dirty="0"/>
          </a:p>
          <a:p>
            <a:endParaRPr lang="en-US" dirty="0"/>
          </a:p>
        </p:txBody>
      </p:sp>
    </p:spTree>
    <p:extLst>
      <p:ext uri="{BB962C8B-B14F-4D97-AF65-F5344CB8AC3E}">
        <p14:creationId xmlns:p14="http://schemas.microsoft.com/office/powerpoint/2010/main" val="393396670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Title IX Definitions</a:t>
            </a:r>
            <a:br>
              <a:rPr lang="en-US" sz="4000" dirty="0" smtClean="0"/>
            </a:br>
            <a:r>
              <a:rPr lang="en-US" sz="4000" dirty="0" smtClean="0"/>
              <a:t>34 CFR §106</a:t>
            </a:r>
            <a:endParaRPr lang="en-US" sz="4000" dirty="0"/>
          </a:p>
        </p:txBody>
      </p:sp>
    </p:spTree>
    <p:extLst>
      <p:ext uri="{BB962C8B-B14F-4D97-AF65-F5344CB8AC3E}">
        <p14:creationId xmlns:p14="http://schemas.microsoft.com/office/powerpoint/2010/main" val="305946867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4727"/>
            <a:ext cx="10515600" cy="886691"/>
          </a:xfrm>
        </p:spPr>
        <p:txBody>
          <a:bodyPr/>
          <a:lstStyle/>
          <a:p>
            <a:pPr algn="ctr"/>
            <a:r>
              <a:rPr lang="en-US" dirty="0" smtClean="0"/>
              <a:t> </a:t>
            </a:r>
            <a:r>
              <a:rPr lang="en-US" dirty="0"/>
              <a:t>Definitions</a:t>
            </a:r>
          </a:p>
        </p:txBody>
      </p:sp>
      <p:sp>
        <p:nvSpPr>
          <p:cNvPr id="3" name="Content Placeholder 2"/>
          <p:cNvSpPr>
            <a:spLocks noGrp="1"/>
          </p:cNvSpPr>
          <p:nvPr>
            <p:ph idx="1"/>
          </p:nvPr>
        </p:nvSpPr>
        <p:spPr>
          <a:xfrm>
            <a:off x="838200" y="932873"/>
            <a:ext cx="10515600" cy="4761470"/>
          </a:xfrm>
        </p:spPr>
        <p:txBody>
          <a:bodyPr>
            <a:normAutofit fontScale="85000" lnSpcReduction="20000"/>
          </a:bodyPr>
          <a:lstStyle/>
          <a:p>
            <a:r>
              <a:rPr lang="en-US" dirty="0"/>
              <a:t>Sexual Harassment</a:t>
            </a:r>
          </a:p>
          <a:p>
            <a:r>
              <a:rPr lang="en-US" dirty="0"/>
              <a:t>Actual Knowledge</a:t>
            </a:r>
          </a:p>
          <a:p>
            <a:r>
              <a:rPr lang="en-US" dirty="0"/>
              <a:t>Supportive Measures</a:t>
            </a:r>
          </a:p>
          <a:p>
            <a:r>
              <a:rPr lang="en-US" dirty="0"/>
              <a:t>Formal Complaint</a:t>
            </a:r>
          </a:p>
          <a:p>
            <a:r>
              <a:rPr lang="en-US" dirty="0" smtClean="0"/>
              <a:t>Deliberate </a:t>
            </a:r>
            <a:r>
              <a:rPr lang="en-US" dirty="0"/>
              <a:t>Indifference</a:t>
            </a:r>
          </a:p>
          <a:p>
            <a:r>
              <a:rPr lang="en-US" dirty="0"/>
              <a:t>Grievance Process</a:t>
            </a:r>
          </a:p>
          <a:p>
            <a:r>
              <a:rPr lang="en-US" dirty="0"/>
              <a:t>Standard of Proof: </a:t>
            </a:r>
            <a:r>
              <a:rPr lang="en-US" dirty="0" smtClean="0"/>
              <a:t>Preponderance </a:t>
            </a:r>
            <a:r>
              <a:rPr lang="en-US" dirty="0"/>
              <a:t>of the evidence or clear and convincing</a:t>
            </a:r>
          </a:p>
          <a:p>
            <a:r>
              <a:rPr lang="en-US" dirty="0"/>
              <a:t>Formal Resolution  </a:t>
            </a:r>
          </a:p>
          <a:p>
            <a:r>
              <a:rPr lang="en-US" dirty="0"/>
              <a:t>Informal Resolution: Mediation and/or Restorative Justice</a:t>
            </a:r>
          </a:p>
          <a:p>
            <a:r>
              <a:rPr lang="en-US" dirty="0"/>
              <a:t>Due Process</a:t>
            </a:r>
          </a:p>
          <a:p>
            <a:r>
              <a:rPr lang="en-US" dirty="0" smtClean="0"/>
              <a:t>Outcome </a:t>
            </a:r>
            <a:r>
              <a:rPr lang="en-US" dirty="0"/>
              <a:t>Determinations</a:t>
            </a:r>
          </a:p>
          <a:p>
            <a:r>
              <a:rPr lang="en-US" dirty="0"/>
              <a:t>Appeal</a:t>
            </a:r>
          </a:p>
          <a:p>
            <a:endParaRPr lang="en-US" dirty="0"/>
          </a:p>
        </p:txBody>
      </p:sp>
    </p:spTree>
    <p:extLst>
      <p:ext uri="{BB962C8B-B14F-4D97-AF65-F5344CB8AC3E}">
        <p14:creationId xmlns:p14="http://schemas.microsoft.com/office/powerpoint/2010/main" val="259403874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67855"/>
            <a:ext cx="10515600" cy="794327"/>
          </a:xfrm>
        </p:spPr>
        <p:txBody>
          <a:bodyPr/>
          <a:lstStyle/>
          <a:p>
            <a:r>
              <a:rPr lang="en-US" dirty="0"/>
              <a:t>Sexual Harassment</a:t>
            </a:r>
          </a:p>
        </p:txBody>
      </p:sp>
      <p:sp>
        <p:nvSpPr>
          <p:cNvPr id="3" name="Content Placeholder 2"/>
          <p:cNvSpPr>
            <a:spLocks noGrp="1"/>
          </p:cNvSpPr>
          <p:nvPr>
            <p:ph idx="1"/>
          </p:nvPr>
        </p:nvSpPr>
        <p:spPr>
          <a:xfrm>
            <a:off x="838200" y="1062182"/>
            <a:ext cx="10515600" cy="4696816"/>
          </a:xfrm>
        </p:spPr>
        <p:txBody>
          <a:bodyPr>
            <a:normAutofit lnSpcReduction="10000"/>
          </a:bodyPr>
          <a:lstStyle/>
          <a:p>
            <a:pPr marL="457200" lvl="1" indent="0">
              <a:buNone/>
            </a:pPr>
            <a:r>
              <a:rPr lang="en-US" dirty="0"/>
              <a:t>Sexual harassment means conduct on the basis of sex that satisfies one or more of the following: </a:t>
            </a:r>
          </a:p>
          <a:p>
            <a:pPr marL="914400" lvl="2" indent="0">
              <a:buNone/>
            </a:pPr>
            <a:r>
              <a:rPr lang="en-US" dirty="0" smtClean="0"/>
              <a:t>(</a:t>
            </a:r>
            <a:r>
              <a:rPr lang="en-US" dirty="0"/>
              <a:t>1) An employee of the recipient conditioning the provision of an aid, benefit, or service of the recipient on an individual’s participation in unwelcome sexual conduct (also known as </a:t>
            </a:r>
            <a:r>
              <a:rPr lang="en-US" b="1" i="1" dirty="0"/>
              <a:t>quid pro quo </a:t>
            </a:r>
            <a:r>
              <a:rPr lang="en-US" dirty="0"/>
              <a:t>harassment</a:t>
            </a:r>
            <a:r>
              <a:rPr lang="en-US" dirty="0" smtClean="0"/>
              <a:t>)</a:t>
            </a:r>
            <a:endParaRPr lang="en-US" dirty="0"/>
          </a:p>
          <a:p>
            <a:pPr marL="914400" lvl="2" indent="0">
              <a:buNone/>
            </a:pPr>
            <a:r>
              <a:rPr lang="en-US" dirty="0"/>
              <a:t>(2) Unwelcome conduct determined by a reasonable person to be so severe, pervasive, </a:t>
            </a:r>
            <a:r>
              <a:rPr lang="en-US" b="1" dirty="0"/>
              <a:t>and</a:t>
            </a:r>
            <a:r>
              <a:rPr lang="en-US" dirty="0"/>
              <a:t> objectively offensive that it effectively denies a person equal access to the recipient’s education program or </a:t>
            </a:r>
            <a:r>
              <a:rPr lang="en-US" dirty="0" smtClean="0"/>
              <a:t>activity</a:t>
            </a:r>
            <a:endParaRPr lang="en-US" b="1" dirty="0"/>
          </a:p>
          <a:p>
            <a:pPr marL="914400" lvl="2" indent="0">
              <a:buNone/>
            </a:pPr>
            <a:r>
              <a:rPr lang="en-US" dirty="0"/>
              <a:t>(3) “Sexual assault” as defined in the 20 U.S.C. 1092(f)(6)(A)(v</a:t>
            </a:r>
            <a:r>
              <a:rPr lang="en-US" dirty="0" smtClean="0"/>
              <a:t>)</a:t>
            </a:r>
          </a:p>
          <a:p>
            <a:pPr marL="914400" lvl="2" indent="0">
              <a:buNone/>
            </a:pPr>
            <a:r>
              <a:rPr lang="en-US" dirty="0" smtClean="0"/>
              <a:t>(4)  “Dating </a:t>
            </a:r>
            <a:r>
              <a:rPr lang="en-US" dirty="0"/>
              <a:t>violence” as defined in 34 U.S.C. 12291(a)(10</a:t>
            </a:r>
            <a:r>
              <a:rPr lang="en-US" dirty="0" smtClean="0"/>
              <a:t>) </a:t>
            </a:r>
          </a:p>
          <a:p>
            <a:pPr marL="914400" lvl="2" indent="0">
              <a:buNone/>
            </a:pPr>
            <a:r>
              <a:rPr lang="en-US" dirty="0" smtClean="0"/>
              <a:t>(5)  “Domestic </a:t>
            </a:r>
            <a:r>
              <a:rPr lang="en-US" dirty="0"/>
              <a:t>violence” as defined in 34 U.S.C. 12291(a)(</a:t>
            </a:r>
            <a:r>
              <a:rPr lang="en-US" dirty="0" smtClean="0"/>
              <a:t>8)</a:t>
            </a:r>
            <a:endParaRPr lang="en-US" b="1" dirty="0" smtClean="0"/>
          </a:p>
          <a:p>
            <a:pPr marL="1371600" lvl="2" indent="-457200">
              <a:buAutoNum type="arabicParenBoth" startAt="6"/>
            </a:pPr>
            <a:r>
              <a:rPr lang="en-US" dirty="0" smtClean="0"/>
              <a:t>“Stalking</a:t>
            </a:r>
            <a:r>
              <a:rPr lang="en-US" dirty="0"/>
              <a:t>” as defined in 34 U.S.C. 12291(a)(30</a:t>
            </a:r>
            <a:r>
              <a:rPr lang="en-US" dirty="0" smtClean="0"/>
              <a:t>)  </a:t>
            </a:r>
          </a:p>
          <a:p>
            <a:pPr marL="914400" lvl="2" indent="0">
              <a:buNone/>
            </a:pPr>
            <a:endParaRPr lang="en-US" dirty="0"/>
          </a:p>
          <a:p>
            <a:pPr marL="914400" lvl="2" indent="0">
              <a:buNone/>
            </a:pPr>
            <a:r>
              <a:rPr lang="en-US" sz="1900" dirty="0" smtClean="0"/>
              <a:t>Definition (2) uses the Davis standard not the Title VII standard</a:t>
            </a:r>
          </a:p>
          <a:p>
            <a:pPr marL="914400" lvl="2" indent="0">
              <a:buNone/>
            </a:pPr>
            <a:r>
              <a:rPr lang="en-US" sz="1900" dirty="0" smtClean="0"/>
              <a:t>Definitions for (3)-(6) </a:t>
            </a:r>
            <a:r>
              <a:rPr lang="en-US" sz="1900" dirty="0"/>
              <a:t>are found in the Clery Act and Violence Against Women Act (VAWA)</a:t>
            </a:r>
          </a:p>
        </p:txBody>
      </p:sp>
    </p:spTree>
    <p:extLst>
      <p:ext uri="{BB962C8B-B14F-4D97-AF65-F5344CB8AC3E}">
        <p14:creationId xmlns:p14="http://schemas.microsoft.com/office/powerpoint/2010/main" val="3767398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83A37-8B20-42C1-8872-98876BAF7178}"/>
              </a:ext>
            </a:extLst>
          </p:cNvPr>
          <p:cNvSpPr>
            <a:spLocks noGrp="1"/>
          </p:cNvSpPr>
          <p:nvPr>
            <p:ph type="title"/>
          </p:nvPr>
        </p:nvSpPr>
        <p:spPr/>
        <p:txBody>
          <a:bodyPr/>
          <a:lstStyle/>
          <a:p>
            <a:r>
              <a:rPr lang="en-US" dirty="0"/>
              <a:t>Sexual Harassment </a:t>
            </a:r>
            <a:r>
              <a:rPr lang="en-US" dirty="0" smtClean="0"/>
              <a:t>(Cont’d</a:t>
            </a:r>
            <a:r>
              <a:rPr lang="en-US" dirty="0"/>
              <a:t>)</a:t>
            </a:r>
          </a:p>
        </p:txBody>
      </p:sp>
      <p:sp>
        <p:nvSpPr>
          <p:cNvPr id="3" name="Content Placeholder 2">
            <a:extLst>
              <a:ext uri="{FF2B5EF4-FFF2-40B4-BE49-F238E27FC236}">
                <a16:creationId xmlns:a16="http://schemas.microsoft.com/office/drawing/2014/main" id="{948F6A1E-65BB-401B-AB41-8C8DD4350E11}"/>
              </a:ext>
            </a:extLst>
          </p:cNvPr>
          <p:cNvSpPr>
            <a:spLocks noGrp="1"/>
          </p:cNvSpPr>
          <p:nvPr>
            <p:ph idx="1"/>
          </p:nvPr>
        </p:nvSpPr>
        <p:spPr>
          <a:xfrm>
            <a:off x="838200" y="1690689"/>
            <a:ext cx="10515600" cy="3985182"/>
          </a:xfrm>
        </p:spPr>
        <p:txBody>
          <a:bodyPr>
            <a:normAutofit/>
          </a:bodyPr>
          <a:lstStyle/>
          <a:p>
            <a:r>
              <a:rPr lang="en-US" dirty="0"/>
              <a:t>Elementary and secondary schools are not subject to the Clery Act</a:t>
            </a:r>
          </a:p>
          <a:p>
            <a:r>
              <a:rPr lang="en-US" dirty="0"/>
              <a:t>However, elementary and secondary school recipients </a:t>
            </a:r>
            <a:r>
              <a:rPr lang="en-US" b="1" dirty="0"/>
              <a:t>must </a:t>
            </a:r>
            <a:r>
              <a:rPr lang="en-US" dirty="0"/>
              <a:t>look to the definitions of sexual assault, dating violence, domestic </a:t>
            </a:r>
            <a:r>
              <a:rPr lang="en-US" dirty="0" smtClean="0"/>
              <a:t>violence </a:t>
            </a:r>
            <a:r>
              <a:rPr lang="en-US" dirty="0"/>
              <a:t>and stalking as defined in the Clery Act and VAWA in order to address those forms of sexual harassment under Title IX</a:t>
            </a:r>
          </a:p>
          <a:p>
            <a:pPr marL="0" indent="0">
              <a:buNone/>
            </a:pPr>
            <a:endParaRPr lang="en-US" dirty="0"/>
          </a:p>
          <a:p>
            <a:pPr marL="0" indent="0">
              <a:buNone/>
            </a:pPr>
            <a:r>
              <a:rPr lang="en-US" sz="1200" dirty="0">
                <a:hlinkClick r:id="rId2"/>
              </a:rPr>
              <a:t>https://clerycenter.org/https://clerycenter.org/</a:t>
            </a:r>
            <a:endParaRPr lang="en-US" sz="1200" dirty="0"/>
          </a:p>
        </p:txBody>
      </p:sp>
    </p:spTree>
    <p:extLst>
      <p:ext uri="{BB962C8B-B14F-4D97-AF65-F5344CB8AC3E}">
        <p14:creationId xmlns:p14="http://schemas.microsoft.com/office/powerpoint/2010/main" val="205147689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Sexual Assault</a:t>
            </a:r>
            <a:endParaRPr lang="en-US" dirty="0"/>
          </a:p>
        </p:txBody>
      </p:sp>
      <p:sp>
        <p:nvSpPr>
          <p:cNvPr id="3" name="Content Placeholder 2"/>
          <p:cNvSpPr>
            <a:spLocks noGrp="1"/>
          </p:cNvSpPr>
          <p:nvPr>
            <p:ph idx="1"/>
          </p:nvPr>
        </p:nvSpPr>
        <p:spPr>
          <a:xfrm>
            <a:off x="838200" y="1825626"/>
            <a:ext cx="10515600" cy="3642302"/>
          </a:xfrm>
        </p:spPr>
        <p:txBody>
          <a:bodyPr/>
          <a:lstStyle/>
          <a:p>
            <a:pPr marL="0" indent="0">
              <a:buNone/>
            </a:pPr>
            <a:r>
              <a:rPr lang="en-US" dirty="0"/>
              <a:t>Sexual </a:t>
            </a:r>
            <a:r>
              <a:rPr lang="en-US" dirty="0" smtClean="0"/>
              <a:t>assault is defined as an offense that meets the definition of rape, fondling, incest or statutory rape as defined in </a:t>
            </a:r>
            <a:r>
              <a:rPr lang="en-US" dirty="0"/>
              <a:t>the </a:t>
            </a:r>
            <a:r>
              <a:rPr lang="en-US" dirty="0" smtClean="0"/>
              <a:t>FBI’s Uniform Crime Reporting System.</a:t>
            </a:r>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r>
              <a:rPr lang="en-US" sz="1200" dirty="0"/>
              <a:t>20 U.S.C. 1092(f)(6)(A)(v)</a:t>
            </a:r>
          </a:p>
        </p:txBody>
      </p:sp>
    </p:spTree>
    <p:extLst>
      <p:ext uri="{BB962C8B-B14F-4D97-AF65-F5344CB8AC3E}">
        <p14:creationId xmlns:p14="http://schemas.microsoft.com/office/powerpoint/2010/main" val="400372756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Dating Violence</a:t>
            </a:r>
            <a:endParaRPr lang="en-US" dirty="0"/>
          </a:p>
        </p:txBody>
      </p:sp>
      <p:sp>
        <p:nvSpPr>
          <p:cNvPr id="3" name="Content Placeholder 2"/>
          <p:cNvSpPr>
            <a:spLocks noGrp="1"/>
          </p:cNvSpPr>
          <p:nvPr>
            <p:ph idx="1"/>
          </p:nvPr>
        </p:nvSpPr>
        <p:spPr>
          <a:xfrm>
            <a:off x="838200" y="1413165"/>
            <a:ext cx="10515600" cy="4262706"/>
          </a:xfrm>
        </p:spPr>
        <p:txBody>
          <a:bodyPr>
            <a:normAutofit fontScale="92500" lnSpcReduction="10000"/>
          </a:bodyPr>
          <a:lstStyle/>
          <a:p>
            <a:r>
              <a:rPr lang="en-US" dirty="0"/>
              <a:t>Dating violence is defined as violence committed by a person who is or has been in a social relationship of a romantic or intimate nature with the victim. The existence of such a relationship shall be determined based on the reporting party’s statement and with consideration of the length of the relationship, the type of relationship, and the frequency of interaction between the persons involved in the relationship</a:t>
            </a:r>
            <a:r>
              <a:rPr lang="en-US" dirty="0" smtClean="0"/>
              <a:t>.</a:t>
            </a:r>
          </a:p>
          <a:p>
            <a:r>
              <a:rPr lang="en-US" dirty="0"/>
              <a:t>For the purposes of this definition dating violence includes, but is not limited to, sexual or physical abuse or the threat of such </a:t>
            </a:r>
            <a:r>
              <a:rPr lang="en-US" dirty="0" smtClean="0"/>
              <a:t>abuse.  </a:t>
            </a:r>
          </a:p>
          <a:p>
            <a:r>
              <a:rPr lang="en-US" dirty="0" smtClean="0"/>
              <a:t>Dating </a:t>
            </a:r>
            <a:r>
              <a:rPr lang="en-US" dirty="0"/>
              <a:t>violence does not include acts covered under the definition of domestic violence</a:t>
            </a:r>
            <a:r>
              <a:rPr lang="en-US" dirty="0" smtClean="0"/>
              <a:t>.</a:t>
            </a:r>
          </a:p>
          <a:p>
            <a:pPr marL="0" indent="0">
              <a:buNone/>
            </a:pPr>
            <a:r>
              <a:rPr lang="en-US" sz="1300" dirty="0"/>
              <a:t>34 U.S.C. 12291(a)(10)</a:t>
            </a:r>
            <a:endParaRPr lang="en-US" sz="1300" dirty="0" smtClean="0"/>
          </a:p>
        </p:txBody>
      </p:sp>
    </p:spTree>
    <p:extLst>
      <p:ext uri="{BB962C8B-B14F-4D97-AF65-F5344CB8AC3E}">
        <p14:creationId xmlns:p14="http://schemas.microsoft.com/office/powerpoint/2010/main" val="259266390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64911"/>
          </a:xfrm>
        </p:spPr>
        <p:txBody>
          <a:bodyPr/>
          <a:lstStyle/>
          <a:p>
            <a:r>
              <a:rPr lang="en-US" dirty="0" smtClean="0"/>
              <a:t>Domestic Violence (Cont’d)</a:t>
            </a:r>
            <a:endParaRPr lang="en-US" dirty="0"/>
          </a:p>
        </p:txBody>
      </p:sp>
      <p:sp>
        <p:nvSpPr>
          <p:cNvPr id="3" name="Content Placeholder 2"/>
          <p:cNvSpPr>
            <a:spLocks noGrp="1"/>
          </p:cNvSpPr>
          <p:nvPr>
            <p:ph idx="1"/>
          </p:nvPr>
        </p:nvSpPr>
        <p:spPr>
          <a:xfrm>
            <a:off x="838200" y="1182255"/>
            <a:ext cx="10515600" cy="4493615"/>
          </a:xfrm>
        </p:spPr>
        <p:txBody>
          <a:bodyPr>
            <a:normAutofit/>
          </a:bodyPr>
          <a:lstStyle/>
          <a:p>
            <a:r>
              <a:rPr lang="en-US" dirty="0" smtClean="0"/>
              <a:t>A </a:t>
            </a:r>
            <a:r>
              <a:rPr lang="en-US" dirty="0"/>
              <a:t>felony or misdemeanor crime of violence </a:t>
            </a:r>
            <a:r>
              <a:rPr lang="en-US" dirty="0" smtClean="0"/>
              <a:t>committed:</a:t>
            </a:r>
          </a:p>
          <a:p>
            <a:pPr lvl="1"/>
            <a:r>
              <a:rPr lang="en-US" dirty="0"/>
              <a:t>B</a:t>
            </a:r>
            <a:r>
              <a:rPr lang="en-US" dirty="0" smtClean="0"/>
              <a:t>y </a:t>
            </a:r>
            <a:r>
              <a:rPr lang="en-US" dirty="0"/>
              <a:t>a current or former spouse or intimate partner of the </a:t>
            </a:r>
            <a:r>
              <a:rPr lang="en-US" dirty="0" smtClean="0"/>
              <a:t>victim </a:t>
            </a:r>
            <a:endParaRPr lang="en-US" dirty="0"/>
          </a:p>
          <a:p>
            <a:pPr lvl="1"/>
            <a:r>
              <a:rPr lang="en-US" dirty="0"/>
              <a:t>B</a:t>
            </a:r>
            <a:r>
              <a:rPr lang="en-US" dirty="0" smtClean="0"/>
              <a:t>y </a:t>
            </a:r>
            <a:r>
              <a:rPr lang="en-US" dirty="0"/>
              <a:t>a person with whom the victim shares a child in </a:t>
            </a:r>
            <a:r>
              <a:rPr lang="en-US" dirty="0" smtClean="0"/>
              <a:t>common</a:t>
            </a:r>
            <a:endParaRPr lang="en-US" dirty="0"/>
          </a:p>
          <a:p>
            <a:pPr lvl="1"/>
            <a:r>
              <a:rPr lang="en-US" dirty="0"/>
              <a:t>B</a:t>
            </a:r>
            <a:r>
              <a:rPr lang="en-US" dirty="0" smtClean="0"/>
              <a:t>y </a:t>
            </a:r>
            <a:r>
              <a:rPr lang="en-US" dirty="0"/>
              <a:t>a person who is cohabitating with, or has cohabitated with, the victim as a spouse or intimate </a:t>
            </a:r>
            <a:r>
              <a:rPr lang="en-US" dirty="0" smtClean="0"/>
              <a:t>partner</a:t>
            </a:r>
            <a:endParaRPr lang="en-US" dirty="0"/>
          </a:p>
          <a:p>
            <a:pPr lvl="1"/>
            <a:r>
              <a:rPr lang="en-US" dirty="0"/>
              <a:t>B</a:t>
            </a:r>
            <a:r>
              <a:rPr lang="en-US" dirty="0" smtClean="0"/>
              <a:t>y </a:t>
            </a:r>
            <a:r>
              <a:rPr lang="en-US" dirty="0"/>
              <a:t>a person similarly situated to a spouse of the victim under the domestic or family violence laws of the jurisdiction in which the crime of violence </a:t>
            </a:r>
            <a:r>
              <a:rPr lang="en-US" dirty="0" smtClean="0"/>
              <a:t>occurred</a:t>
            </a:r>
            <a:endParaRPr lang="en-US" dirty="0"/>
          </a:p>
          <a:p>
            <a:pPr lvl="1"/>
            <a:r>
              <a:rPr lang="en-US" dirty="0"/>
              <a:t>B</a:t>
            </a:r>
            <a:r>
              <a:rPr lang="en-US" dirty="0" smtClean="0"/>
              <a:t>y </a:t>
            </a:r>
            <a:r>
              <a:rPr lang="en-US" dirty="0"/>
              <a:t>any other person against an adult or youth victim who is protected from that person’s acts under the domestic or family violence laws of the jurisdiction in which the crime of violence </a:t>
            </a:r>
            <a:r>
              <a:rPr lang="en-US" dirty="0" smtClean="0"/>
              <a:t>occurred</a:t>
            </a:r>
          </a:p>
          <a:p>
            <a:pPr marL="457200" lvl="1" indent="0">
              <a:buNone/>
            </a:pPr>
            <a:r>
              <a:rPr lang="en-US" sz="1200" dirty="0"/>
              <a:t>34 U.S.C. 12291(a)(8</a:t>
            </a:r>
            <a:r>
              <a:rPr lang="en-US" sz="1200" dirty="0" smtClean="0"/>
              <a:t>)</a:t>
            </a:r>
            <a:endParaRPr lang="en-US" sz="1200" dirty="0"/>
          </a:p>
        </p:txBody>
      </p:sp>
    </p:spTree>
    <p:extLst>
      <p:ext uri="{BB962C8B-B14F-4D97-AF65-F5344CB8AC3E}">
        <p14:creationId xmlns:p14="http://schemas.microsoft.com/office/powerpoint/2010/main" val="327094226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Stalking</a:t>
            </a:r>
            <a:endParaRPr lang="en-US" dirty="0"/>
          </a:p>
        </p:txBody>
      </p:sp>
      <p:sp>
        <p:nvSpPr>
          <p:cNvPr id="3" name="Content Placeholder 2"/>
          <p:cNvSpPr>
            <a:spLocks noGrp="1"/>
          </p:cNvSpPr>
          <p:nvPr>
            <p:ph idx="1"/>
          </p:nvPr>
        </p:nvSpPr>
        <p:spPr>
          <a:xfrm>
            <a:off x="838200" y="1496291"/>
            <a:ext cx="10515600" cy="4179579"/>
          </a:xfrm>
        </p:spPr>
        <p:txBody>
          <a:bodyPr>
            <a:normAutofit lnSpcReduction="10000"/>
          </a:bodyPr>
          <a:lstStyle/>
          <a:p>
            <a:pPr marL="0" indent="0">
              <a:buNone/>
            </a:pPr>
            <a:r>
              <a:rPr lang="en-US" dirty="0" smtClean="0"/>
              <a:t>Engaging </a:t>
            </a:r>
            <a:r>
              <a:rPr lang="en-US" dirty="0"/>
              <a:t>in a course of conduct directed at a specific person that would cause a reasonable person to </a:t>
            </a:r>
            <a:endParaRPr lang="en-US" dirty="0" smtClean="0"/>
          </a:p>
          <a:p>
            <a:pPr marL="0" indent="0">
              <a:buNone/>
            </a:pPr>
            <a:endParaRPr lang="en-US" dirty="0" smtClean="0"/>
          </a:p>
          <a:p>
            <a:pPr lvl="1">
              <a:buFont typeface="Arial" panose="020B0604020202020204" pitchFamily="34" charset="0"/>
              <a:buChar char="•"/>
            </a:pPr>
            <a:r>
              <a:rPr lang="en-US" sz="2800" dirty="0"/>
              <a:t>F</a:t>
            </a:r>
            <a:r>
              <a:rPr lang="en-US" sz="2800" dirty="0" smtClean="0"/>
              <a:t>ear for the </a:t>
            </a:r>
            <a:r>
              <a:rPr lang="en-US" sz="2800" dirty="0"/>
              <a:t>person’s safety or the safety of </a:t>
            </a:r>
            <a:r>
              <a:rPr lang="en-US" sz="2800" dirty="0" smtClean="0"/>
              <a:t>others</a:t>
            </a:r>
          </a:p>
          <a:p>
            <a:pPr lvl="1">
              <a:buFont typeface="Arial" panose="020B0604020202020204" pitchFamily="34" charset="0"/>
              <a:buChar char="•"/>
            </a:pPr>
            <a:r>
              <a:rPr lang="en-US" sz="2800" dirty="0" smtClean="0"/>
              <a:t>Suffer </a:t>
            </a:r>
            <a:r>
              <a:rPr lang="en-US" sz="2800" dirty="0"/>
              <a:t>substantial emotional </a:t>
            </a:r>
            <a:r>
              <a:rPr lang="en-US" sz="2800" dirty="0" smtClean="0"/>
              <a:t>distress</a:t>
            </a:r>
            <a:endParaRPr lang="en-US" sz="2800" dirty="0"/>
          </a:p>
          <a:p>
            <a:pPr marL="457200" lvl="1" indent="0">
              <a:buNone/>
            </a:pPr>
            <a:endParaRPr lang="en-US" sz="2800" dirty="0" smtClean="0"/>
          </a:p>
          <a:p>
            <a:pPr lvl="1">
              <a:buFont typeface="Wingdings" panose="05000000000000000000" pitchFamily="2" charset="2"/>
              <a:buChar char="§"/>
            </a:pPr>
            <a:endParaRPr lang="en-US" sz="2800" dirty="0"/>
          </a:p>
          <a:p>
            <a:pPr lvl="1">
              <a:buFont typeface="Wingdings" panose="05000000000000000000" pitchFamily="2" charset="2"/>
              <a:buChar char="§"/>
            </a:pPr>
            <a:endParaRPr lang="en-US" sz="2800" dirty="0" smtClean="0"/>
          </a:p>
          <a:p>
            <a:pPr marL="457200" lvl="1" indent="0">
              <a:buNone/>
            </a:pPr>
            <a:endParaRPr lang="en-US" sz="2800" dirty="0" smtClean="0"/>
          </a:p>
          <a:p>
            <a:pPr marL="457200" lvl="1" indent="0">
              <a:buNone/>
            </a:pPr>
            <a:r>
              <a:rPr lang="en-US" sz="1200" dirty="0"/>
              <a:t>34 U.S.C. 12291(a)(30</a:t>
            </a:r>
            <a:r>
              <a:rPr lang="en-US" sz="1200" dirty="0" smtClean="0"/>
              <a:t>)</a:t>
            </a:r>
          </a:p>
          <a:p>
            <a:pPr marL="457200" lvl="1" indent="0">
              <a:buNone/>
            </a:pPr>
            <a:endParaRPr lang="en-US" sz="2800" dirty="0"/>
          </a:p>
        </p:txBody>
      </p:sp>
    </p:spTree>
    <p:extLst>
      <p:ext uri="{BB962C8B-B14F-4D97-AF65-F5344CB8AC3E}">
        <p14:creationId xmlns:p14="http://schemas.microsoft.com/office/powerpoint/2010/main" val="100325754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61711"/>
          </a:xfrm>
        </p:spPr>
        <p:txBody>
          <a:bodyPr/>
          <a:lstStyle/>
          <a:p>
            <a:r>
              <a:rPr lang="en-US" dirty="0" smtClean="0"/>
              <a:t>Retaliation </a:t>
            </a:r>
            <a:endParaRPr lang="en-US" dirty="0"/>
          </a:p>
        </p:txBody>
      </p:sp>
      <p:sp>
        <p:nvSpPr>
          <p:cNvPr id="3" name="Content Placeholder 2"/>
          <p:cNvSpPr>
            <a:spLocks noGrp="1"/>
          </p:cNvSpPr>
          <p:nvPr>
            <p:ph idx="1"/>
          </p:nvPr>
        </p:nvSpPr>
        <p:spPr>
          <a:xfrm>
            <a:off x="838200" y="1126837"/>
            <a:ext cx="10515600" cy="4549034"/>
          </a:xfrm>
        </p:spPr>
        <p:txBody>
          <a:bodyPr>
            <a:normAutofit fontScale="70000" lnSpcReduction="20000"/>
          </a:bodyPr>
          <a:lstStyle/>
          <a:p>
            <a:pPr marL="0" indent="0">
              <a:buNone/>
            </a:pPr>
            <a:r>
              <a:rPr lang="en-US" sz="2900" dirty="0" smtClean="0"/>
              <a:t>Retaliation against any person for exercising their rights under Title IX </a:t>
            </a:r>
            <a:r>
              <a:rPr lang="en-US" sz="2900" b="1" dirty="0" smtClean="0"/>
              <a:t>is prohibited.</a:t>
            </a:r>
          </a:p>
          <a:p>
            <a:pPr marL="0" indent="0">
              <a:buNone/>
            </a:pPr>
            <a:endParaRPr lang="en-US" sz="2900" b="1" dirty="0" smtClean="0"/>
          </a:p>
          <a:p>
            <a:pPr lvl="1"/>
            <a:r>
              <a:rPr lang="en-US" sz="2900" b="1" dirty="0" smtClean="0"/>
              <a:t>“[N]o recipient or other person shall intimidate, threaten, coerce, or discriminate against any individual for the purpose of interfering with any right or privilege secured by Title IX or its implementing regulations, or because the individual has made a report or complaint, testified, assisted, or participated or refused to participate in any manner in an investigation, proceeding, or hearing under Title IX or its implementing regulations.”</a:t>
            </a:r>
          </a:p>
          <a:p>
            <a:pPr lvl="1"/>
            <a:endParaRPr lang="en-US" sz="2900" dirty="0"/>
          </a:p>
          <a:p>
            <a:r>
              <a:rPr lang="en-US" sz="2900" dirty="0" smtClean="0"/>
              <a:t>If the individual engaging in retaliatory acts is a student or third party, the recipient may take discipline against the student and issue a no-trespass order against the third party. </a:t>
            </a:r>
          </a:p>
          <a:p>
            <a:r>
              <a:rPr lang="en-US" sz="2900" dirty="0" smtClean="0"/>
              <a:t>The final regulations seek to prohibit retaliation in a broad manner and not only to the </a:t>
            </a:r>
            <a:r>
              <a:rPr lang="en-US" sz="2900" dirty="0"/>
              <a:t>C</a:t>
            </a:r>
            <a:r>
              <a:rPr lang="en-US" sz="2900" dirty="0" smtClean="0"/>
              <a:t>omplainant.</a:t>
            </a:r>
          </a:p>
          <a:p>
            <a:r>
              <a:rPr lang="en-US" sz="2900" dirty="0" smtClean="0"/>
              <a:t>The retaliation prohibition applies to acts against complainants, witnesses or any other individual involved in any manner with the investigation, proceeding or hearing.</a:t>
            </a:r>
          </a:p>
          <a:p>
            <a:pPr lvl="1"/>
            <a:endParaRPr lang="en-US" sz="2900" dirty="0"/>
          </a:p>
          <a:p>
            <a:pPr marL="457200" lvl="1" indent="0">
              <a:buNone/>
            </a:pPr>
            <a:r>
              <a:rPr lang="en-US" sz="1700" dirty="0" smtClean="0"/>
              <a:t>									§ </a:t>
            </a:r>
            <a:r>
              <a:rPr lang="en-US" sz="1700" dirty="0"/>
              <a:t>106.71</a:t>
            </a:r>
            <a:endParaRPr lang="en-US" sz="1700" dirty="0" smtClean="0"/>
          </a:p>
        </p:txBody>
      </p:sp>
    </p:spTree>
    <p:extLst>
      <p:ext uri="{BB962C8B-B14F-4D97-AF65-F5344CB8AC3E}">
        <p14:creationId xmlns:p14="http://schemas.microsoft.com/office/powerpoint/2010/main" val="2408900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8545"/>
            <a:ext cx="10515600" cy="988291"/>
          </a:xfrm>
        </p:spPr>
        <p:txBody>
          <a:bodyPr/>
          <a:lstStyle/>
          <a:p>
            <a:r>
              <a:rPr lang="en-US" dirty="0" smtClean="0"/>
              <a:t>Consent</a:t>
            </a:r>
            <a:endParaRPr lang="en-US" dirty="0"/>
          </a:p>
        </p:txBody>
      </p:sp>
      <p:sp>
        <p:nvSpPr>
          <p:cNvPr id="3" name="Content Placeholder 2"/>
          <p:cNvSpPr>
            <a:spLocks noGrp="1"/>
          </p:cNvSpPr>
          <p:nvPr>
            <p:ph idx="1"/>
          </p:nvPr>
        </p:nvSpPr>
        <p:spPr>
          <a:xfrm>
            <a:off x="838200" y="1394691"/>
            <a:ext cx="10515600" cy="4281179"/>
          </a:xfrm>
        </p:spPr>
        <p:txBody>
          <a:bodyPr>
            <a:normAutofit/>
          </a:bodyPr>
          <a:lstStyle/>
          <a:p>
            <a:pPr marL="0" indent="0">
              <a:buNone/>
            </a:pPr>
            <a:r>
              <a:rPr lang="en-US" dirty="0" smtClean="0"/>
              <a:t>The regulations do not </a:t>
            </a:r>
            <a:r>
              <a:rPr lang="en-US" dirty="0"/>
              <a:t>require </a:t>
            </a:r>
            <a:r>
              <a:rPr lang="en-US" dirty="0" smtClean="0"/>
              <a:t>recipients/schools </a:t>
            </a:r>
            <a:r>
              <a:rPr lang="en-US" dirty="0"/>
              <a:t>to adopt a particular definition of consent with respect to sexual </a:t>
            </a:r>
            <a:r>
              <a:rPr lang="en-US" dirty="0" smtClean="0"/>
              <a:t>assault. </a:t>
            </a:r>
          </a:p>
          <a:p>
            <a:pPr marL="0" indent="0">
              <a:buNone/>
            </a:pPr>
            <a:endParaRPr lang="en-US" dirty="0" smtClean="0"/>
          </a:p>
          <a:p>
            <a:pPr lvl="1">
              <a:buFont typeface="Wingdings" panose="05000000000000000000" pitchFamily="2" charset="2"/>
              <a:buChar char="Ø"/>
            </a:pPr>
            <a:r>
              <a:rPr lang="en-US" dirty="0"/>
              <a:t>No specific definition other than that included in the Clery </a:t>
            </a:r>
            <a:r>
              <a:rPr lang="en-US" dirty="0" smtClean="0"/>
              <a:t>Act*. Schools can look to their local jurisdiction for a definition.</a:t>
            </a:r>
          </a:p>
          <a:p>
            <a:pPr lvl="1">
              <a:buFont typeface="Wingdings" panose="05000000000000000000" pitchFamily="2" charset="2"/>
              <a:buChar char="Ø"/>
            </a:pPr>
            <a:r>
              <a:rPr lang="en-US" dirty="0" smtClean="0"/>
              <a:t>The definition must apply equally to both parties.</a:t>
            </a:r>
          </a:p>
          <a:p>
            <a:pPr marL="457200" lvl="1" indent="0">
              <a:buNone/>
            </a:pPr>
            <a:endParaRPr lang="en-US" dirty="0"/>
          </a:p>
          <a:p>
            <a:pPr marL="0" indent="0">
              <a:buNone/>
            </a:pPr>
            <a:endParaRPr lang="en-US" dirty="0" smtClean="0">
              <a:hlinkClick r:id="rId2"/>
            </a:endParaRPr>
          </a:p>
          <a:p>
            <a:pPr marL="0" indent="0">
              <a:buNone/>
            </a:pPr>
            <a:r>
              <a:rPr lang="en-US" sz="1300" dirty="0" smtClean="0">
                <a:hlinkClick r:id="rId2"/>
              </a:rPr>
              <a:t>*https</a:t>
            </a:r>
            <a:r>
              <a:rPr lang="en-US" sz="1300" dirty="0">
                <a:hlinkClick r:id="rId2"/>
              </a:rPr>
              <a:t>://</a:t>
            </a:r>
            <a:r>
              <a:rPr lang="en-US" sz="1300" dirty="0" smtClean="0">
                <a:hlinkClick r:id="rId2"/>
              </a:rPr>
              <a:t>codes.findlaw.com/us/title-20-education/20-usc-sect-1092.html</a:t>
            </a:r>
            <a:endParaRPr lang="en-US" sz="1300" dirty="0" smtClean="0"/>
          </a:p>
          <a:p>
            <a:pPr marL="0" indent="0">
              <a:buNone/>
            </a:pPr>
            <a:r>
              <a:rPr lang="en-US" sz="1400" dirty="0" smtClean="0">
                <a:hlinkClick r:id="rId3"/>
              </a:rPr>
              <a:t>*https</a:t>
            </a:r>
            <a:r>
              <a:rPr lang="en-US" sz="1400" dirty="0">
                <a:hlinkClick r:id="rId3"/>
              </a:rPr>
              <a:t>://clerycenter.org/wp-content/uploads/2017/01/handbook-2.pdf</a:t>
            </a:r>
            <a:endParaRPr lang="en-US" sz="1300" dirty="0"/>
          </a:p>
          <a:p>
            <a:endParaRPr lang="en-US" dirty="0"/>
          </a:p>
        </p:txBody>
      </p:sp>
    </p:spTree>
    <p:extLst>
      <p:ext uri="{BB962C8B-B14F-4D97-AF65-F5344CB8AC3E}">
        <p14:creationId xmlns:p14="http://schemas.microsoft.com/office/powerpoint/2010/main" val="16035115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40167-69F8-4930-AEE7-52032455EC5B}"/>
              </a:ext>
            </a:extLst>
          </p:cNvPr>
          <p:cNvSpPr>
            <a:spLocks noGrp="1"/>
          </p:cNvSpPr>
          <p:nvPr>
            <p:ph type="ctrTitle"/>
          </p:nvPr>
        </p:nvSpPr>
        <p:spPr>
          <a:xfrm>
            <a:off x="1524000" y="2170544"/>
            <a:ext cx="9144000" cy="2817091"/>
          </a:xfrm>
        </p:spPr>
        <p:txBody>
          <a:bodyPr/>
          <a:lstStyle/>
          <a:p>
            <a:r>
              <a:rPr lang="en-US" dirty="0"/>
              <a:t>Title IX Final Regulations</a:t>
            </a:r>
            <a:br>
              <a:rPr lang="en-US" dirty="0"/>
            </a:br>
            <a:r>
              <a:rPr lang="en-US" dirty="0"/>
              <a:t>Part I: </a:t>
            </a:r>
            <a:r>
              <a:rPr lang="en-US" dirty="0" smtClean="0"/>
              <a:t>Understanding the New Regulations</a:t>
            </a:r>
            <a:endParaRPr lang="en-US" dirty="0"/>
          </a:p>
        </p:txBody>
      </p:sp>
    </p:spTree>
    <p:extLst>
      <p:ext uri="{BB962C8B-B14F-4D97-AF65-F5344CB8AC3E}">
        <p14:creationId xmlns:p14="http://schemas.microsoft.com/office/powerpoint/2010/main" val="87296923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3965"/>
            <a:ext cx="10515600" cy="1496724"/>
          </a:xfrm>
        </p:spPr>
        <p:txBody>
          <a:bodyPr/>
          <a:lstStyle/>
          <a:p>
            <a:r>
              <a:rPr lang="en-US" dirty="0" smtClean="0"/>
              <a:t> Complainant/Respondent </a:t>
            </a:r>
            <a:endParaRPr lang="en-US" dirty="0"/>
          </a:p>
        </p:txBody>
      </p:sp>
      <p:sp>
        <p:nvSpPr>
          <p:cNvPr id="3" name="Content Placeholder 2"/>
          <p:cNvSpPr>
            <a:spLocks noGrp="1"/>
          </p:cNvSpPr>
          <p:nvPr>
            <p:ph idx="1"/>
          </p:nvPr>
        </p:nvSpPr>
        <p:spPr>
          <a:xfrm>
            <a:off x="838200" y="1514763"/>
            <a:ext cx="10515600" cy="3967143"/>
          </a:xfrm>
        </p:spPr>
        <p:txBody>
          <a:bodyPr>
            <a:normAutofit/>
          </a:bodyPr>
          <a:lstStyle/>
          <a:p>
            <a:r>
              <a:rPr lang="en-US" b="1" dirty="0" smtClean="0"/>
              <a:t>Complainant: </a:t>
            </a:r>
            <a:r>
              <a:rPr lang="en-US" dirty="0"/>
              <a:t>I</a:t>
            </a:r>
            <a:r>
              <a:rPr lang="en-US" dirty="0" smtClean="0"/>
              <a:t>ndividual </a:t>
            </a:r>
            <a:r>
              <a:rPr lang="en-US" dirty="0"/>
              <a:t>alleged to be the victim </a:t>
            </a:r>
            <a:r>
              <a:rPr lang="en-US" dirty="0" smtClean="0"/>
              <a:t>of conduct that could constitute sexual harassment</a:t>
            </a:r>
          </a:p>
          <a:p>
            <a:pPr lvl="1"/>
            <a:r>
              <a:rPr lang="en-US" dirty="0" smtClean="0"/>
              <a:t>Does </a:t>
            </a:r>
            <a:r>
              <a:rPr lang="en-US" dirty="0"/>
              <a:t>not require a formal complaint to use this designation</a:t>
            </a:r>
          </a:p>
          <a:p>
            <a:pPr marL="0" indent="0">
              <a:buNone/>
            </a:pPr>
            <a:endParaRPr lang="en-US" dirty="0"/>
          </a:p>
          <a:p>
            <a:r>
              <a:rPr lang="en-US" b="1" dirty="0" smtClean="0"/>
              <a:t>Respondent: </a:t>
            </a:r>
            <a:r>
              <a:rPr lang="en-US" dirty="0" smtClean="0"/>
              <a:t>Alleged </a:t>
            </a:r>
            <a:r>
              <a:rPr lang="en-US" dirty="0"/>
              <a:t>perpetrator of conduct that </a:t>
            </a:r>
            <a:r>
              <a:rPr lang="en-US" dirty="0" smtClean="0"/>
              <a:t>could constitute sexual harassment</a:t>
            </a:r>
          </a:p>
          <a:p>
            <a:pPr lvl="1"/>
            <a:r>
              <a:rPr lang="en-US" dirty="0" smtClean="0"/>
              <a:t>Does </a:t>
            </a:r>
            <a:r>
              <a:rPr lang="en-US" dirty="0"/>
              <a:t>not need to be adjudicated or a formal complaint filed to use this designation</a:t>
            </a:r>
          </a:p>
          <a:p>
            <a:endParaRPr lang="en-US" dirty="0"/>
          </a:p>
        </p:txBody>
      </p:sp>
    </p:spTree>
    <p:extLst>
      <p:ext uri="{BB962C8B-B14F-4D97-AF65-F5344CB8AC3E}">
        <p14:creationId xmlns:p14="http://schemas.microsoft.com/office/powerpoint/2010/main" val="127744531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7017"/>
            <a:ext cx="10515600" cy="1043709"/>
          </a:xfrm>
        </p:spPr>
        <p:txBody>
          <a:bodyPr/>
          <a:lstStyle/>
          <a:p>
            <a:r>
              <a:rPr lang="en-US" dirty="0"/>
              <a:t>Actual Knowledge</a:t>
            </a:r>
          </a:p>
        </p:txBody>
      </p:sp>
      <p:sp>
        <p:nvSpPr>
          <p:cNvPr id="3" name="Content Placeholder 2"/>
          <p:cNvSpPr>
            <a:spLocks noGrp="1"/>
          </p:cNvSpPr>
          <p:nvPr>
            <p:ph idx="1"/>
          </p:nvPr>
        </p:nvSpPr>
        <p:spPr>
          <a:xfrm>
            <a:off x="838200" y="1311563"/>
            <a:ext cx="10515600" cy="3463637"/>
          </a:xfrm>
        </p:spPr>
        <p:txBody>
          <a:bodyPr>
            <a:normAutofit fontScale="92500" lnSpcReduction="10000"/>
          </a:bodyPr>
          <a:lstStyle/>
          <a:p>
            <a:pPr marL="0" indent="0">
              <a:buNone/>
            </a:pPr>
            <a:r>
              <a:rPr lang="en-US" dirty="0"/>
              <a:t>Is defined as </a:t>
            </a:r>
            <a:r>
              <a:rPr lang="en-US" b="1" dirty="0"/>
              <a:t>notice</a:t>
            </a:r>
            <a:r>
              <a:rPr lang="en-US" dirty="0"/>
              <a:t> of sexual harassment or allegations of sexual harassment to a </a:t>
            </a:r>
            <a:r>
              <a:rPr lang="en-US" dirty="0" smtClean="0"/>
              <a:t>recipient’s </a:t>
            </a:r>
            <a:r>
              <a:rPr lang="en-US" dirty="0"/>
              <a:t>Title IX Coordinator or any official of the recipient who has authority to institute corrective measures on behalf of the recipient, or to </a:t>
            </a:r>
            <a:r>
              <a:rPr lang="en-US" b="1" dirty="0"/>
              <a:t>any employee of an elementary or secondary school</a:t>
            </a:r>
            <a:r>
              <a:rPr lang="en-US" dirty="0" smtClean="0"/>
              <a:t>.</a:t>
            </a:r>
          </a:p>
          <a:p>
            <a:pPr marL="0" indent="0">
              <a:buNone/>
            </a:pPr>
            <a:endParaRPr lang="en-US" dirty="0"/>
          </a:p>
          <a:p>
            <a:pPr marL="0" indent="0">
              <a:buNone/>
            </a:pPr>
            <a:endParaRPr lang="en-US" dirty="0" smtClean="0"/>
          </a:p>
          <a:p>
            <a:pPr marL="0" indent="0">
              <a:buNone/>
            </a:pPr>
            <a:r>
              <a:rPr lang="en-US" sz="2200" i="1" dirty="0" smtClean="0"/>
              <a:t>Past </a:t>
            </a:r>
            <a:r>
              <a:rPr lang="en-US" sz="2200" i="1" dirty="0"/>
              <a:t>OCR Guidance: </a:t>
            </a:r>
            <a:r>
              <a:rPr lang="en-US" sz="2200" i="1" dirty="0" smtClean="0"/>
              <a:t>Schools </a:t>
            </a:r>
            <a:r>
              <a:rPr lang="en-US" sz="2200" i="1" dirty="0"/>
              <a:t>had a responsibility to respond promptly and effectively if the school (i.e. a Responsible Employee) </a:t>
            </a:r>
            <a:r>
              <a:rPr lang="en-US" sz="2200" b="1" i="1" dirty="0"/>
              <a:t>knew or should have known </a:t>
            </a:r>
            <a:r>
              <a:rPr lang="en-US" sz="2200" i="1" dirty="0"/>
              <a:t>about the sexually harassing behavior.</a:t>
            </a:r>
          </a:p>
        </p:txBody>
      </p:sp>
    </p:spTree>
    <p:extLst>
      <p:ext uri="{BB962C8B-B14F-4D97-AF65-F5344CB8AC3E}">
        <p14:creationId xmlns:p14="http://schemas.microsoft.com/office/powerpoint/2010/main" val="2254747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E9E67-F932-4368-AD3D-CB084FE322AF}"/>
              </a:ext>
            </a:extLst>
          </p:cNvPr>
          <p:cNvSpPr>
            <a:spLocks noGrp="1"/>
          </p:cNvSpPr>
          <p:nvPr>
            <p:ph type="title"/>
          </p:nvPr>
        </p:nvSpPr>
        <p:spPr>
          <a:xfrm>
            <a:off x="838200" y="365125"/>
            <a:ext cx="10515600" cy="817005"/>
          </a:xfrm>
        </p:spPr>
        <p:txBody>
          <a:bodyPr/>
          <a:lstStyle/>
          <a:p>
            <a:r>
              <a:rPr lang="en-US" dirty="0"/>
              <a:t>Notice</a:t>
            </a:r>
          </a:p>
        </p:txBody>
      </p:sp>
      <p:sp>
        <p:nvSpPr>
          <p:cNvPr id="3" name="Content Placeholder 2">
            <a:extLst>
              <a:ext uri="{FF2B5EF4-FFF2-40B4-BE49-F238E27FC236}">
                <a16:creationId xmlns:a16="http://schemas.microsoft.com/office/drawing/2014/main" id="{C7E5A24B-42C8-4219-BF20-901C9373F19F}"/>
              </a:ext>
            </a:extLst>
          </p:cNvPr>
          <p:cNvSpPr>
            <a:spLocks noGrp="1"/>
          </p:cNvSpPr>
          <p:nvPr>
            <p:ph idx="1"/>
          </p:nvPr>
        </p:nvSpPr>
        <p:spPr>
          <a:xfrm>
            <a:off x="838200" y="1459345"/>
            <a:ext cx="10515600" cy="4216525"/>
          </a:xfrm>
        </p:spPr>
        <p:txBody>
          <a:bodyPr/>
          <a:lstStyle/>
          <a:p>
            <a:pPr marL="0" indent="0">
              <a:buNone/>
            </a:pPr>
            <a:r>
              <a:rPr lang="en-US" dirty="0"/>
              <a:t>Is whenever any elementary and secondary school employee, any Title IX Coordinator, or any official with authority</a:t>
            </a:r>
            <a:r>
              <a:rPr lang="en-US" dirty="0" smtClean="0"/>
              <a:t>:</a:t>
            </a:r>
          </a:p>
          <a:p>
            <a:pPr lvl="1">
              <a:buFont typeface="Arial" panose="020B0604020202020204" pitchFamily="34" charset="0"/>
              <a:buChar char="•"/>
            </a:pPr>
            <a:r>
              <a:rPr lang="en-US" dirty="0"/>
              <a:t>W</a:t>
            </a:r>
            <a:r>
              <a:rPr lang="en-US" dirty="0" smtClean="0"/>
              <a:t>itnesses </a:t>
            </a:r>
            <a:r>
              <a:rPr lang="en-US" dirty="0"/>
              <a:t>sexual </a:t>
            </a:r>
            <a:r>
              <a:rPr lang="en-US" dirty="0" smtClean="0"/>
              <a:t>harassment</a:t>
            </a:r>
            <a:endParaRPr lang="en-US" dirty="0"/>
          </a:p>
          <a:p>
            <a:pPr lvl="1">
              <a:buFont typeface="Arial" panose="020B0604020202020204" pitchFamily="34" charset="0"/>
              <a:buChar char="•"/>
            </a:pPr>
            <a:r>
              <a:rPr lang="en-US" dirty="0"/>
              <a:t>H</a:t>
            </a:r>
            <a:r>
              <a:rPr lang="en-US" dirty="0" smtClean="0"/>
              <a:t>ears </a:t>
            </a:r>
            <a:r>
              <a:rPr lang="en-US" dirty="0"/>
              <a:t>about sexual harassment or sexual harassment allegations from </a:t>
            </a:r>
            <a:r>
              <a:rPr lang="en-US" dirty="0" smtClean="0"/>
              <a:t>a Complainant </a:t>
            </a:r>
            <a:r>
              <a:rPr lang="en-US" dirty="0"/>
              <a:t>(i.e., a person alleged to be the victim) or a third party (e.g., the C</a:t>
            </a:r>
            <a:r>
              <a:rPr lang="en-US" dirty="0" smtClean="0"/>
              <a:t>omplainant’s </a:t>
            </a:r>
            <a:r>
              <a:rPr lang="en-US" dirty="0"/>
              <a:t>parent, friend, or peer</a:t>
            </a:r>
            <a:r>
              <a:rPr lang="en-US" dirty="0" smtClean="0"/>
              <a:t>)</a:t>
            </a:r>
            <a:endParaRPr lang="en-US" dirty="0"/>
          </a:p>
          <a:p>
            <a:pPr lvl="1">
              <a:buFont typeface="Arial" panose="020B0604020202020204" pitchFamily="34" charset="0"/>
              <a:buChar char="•"/>
            </a:pPr>
            <a:r>
              <a:rPr lang="en-US" dirty="0"/>
              <a:t>R</a:t>
            </a:r>
            <a:r>
              <a:rPr lang="en-US" dirty="0" smtClean="0"/>
              <a:t>eceives </a:t>
            </a:r>
            <a:r>
              <a:rPr lang="en-US" dirty="0"/>
              <a:t>a written or verbal complaint about sexual harassment or sexual harassment </a:t>
            </a:r>
            <a:r>
              <a:rPr lang="en-US" dirty="0" smtClean="0"/>
              <a:t>allegations</a:t>
            </a:r>
          </a:p>
          <a:p>
            <a:pPr lvl="1">
              <a:buFont typeface="Arial" panose="020B0604020202020204" pitchFamily="34" charset="0"/>
              <a:buChar char="•"/>
            </a:pPr>
            <a:r>
              <a:rPr lang="en-US" dirty="0" smtClean="0"/>
              <a:t>By </a:t>
            </a:r>
            <a:r>
              <a:rPr lang="en-US" dirty="0"/>
              <a:t>any other </a:t>
            </a:r>
            <a:r>
              <a:rPr lang="en-US" dirty="0" smtClean="0"/>
              <a:t>means</a:t>
            </a:r>
            <a:endParaRPr lang="en-US" dirty="0"/>
          </a:p>
        </p:txBody>
      </p:sp>
    </p:spTree>
    <p:extLst>
      <p:ext uri="{BB962C8B-B14F-4D97-AF65-F5344CB8AC3E}">
        <p14:creationId xmlns:p14="http://schemas.microsoft.com/office/powerpoint/2010/main" val="324366967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Educational Program or Activity</a:t>
            </a:r>
            <a:endParaRPr lang="en-US" dirty="0"/>
          </a:p>
        </p:txBody>
      </p:sp>
      <p:sp>
        <p:nvSpPr>
          <p:cNvPr id="3" name="Content Placeholder 2"/>
          <p:cNvSpPr>
            <a:spLocks noGrp="1"/>
          </p:cNvSpPr>
          <p:nvPr>
            <p:ph idx="1"/>
          </p:nvPr>
        </p:nvSpPr>
        <p:spPr>
          <a:xfrm>
            <a:off x="838200" y="1570183"/>
            <a:ext cx="10515600" cy="4105688"/>
          </a:xfrm>
        </p:spPr>
        <p:txBody>
          <a:bodyPr>
            <a:normAutofit fontScale="77500" lnSpcReduction="20000"/>
          </a:bodyPr>
          <a:lstStyle/>
          <a:p>
            <a:pPr marL="0" indent="0">
              <a:buNone/>
            </a:pPr>
            <a:r>
              <a:rPr lang="en-US" dirty="0" smtClean="0"/>
              <a:t>Locations</a:t>
            </a:r>
            <a:r>
              <a:rPr lang="en-US" dirty="0"/>
              <a:t>, events or </a:t>
            </a:r>
            <a:r>
              <a:rPr lang="en-US" dirty="0" smtClean="0"/>
              <a:t>circumstances </a:t>
            </a:r>
            <a:r>
              <a:rPr lang="en-US" dirty="0"/>
              <a:t>over which the school exercises </a:t>
            </a:r>
            <a:r>
              <a:rPr lang="en-US" b="1" dirty="0"/>
              <a:t>substantial </a:t>
            </a:r>
            <a:r>
              <a:rPr lang="en-US" b="1" dirty="0" smtClean="0"/>
              <a:t>control </a:t>
            </a:r>
            <a:r>
              <a:rPr lang="en-US" dirty="0" smtClean="0"/>
              <a:t>over </a:t>
            </a:r>
            <a:r>
              <a:rPr lang="en-US" dirty="0"/>
              <a:t>both the respondent and the context in which the harassment </a:t>
            </a:r>
            <a:r>
              <a:rPr lang="en-US" dirty="0" smtClean="0"/>
              <a:t>occurs and </a:t>
            </a:r>
          </a:p>
          <a:p>
            <a:pPr marL="0" indent="0">
              <a:buNone/>
            </a:pPr>
            <a:r>
              <a:rPr lang="en-US" dirty="0" smtClean="0"/>
              <a:t>Includes </a:t>
            </a:r>
            <a:r>
              <a:rPr lang="en-US" dirty="0"/>
              <a:t>“any building owned or controlled by a student organization that is officially recognized by a postsecondary institution</a:t>
            </a:r>
            <a:r>
              <a:rPr lang="en-US" dirty="0" smtClean="0"/>
              <a:t>.</a:t>
            </a:r>
          </a:p>
          <a:p>
            <a:pPr marL="0" indent="0">
              <a:buNone/>
            </a:pPr>
            <a:endParaRPr lang="en-US" dirty="0" smtClean="0"/>
          </a:p>
          <a:p>
            <a:pPr lvl="2"/>
            <a:r>
              <a:rPr lang="en-US" sz="2800" dirty="0"/>
              <a:t>Must be in the United States</a:t>
            </a:r>
          </a:p>
          <a:p>
            <a:pPr lvl="2"/>
            <a:r>
              <a:rPr lang="en-US" sz="2800" dirty="0"/>
              <a:t>Can be on campus or off campus</a:t>
            </a:r>
          </a:p>
          <a:p>
            <a:pPr lvl="2"/>
            <a:r>
              <a:rPr lang="en-US" sz="2800" dirty="0"/>
              <a:t>For IHEs, includes </a:t>
            </a:r>
            <a:r>
              <a:rPr lang="en-US" sz="2800" dirty="0" smtClean="0"/>
              <a:t>fraternity or sorority houses</a:t>
            </a:r>
            <a:endParaRPr lang="en-US" sz="2800" dirty="0"/>
          </a:p>
          <a:p>
            <a:pPr marL="0" indent="0">
              <a:buNone/>
            </a:pPr>
            <a:endParaRPr lang="en-US" dirty="0" smtClean="0"/>
          </a:p>
          <a:p>
            <a:pPr marL="0" indent="0">
              <a:buNone/>
            </a:pPr>
            <a:r>
              <a:rPr lang="en-US" dirty="0"/>
              <a:t>“Program or activity” encompasses “all of the operations” of a recipient, which may include computer and internet networks, digital </a:t>
            </a:r>
            <a:r>
              <a:rPr lang="en-US" dirty="0" smtClean="0"/>
              <a:t>platforms </a:t>
            </a:r>
            <a:r>
              <a:rPr lang="en-US" dirty="0"/>
              <a:t>and computer hardware or software owned, operated </a:t>
            </a:r>
            <a:r>
              <a:rPr lang="en-US" dirty="0" smtClean="0"/>
              <a:t>by </a:t>
            </a:r>
            <a:r>
              <a:rPr lang="en-US" dirty="0"/>
              <a:t>or used in the operation of the </a:t>
            </a:r>
            <a:r>
              <a:rPr lang="en-US" dirty="0" smtClean="0"/>
              <a:t>recipient.</a:t>
            </a:r>
            <a:endParaRPr lang="en-US" dirty="0"/>
          </a:p>
          <a:p>
            <a:pPr marL="0" indent="0">
              <a:buNone/>
            </a:pPr>
            <a:endParaRPr lang="en-US" dirty="0"/>
          </a:p>
          <a:p>
            <a:endParaRPr lang="en-US" dirty="0"/>
          </a:p>
        </p:txBody>
      </p:sp>
    </p:spTree>
    <p:extLst>
      <p:ext uri="{BB962C8B-B14F-4D97-AF65-F5344CB8AC3E}">
        <p14:creationId xmlns:p14="http://schemas.microsoft.com/office/powerpoint/2010/main" val="131525065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D06B3-AE2A-464A-9E8A-93B3EE34104E}"/>
              </a:ext>
            </a:extLst>
          </p:cNvPr>
          <p:cNvSpPr>
            <a:spLocks noGrp="1"/>
          </p:cNvSpPr>
          <p:nvPr>
            <p:ph type="title"/>
          </p:nvPr>
        </p:nvSpPr>
        <p:spPr>
          <a:xfrm>
            <a:off x="838200" y="264631"/>
            <a:ext cx="10515600" cy="876300"/>
          </a:xfrm>
        </p:spPr>
        <p:txBody>
          <a:bodyPr/>
          <a:lstStyle/>
          <a:p>
            <a:r>
              <a:rPr lang="en-US" dirty="0"/>
              <a:t>Deliberate Indifference</a:t>
            </a:r>
          </a:p>
        </p:txBody>
      </p:sp>
      <p:sp>
        <p:nvSpPr>
          <p:cNvPr id="3" name="Content Placeholder 2">
            <a:extLst>
              <a:ext uri="{FF2B5EF4-FFF2-40B4-BE49-F238E27FC236}">
                <a16:creationId xmlns:a16="http://schemas.microsoft.com/office/drawing/2014/main" id="{E5CBAA4F-575B-4D0C-8342-75EC2CA2E264}"/>
              </a:ext>
            </a:extLst>
          </p:cNvPr>
          <p:cNvSpPr>
            <a:spLocks noGrp="1"/>
          </p:cNvSpPr>
          <p:nvPr>
            <p:ph idx="1"/>
          </p:nvPr>
        </p:nvSpPr>
        <p:spPr>
          <a:xfrm>
            <a:off x="838200" y="1332043"/>
            <a:ext cx="10515600" cy="4275283"/>
          </a:xfrm>
        </p:spPr>
        <p:txBody>
          <a:bodyPr>
            <a:normAutofit fontScale="85000" lnSpcReduction="10000"/>
          </a:bodyPr>
          <a:lstStyle/>
          <a:p>
            <a:pPr marL="457200" lvl="1" indent="0">
              <a:buNone/>
            </a:pPr>
            <a:r>
              <a:rPr lang="en-US" dirty="0" smtClean="0"/>
              <a:t>“</a:t>
            </a:r>
            <a:r>
              <a:rPr lang="en-US" dirty="0"/>
              <a:t>A </a:t>
            </a:r>
            <a:r>
              <a:rPr lang="en-US" dirty="0" smtClean="0"/>
              <a:t>recipient (school) </a:t>
            </a:r>
            <a:r>
              <a:rPr lang="en-US" dirty="0"/>
              <a:t>acts with deliberate indifference only when it responds to sexual harassment in a manner that is “</a:t>
            </a:r>
            <a:r>
              <a:rPr lang="en-US" b="1" i="1" dirty="0"/>
              <a:t>clearly unreasonable in light of the known circumstances</a:t>
            </a:r>
            <a:r>
              <a:rPr lang="en-US" dirty="0"/>
              <a:t>… because for a recipient with actual knowledge to respond in a clearly unreasonable manner constitutes the recipient committing intentional discrimination.”  </a:t>
            </a:r>
            <a:endParaRPr lang="en-US" dirty="0" smtClean="0"/>
          </a:p>
          <a:p>
            <a:pPr lvl="1">
              <a:buFont typeface="Arial" panose="020B0604020202020204" pitchFamily="34" charset="0"/>
              <a:buChar char="•"/>
            </a:pPr>
            <a:endParaRPr lang="en-US" dirty="0"/>
          </a:p>
          <a:p>
            <a:r>
              <a:rPr lang="en-US" dirty="0"/>
              <a:t>A school’s liability is premised on the school’s </a:t>
            </a:r>
            <a:r>
              <a:rPr lang="en-US" b="1" dirty="0"/>
              <a:t>actual knowledge</a:t>
            </a:r>
            <a:r>
              <a:rPr lang="en-US" dirty="0"/>
              <a:t> </a:t>
            </a:r>
            <a:r>
              <a:rPr lang="en-US" b="1" i="1" dirty="0"/>
              <a:t>and </a:t>
            </a:r>
            <a:r>
              <a:rPr lang="en-US" b="1" dirty="0"/>
              <a:t>deliberate choice </a:t>
            </a:r>
            <a:r>
              <a:rPr lang="en-US" dirty="0"/>
              <a:t>to permit sexual </a:t>
            </a:r>
            <a:r>
              <a:rPr lang="en-US" dirty="0" smtClean="0"/>
              <a:t>harassment.</a:t>
            </a:r>
            <a:endParaRPr lang="en-US" dirty="0"/>
          </a:p>
          <a:p>
            <a:endParaRPr lang="en-US" dirty="0" smtClean="0"/>
          </a:p>
          <a:p>
            <a:r>
              <a:rPr lang="en-US" dirty="0" smtClean="0"/>
              <a:t>A </a:t>
            </a:r>
            <a:r>
              <a:rPr lang="en-US" dirty="0"/>
              <a:t>school’s decision not to investigate when the complainant does not wish to file a formal complaint will be evaluated by the Department under the deliberate indifference </a:t>
            </a:r>
            <a:r>
              <a:rPr lang="en-US" dirty="0" smtClean="0"/>
              <a:t>standard.</a:t>
            </a:r>
            <a:endParaRPr lang="en-US" dirty="0"/>
          </a:p>
          <a:p>
            <a:pPr marL="457200" lvl="1" indent="0">
              <a:buNone/>
            </a:pPr>
            <a:endParaRPr lang="en-US" dirty="0"/>
          </a:p>
          <a:p>
            <a:pPr marL="0" indent="0">
              <a:buNone/>
            </a:pPr>
            <a:r>
              <a:rPr lang="en-US" dirty="0">
                <a:latin typeface="Yu Gothic UI Semilight" panose="020B0400000000000000" pitchFamily="34" charset="-128"/>
                <a:ea typeface="Yu Gothic UI Semilight" panose="020B0400000000000000" pitchFamily="34" charset="-128"/>
              </a:rPr>
              <a:t>									</a:t>
            </a:r>
            <a:r>
              <a:rPr lang="en-US" sz="1200" dirty="0">
                <a:latin typeface="Yu Gothic UI Semilight" panose="020B0400000000000000" pitchFamily="34" charset="-128"/>
                <a:ea typeface="Yu Gothic UI Semilight" panose="020B0400000000000000" pitchFamily="34" charset="-128"/>
              </a:rPr>
              <a:t>§</a:t>
            </a:r>
            <a:r>
              <a:rPr lang="en-US" sz="1200" dirty="0">
                <a:ea typeface="Yu Gothic UI Semilight" panose="020B0400000000000000" pitchFamily="34" charset="-128"/>
              </a:rPr>
              <a:t>106.44(a)</a:t>
            </a:r>
            <a:endParaRPr lang="en-US" sz="1200" dirty="0"/>
          </a:p>
        </p:txBody>
      </p:sp>
    </p:spTree>
    <p:extLst>
      <p:ext uri="{BB962C8B-B14F-4D97-AF65-F5344CB8AC3E}">
        <p14:creationId xmlns:p14="http://schemas.microsoft.com/office/powerpoint/2010/main" val="147523488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9382"/>
            <a:ext cx="10515600" cy="775854"/>
          </a:xfrm>
        </p:spPr>
        <p:txBody>
          <a:bodyPr>
            <a:normAutofit fontScale="90000"/>
          </a:bodyPr>
          <a:lstStyle/>
          <a:p>
            <a:r>
              <a:rPr lang="en-US" dirty="0"/>
              <a:t>Supportive Measures </a:t>
            </a:r>
            <a:br>
              <a:rPr lang="en-US" dirty="0"/>
            </a:br>
            <a:endParaRPr lang="en-US" dirty="0"/>
          </a:p>
        </p:txBody>
      </p:sp>
      <p:sp>
        <p:nvSpPr>
          <p:cNvPr id="3" name="Content Placeholder 2"/>
          <p:cNvSpPr>
            <a:spLocks noGrp="1"/>
          </p:cNvSpPr>
          <p:nvPr>
            <p:ph idx="1"/>
          </p:nvPr>
        </p:nvSpPr>
        <p:spPr>
          <a:xfrm>
            <a:off x="838200" y="858983"/>
            <a:ext cx="10515600" cy="4816888"/>
          </a:xfrm>
        </p:spPr>
        <p:txBody>
          <a:bodyPr>
            <a:normAutofit fontScale="77500" lnSpcReduction="20000"/>
          </a:bodyPr>
          <a:lstStyle/>
          <a:p>
            <a:r>
              <a:rPr lang="en-US" dirty="0"/>
              <a:t>The Final Rule defines “supportive measures” as </a:t>
            </a:r>
            <a:r>
              <a:rPr lang="en-US" b="1" dirty="0"/>
              <a:t>individualized services reasonably available that are non-punitive, non-disciplinary, and not unreasonably burdensome </a:t>
            </a:r>
            <a:r>
              <a:rPr lang="en-US" dirty="0"/>
              <a:t>to the other party while designed to ensure equal educational access, protect safety, or deter sexual harassment</a:t>
            </a:r>
            <a:r>
              <a:rPr lang="en-US" dirty="0" smtClean="0"/>
              <a:t>.</a:t>
            </a:r>
          </a:p>
          <a:p>
            <a:r>
              <a:rPr lang="en-US" dirty="0"/>
              <a:t>Such measures are designed to </a:t>
            </a:r>
            <a:r>
              <a:rPr lang="en-US" b="1" dirty="0"/>
              <a:t>restore or preserve equal access </a:t>
            </a:r>
            <a:r>
              <a:rPr lang="en-US" dirty="0"/>
              <a:t>to the recipient’s education program or activity without unreasonably burdening the other party, including measures designed to protect the safety of all parties or the recipient’s educational environment, or deter sexual harassment. </a:t>
            </a:r>
            <a:endParaRPr lang="en-US" dirty="0" smtClean="0"/>
          </a:p>
          <a:p>
            <a:r>
              <a:rPr lang="en-US" dirty="0" smtClean="0"/>
              <a:t>Supportive </a:t>
            </a:r>
            <a:r>
              <a:rPr lang="en-US" dirty="0"/>
              <a:t>measures may include </a:t>
            </a:r>
            <a:r>
              <a:rPr lang="en-US" b="1" dirty="0"/>
              <a:t>counseling, extensions of deadlines or other course-related adjustments, modifications of work or class schedules, campus escort services, mutual restrictions on contact between the parties, changes in work or housing locations, leaves of absence, increased security and monitoring of certain areas of the campus, and other similar measures</a:t>
            </a:r>
            <a:r>
              <a:rPr lang="en-US" dirty="0"/>
              <a:t>. </a:t>
            </a:r>
            <a:endParaRPr lang="en-US" dirty="0" smtClean="0"/>
          </a:p>
          <a:p>
            <a:r>
              <a:rPr lang="en-US" dirty="0" smtClean="0"/>
              <a:t>The school </a:t>
            </a:r>
            <a:r>
              <a:rPr lang="en-US" dirty="0"/>
              <a:t>must </a:t>
            </a:r>
            <a:r>
              <a:rPr lang="en-US" b="1" dirty="0"/>
              <a:t>maintain as confidential </a:t>
            </a:r>
            <a:r>
              <a:rPr lang="en-US" dirty="0"/>
              <a:t>any supportive measures provided to the complainant or respondent, to the extent that maintaining such confidentiality would not impair the ability of the recipient to provide the supportive measures. </a:t>
            </a:r>
            <a:endParaRPr lang="en-US" dirty="0" smtClean="0"/>
          </a:p>
          <a:p>
            <a:pPr marL="0" indent="0">
              <a:buNone/>
            </a:pPr>
            <a:r>
              <a:rPr lang="en-US" sz="1600" dirty="0" smtClean="0"/>
              <a:t>										§106.3</a:t>
            </a:r>
            <a:endParaRPr lang="en-US" sz="1600" dirty="0"/>
          </a:p>
        </p:txBody>
      </p:sp>
    </p:spTree>
    <p:extLst>
      <p:ext uri="{BB962C8B-B14F-4D97-AF65-F5344CB8AC3E}">
        <p14:creationId xmlns:p14="http://schemas.microsoft.com/office/powerpoint/2010/main" val="314121522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004" y="287237"/>
            <a:ext cx="10515600" cy="674253"/>
          </a:xfrm>
        </p:spPr>
        <p:txBody>
          <a:bodyPr/>
          <a:lstStyle/>
          <a:p>
            <a:r>
              <a:rPr lang="en-US" dirty="0" smtClean="0"/>
              <a:t>	Supportive Measures</a:t>
            </a:r>
            <a:endParaRPr lang="en-US" dirty="0"/>
          </a:p>
        </p:txBody>
      </p:sp>
      <p:sp>
        <p:nvSpPr>
          <p:cNvPr id="3" name="Content Placeholder 2"/>
          <p:cNvSpPr>
            <a:spLocks noGrp="1"/>
          </p:cNvSpPr>
          <p:nvPr>
            <p:ph idx="1"/>
          </p:nvPr>
        </p:nvSpPr>
        <p:spPr>
          <a:xfrm>
            <a:off x="838200" y="1071419"/>
            <a:ext cx="10515600" cy="4350326"/>
          </a:xfrm>
        </p:spPr>
        <p:txBody>
          <a:bodyPr>
            <a:normAutofit fontScale="25000" lnSpcReduction="20000"/>
          </a:bodyPr>
          <a:lstStyle/>
          <a:p>
            <a:r>
              <a:rPr lang="en-US" sz="8000" dirty="0"/>
              <a:t>The final regulations do prescribe that a recipient’s Title IX Coordinator </a:t>
            </a:r>
            <a:r>
              <a:rPr lang="en-US" sz="8000" b="1" dirty="0"/>
              <a:t>must</a:t>
            </a:r>
            <a:r>
              <a:rPr lang="en-US" sz="8000" dirty="0"/>
              <a:t> remain responsible for coordinating the effective implementation of supportive </a:t>
            </a:r>
            <a:r>
              <a:rPr lang="en-US" sz="8000" dirty="0" smtClean="0"/>
              <a:t>measures.</a:t>
            </a:r>
          </a:p>
          <a:p>
            <a:pPr marL="457200" lvl="1" indent="0">
              <a:buNone/>
            </a:pPr>
            <a:endParaRPr lang="en-US" sz="8000" dirty="0" smtClean="0"/>
          </a:p>
          <a:p>
            <a:pPr marL="457200" lvl="1" indent="0">
              <a:buNone/>
            </a:pPr>
            <a:r>
              <a:rPr lang="en-US" sz="8000" i="1" dirty="0" smtClean="0"/>
              <a:t>“The </a:t>
            </a:r>
            <a:r>
              <a:rPr lang="en-US" sz="8000" i="1" dirty="0"/>
              <a:t>Title IX Coordinator must serve as the point of contact for the affected students to ensure that the supportive measures are effectively implemented so that the burden of navigating paperwork or other administrative requirements within the recipient/school’s own system does not fall on the student receiving the supportive </a:t>
            </a:r>
            <a:r>
              <a:rPr lang="en-US" sz="8000" i="1" dirty="0" smtClean="0"/>
              <a:t>measures”.</a:t>
            </a:r>
            <a:endParaRPr lang="en-US" sz="8000" i="1" dirty="0"/>
          </a:p>
          <a:p>
            <a:pPr marL="457200" lvl="1" indent="0">
              <a:buNone/>
            </a:pPr>
            <a:r>
              <a:rPr lang="en-US" sz="8000" dirty="0" smtClean="0"/>
              <a:t> </a:t>
            </a:r>
            <a:endParaRPr lang="en-US" sz="8000" dirty="0"/>
          </a:p>
          <a:p>
            <a:r>
              <a:rPr lang="en-US" sz="8000" dirty="0" smtClean="0"/>
              <a:t>Section </a:t>
            </a:r>
            <a:r>
              <a:rPr lang="en-US" sz="8000" dirty="0"/>
              <a:t>106.45(b)(1)(ix) requires the recipient’s grievance process to describe the range of supportive measures available to </a:t>
            </a:r>
            <a:r>
              <a:rPr lang="en-US" sz="8000" dirty="0" smtClean="0"/>
              <a:t>complainants.</a:t>
            </a:r>
          </a:p>
          <a:p>
            <a:pPr lvl="1">
              <a:buFont typeface="Wingdings" panose="05000000000000000000" pitchFamily="2" charset="2"/>
              <a:buChar char="Ø"/>
            </a:pPr>
            <a:r>
              <a:rPr lang="en-US" sz="7600" dirty="0" smtClean="0"/>
              <a:t>May or may not continue after a finding of non-responsibility</a:t>
            </a:r>
          </a:p>
          <a:p>
            <a:r>
              <a:rPr lang="en-US" sz="8000" b="1" dirty="0" smtClean="0"/>
              <a:t>Document:</a:t>
            </a:r>
            <a:r>
              <a:rPr lang="en-US" sz="8000" dirty="0"/>
              <a:t> </a:t>
            </a:r>
            <a:r>
              <a:rPr lang="en-US" sz="8000" dirty="0" smtClean="0"/>
              <a:t>If </a:t>
            </a:r>
            <a:r>
              <a:rPr lang="en-US" sz="8000" dirty="0"/>
              <a:t>a </a:t>
            </a:r>
            <a:r>
              <a:rPr lang="en-US" sz="8000" dirty="0" smtClean="0"/>
              <a:t>recipient/school </a:t>
            </a:r>
            <a:r>
              <a:rPr lang="en-US" sz="8000" b="1" dirty="0"/>
              <a:t>does not provide </a:t>
            </a:r>
            <a:r>
              <a:rPr lang="en-US" sz="8000" dirty="0"/>
              <a:t>a complainant with supportive measures, then </a:t>
            </a:r>
            <a:r>
              <a:rPr lang="en-US" sz="8000" dirty="0" smtClean="0"/>
              <a:t>they </a:t>
            </a:r>
            <a:r>
              <a:rPr lang="en-US" sz="8000" b="1" dirty="0"/>
              <a:t>must </a:t>
            </a:r>
            <a:r>
              <a:rPr lang="en-US" sz="8000" dirty="0"/>
              <a:t>document the reasons why such a response was not clearly unreasonable in light of the known circumstances. Thus, if a recipient determines that a particular supportive measure was not appropriate even though requested by a complainant, the recipient must document why the recipient’s response to the complainant was not deliberately indifferent</a:t>
            </a:r>
            <a:r>
              <a:rPr lang="en-US" sz="8000" dirty="0" smtClean="0"/>
              <a:t>.</a:t>
            </a:r>
          </a:p>
          <a:p>
            <a:pPr marL="457200" lvl="1" indent="0">
              <a:buNone/>
            </a:pPr>
            <a:r>
              <a:rPr lang="en-US" sz="8000" dirty="0" smtClean="0"/>
              <a:t>						</a:t>
            </a:r>
            <a:r>
              <a:rPr lang="en-US" sz="4800" dirty="0" smtClean="0"/>
              <a:t>				</a:t>
            </a:r>
            <a:endParaRPr lang="en-US" sz="7400" dirty="0"/>
          </a:p>
        </p:txBody>
      </p:sp>
    </p:spTree>
    <p:extLst>
      <p:ext uri="{BB962C8B-B14F-4D97-AF65-F5344CB8AC3E}">
        <p14:creationId xmlns:p14="http://schemas.microsoft.com/office/powerpoint/2010/main" val="64851820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EF28A5-B8D5-4C09-BAF0-BB7612993374}"/>
              </a:ext>
            </a:extLst>
          </p:cNvPr>
          <p:cNvSpPr>
            <a:spLocks noGrp="1"/>
          </p:cNvSpPr>
          <p:nvPr>
            <p:ph type="title"/>
          </p:nvPr>
        </p:nvSpPr>
        <p:spPr>
          <a:xfrm>
            <a:off x="838200" y="365125"/>
            <a:ext cx="10515600" cy="1025525"/>
          </a:xfrm>
        </p:spPr>
        <p:txBody>
          <a:bodyPr>
            <a:normAutofit/>
          </a:bodyPr>
          <a:lstStyle/>
          <a:p>
            <a:r>
              <a:rPr lang="en-US" dirty="0" smtClean="0"/>
              <a:t>Emergency Removal Process</a:t>
            </a:r>
            <a:endParaRPr lang="en-US" dirty="0"/>
          </a:p>
        </p:txBody>
      </p:sp>
      <p:sp>
        <p:nvSpPr>
          <p:cNvPr id="3" name="Content Placeholder 2">
            <a:extLst>
              <a:ext uri="{FF2B5EF4-FFF2-40B4-BE49-F238E27FC236}">
                <a16:creationId xmlns:a16="http://schemas.microsoft.com/office/drawing/2014/main" id="{954E6D6C-9912-4501-BF92-0E99F7249F1A}"/>
              </a:ext>
            </a:extLst>
          </p:cNvPr>
          <p:cNvSpPr>
            <a:spLocks noGrp="1"/>
          </p:cNvSpPr>
          <p:nvPr>
            <p:ph idx="1"/>
          </p:nvPr>
        </p:nvSpPr>
        <p:spPr/>
        <p:txBody>
          <a:bodyPr/>
          <a:lstStyle/>
          <a:p>
            <a:r>
              <a:rPr lang="en-US" dirty="0"/>
              <a:t>Final regulations expressly </a:t>
            </a:r>
            <a:r>
              <a:rPr lang="en-US" b="1" dirty="0"/>
              <a:t>authorize</a:t>
            </a:r>
            <a:r>
              <a:rPr lang="en-US" dirty="0"/>
              <a:t> schools to remove a respondent from the school’s education programs or activities on an emergency basis, with or without a grievance process pending, as long as [following removal] </a:t>
            </a:r>
            <a:r>
              <a:rPr lang="en-US" b="1" i="1" dirty="0"/>
              <a:t>notice and opportunity to challenge</a:t>
            </a:r>
            <a:r>
              <a:rPr lang="en-US" dirty="0"/>
              <a:t> the removal is given to the respondent. </a:t>
            </a:r>
          </a:p>
          <a:p>
            <a:r>
              <a:rPr lang="en-US" b="1" i="1" dirty="0"/>
              <a:t>Standard of Review</a:t>
            </a:r>
            <a:r>
              <a:rPr lang="en-US" dirty="0"/>
              <a:t>: A recipient’s decision to initiate an emergency removal will also be evaluated under the deliberate indifference </a:t>
            </a:r>
            <a:r>
              <a:rPr lang="en-US" dirty="0" smtClean="0"/>
              <a:t>standard.</a:t>
            </a:r>
            <a:endParaRPr lang="en-US" dirty="0"/>
          </a:p>
        </p:txBody>
      </p:sp>
    </p:spTree>
    <p:extLst>
      <p:ext uri="{BB962C8B-B14F-4D97-AF65-F5344CB8AC3E}">
        <p14:creationId xmlns:p14="http://schemas.microsoft.com/office/powerpoint/2010/main" val="398067240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76983"/>
          </a:xfrm>
        </p:spPr>
        <p:txBody>
          <a:bodyPr>
            <a:normAutofit fontScale="90000"/>
          </a:bodyPr>
          <a:lstStyle/>
          <a:p>
            <a:r>
              <a:rPr lang="en-US" dirty="0" smtClean="0"/>
              <a:t>Emergency Removal Process (Cont’d)</a:t>
            </a:r>
            <a:endParaRPr lang="en-US" dirty="0"/>
          </a:p>
        </p:txBody>
      </p:sp>
      <p:sp>
        <p:nvSpPr>
          <p:cNvPr id="3" name="Content Placeholder 2"/>
          <p:cNvSpPr>
            <a:spLocks noGrp="1"/>
          </p:cNvSpPr>
          <p:nvPr>
            <p:ph idx="1"/>
          </p:nvPr>
        </p:nvSpPr>
        <p:spPr>
          <a:xfrm>
            <a:off x="838200" y="942109"/>
            <a:ext cx="10515600" cy="4673600"/>
          </a:xfrm>
        </p:spPr>
        <p:txBody>
          <a:bodyPr>
            <a:normAutofit fontScale="25000" lnSpcReduction="20000"/>
          </a:bodyPr>
          <a:lstStyle/>
          <a:p>
            <a:pPr marL="0" indent="0">
              <a:buNone/>
            </a:pPr>
            <a:endParaRPr lang="en-US" sz="7200" dirty="0" smtClean="0"/>
          </a:p>
          <a:p>
            <a:pPr marL="0" indent="0">
              <a:buNone/>
            </a:pPr>
            <a:r>
              <a:rPr lang="en-US" sz="8000" dirty="0" smtClean="0"/>
              <a:t>A respondent can be removed if </a:t>
            </a:r>
            <a:r>
              <a:rPr lang="en-US" sz="8000" dirty="0"/>
              <a:t>there is an immediate threat to the </a:t>
            </a:r>
            <a:r>
              <a:rPr lang="en-US" sz="8000" b="1" dirty="0"/>
              <a:t>physical health or safety of any students or </a:t>
            </a:r>
            <a:r>
              <a:rPr lang="en-US" sz="8000" b="1" dirty="0" smtClean="0"/>
              <a:t>other </a:t>
            </a:r>
            <a:r>
              <a:rPr lang="en-US" sz="8000" b="1" dirty="0"/>
              <a:t>individuals</a:t>
            </a:r>
            <a:r>
              <a:rPr lang="en-US" sz="8000" dirty="0"/>
              <a:t> arising from the allegations of sexual harassment. </a:t>
            </a:r>
            <a:endParaRPr lang="en-US" sz="8000" dirty="0" smtClean="0"/>
          </a:p>
          <a:p>
            <a:pPr marL="0" indent="0">
              <a:buNone/>
            </a:pPr>
            <a:r>
              <a:rPr lang="en-US" sz="8000" b="1" dirty="0" smtClean="0"/>
              <a:t>Prior to the emergency removal, a school must: </a:t>
            </a:r>
          </a:p>
          <a:p>
            <a:pPr marL="0" indent="0">
              <a:buNone/>
            </a:pPr>
            <a:r>
              <a:rPr lang="en-US" sz="7200" dirty="0"/>
              <a:t>	</a:t>
            </a:r>
            <a:r>
              <a:rPr lang="en-US" sz="7200" dirty="0" smtClean="0"/>
              <a:t>1. </a:t>
            </a:r>
            <a:r>
              <a:rPr lang="en-US" sz="8000" dirty="0" smtClean="0"/>
              <a:t>Conduct an </a:t>
            </a:r>
            <a:r>
              <a:rPr lang="en-US" sz="8000" dirty="0"/>
              <a:t>individualized safety and risk </a:t>
            </a:r>
            <a:r>
              <a:rPr lang="en-US" sz="8000" dirty="0" smtClean="0"/>
              <a:t>analysis</a:t>
            </a:r>
          </a:p>
          <a:p>
            <a:pPr lvl="3"/>
            <a:r>
              <a:rPr lang="en-US" sz="7200" dirty="0" smtClean="0"/>
              <a:t>Must </a:t>
            </a:r>
            <a:r>
              <a:rPr lang="en-US" sz="7200" dirty="0"/>
              <a:t>be more than a “generalized, hypothetical, or speculative belief that the respondent may pose a risk to someone's physical health or safety” </a:t>
            </a:r>
            <a:r>
              <a:rPr lang="en-US" sz="7200" u="sng" dirty="0"/>
              <a:t>and</a:t>
            </a:r>
            <a:r>
              <a:rPr lang="en-US" sz="7200" dirty="0"/>
              <a:t> </a:t>
            </a:r>
          </a:p>
          <a:p>
            <a:pPr lvl="1"/>
            <a:endParaRPr lang="en-US" sz="7200" dirty="0"/>
          </a:p>
          <a:p>
            <a:pPr lvl="3"/>
            <a:r>
              <a:rPr lang="en-US" sz="7200" dirty="0"/>
              <a:t>Must be individualized with respect to the particular respondent and must examine the circumstances “arising from the allegations of sexual harassment”  </a:t>
            </a:r>
          </a:p>
          <a:p>
            <a:pPr marL="0" indent="0">
              <a:buNone/>
            </a:pPr>
            <a:r>
              <a:rPr lang="en-US" sz="6200" dirty="0"/>
              <a:t>	</a:t>
            </a:r>
            <a:r>
              <a:rPr lang="en-US" sz="8000" dirty="0" smtClean="0"/>
              <a:t>2. Determine </a:t>
            </a:r>
            <a:r>
              <a:rPr lang="en-US" sz="8000" dirty="0"/>
              <a:t>that an immediate threat to the physical health or safety of any </a:t>
            </a:r>
            <a:r>
              <a:rPr lang="en-US" sz="8000" dirty="0" smtClean="0"/>
              <a:t>	student </a:t>
            </a:r>
            <a:r>
              <a:rPr lang="en-US" sz="8000" dirty="0"/>
              <a:t>or other individual arising from the allegations of sexual harassment justifies </a:t>
            </a:r>
            <a:r>
              <a:rPr lang="en-US" sz="8000" dirty="0" smtClean="0"/>
              <a:t>	removal</a:t>
            </a:r>
          </a:p>
          <a:p>
            <a:pPr marL="0" indent="0">
              <a:buNone/>
            </a:pPr>
            <a:r>
              <a:rPr lang="en-US" sz="8000" dirty="0"/>
              <a:t>	</a:t>
            </a:r>
            <a:r>
              <a:rPr lang="en-US" sz="8000" dirty="0" smtClean="0"/>
              <a:t>3. Provide </a:t>
            </a:r>
            <a:r>
              <a:rPr lang="en-US" sz="8000" dirty="0"/>
              <a:t>the respondent with notice and an opportunity to challenge the decision </a:t>
            </a:r>
            <a:r>
              <a:rPr lang="en-US" sz="8000" dirty="0" smtClean="0"/>
              <a:t>	immediately </a:t>
            </a:r>
            <a:r>
              <a:rPr lang="en-US" sz="8000" dirty="0"/>
              <a:t>following the </a:t>
            </a:r>
            <a:r>
              <a:rPr lang="en-US" sz="8000" dirty="0" smtClean="0"/>
              <a:t>removal</a:t>
            </a:r>
          </a:p>
          <a:p>
            <a:pPr marL="0" indent="0">
              <a:buNone/>
            </a:pPr>
            <a:endParaRPr lang="en-US" sz="4200" dirty="0"/>
          </a:p>
          <a:p>
            <a:pPr marL="0" indent="0">
              <a:buNone/>
            </a:pPr>
            <a:r>
              <a:rPr lang="en-US" sz="4200" i="1" dirty="0" smtClean="0"/>
              <a:t>This </a:t>
            </a:r>
            <a:r>
              <a:rPr lang="en-US" sz="4200" i="1" dirty="0"/>
              <a:t>provision may not be construed to modify any rights under the Individuals with Disabilities Education Act, Section 504 of the Rehabilitation Act of 1973, or the Americans with Disabilities Act</a:t>
            </a:r>
            <a:endParaRPr lang="en-US" sz="4200" i="1" dirty="0" smtClean="0"/>
          </a:p>
          <a:p>
            <a:pPr marL="0" indent="0">
              <a:buNone/>
            </a:pPr>
            <a:endParaRPr lang="en-US" dirty="0" smtClean="0"/>
          </a:p>
          <a:p>
            <a:pPr marL="0" indent="0">
              <a:buNone/>
            </a:pPr>
            <a:r>
              <a:rPr lang="en-US" dirty="0" smtClean="0"/>
              <a:t>									</a:t>
            </a:r>
            <a:r>
              <a:rPr lang="en-US" sz="1900" dirty="0" smtClean="0"/>
              <a:t>§ </a:t>
            </a:r>
            <a:r>
              <a:rPr lang="en-US" sz="1900" dirty="0"/>
              <a:t>106.44(c</a:t>
            </a:r>
            <a:r>
              <a:rPr lang="en-US" sz="1900" dirty="0" smtClean="0"/>
              <a:t>)	</a:t>
            </a:r>
            <a:endParaRPr lang="en-US" sz="1900" dirty="0"/>
          </a:p>
        </p:txBody>
      </p:sp>
    </p:spTree>
    <p:extLst>
      <p:ext uri="{BB962C8B-B14F-4D97-AF65-F5344CB8AC3E}">
        <p14:creationId xmlns:p14="http://schemas.microsoft.com/office/powerpoint/2010/main" val="353591603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Administrative Leave</a:t>
            </a:r>
            <a:endParaRPr lang="en-US" dirty="0"/>
          </a:p>
        </p:txBody>
      </p:sp>
      <p:sp>
        <p:nvSpPr>
          <p:cNvPr id="3" name="Content Placeholder 2"/>
          <p:cNvSpPr>
            <a:spLocks noGrp="1"/>
          </p:cNvSpPr>
          <p:nvPr>
            <p:ph idx="1"/>
          </p:nvPr>
        </p:nvSpPr>
        <p:spPr>
          <a:xfrm>
            <a:off x="838200" y="1856509"/>
            <a:ext cx="10515600" cy="3819361"/>
          </a:xfrm>
        </p:spPr>
        <p:txBody>
          <a:bodyPr/>
          <a:lstStyle/>
          <a:p>
            <a:pPr marL="0" indent="0">
              <a:buNone/>
            </a:pPr>
            <a:r>
              <a:rPr lang="en-US" dirty="0" smtClean="0"/>
              <a:t>A school can place a </a:t>
            </a:r>
            <a:r>
              <a:rPr lang="en-US" b="1" dirty="0"/>
              <a:t>non-student employee respondent </a:t>
            </a:r>
            <a:r>
              <a:rPr lang="en-US" dirty="0"/>
              <a:t>on administrative leave during the pendency of a grievance </a:t>
            </a:r>
            <a:r>
              <a:rPr lang="en-US" dirty="0" smtClean="0"/>
              <a:t>process. </a:t>
            </a:r>
          </a:p>
          <a:p>
            <a:pPr marL="0" indent="0">
              <a:buNone/>
            </a:pPr>
            <a:endParaRPr lang="en-US" dirty="0" smtClean="0"/>
          </a:p>
          <a:p>
            <a:pPr marL="0" indent="0">
              <a:buNone/>
            </a:pPr>
            <a:r>
              <a:rPr lang="en-US" sz="2400" i="1" dirty="0" smtClean="0"/>
              <a:t>This </a:t>
            </a:r>
            <a:r>
              <a:rPr lang="en-US" sz="2400" i="1" dirty="0"/>
              <a:t>provision may not be construed to modify any rights under Section 504 of the Rehabilitation Act of 1973 or the Americans with Disabilities Act.</a:t>
            </a:r>
          </a:p>
        </p:txBody>
      </p:sp>
    </p:spTree>
    <p:extLst>
      <p:ext uri="{BB962C8B-B14F-4D97-AF65-F5344CB8AC3E}">
        <p14:creationId xmlns:p14="http://schemas.microsoft.com/office/powerpoint/2010/main" val="15395594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 IX Key </a:t>
            </a:r>
            <a:r>
              <a:rPr lang="en-US" dirty="0"/>
              <a:t>Questions</a:t>
            </a:r>
          </a:p>
        </p:txBody>
      </p:sp>
      <p:sp>
        <p:nvSpPr>
          <p:cNvPr id="3" name="Content Placeholder 2"/>
          <p:cNvSpPr>
            <a:spLocks noGrp="1"/>
          </p:cNvSpPr>
          <p:nvPr>
            <p:ph idx="1"/>
          </p:nvPr>
        </p:nvSpPr>
        <p:spPr>
          <a:xfrm>
            <a:off x="838200" y="1764145"/>
            <a:ext cx="10515600" cy="3911725"/>
          </a:xfrm>
        </p:spPr>
        <p:txBody>
          <a:bodyPr>
            <a:normAutofit lnSpcReduction="10000"/>
          </a:bodyPr>
          <a:lstStyle/>
          <a:p>
            <a:r>
              <a:rPr lang="en-US" dirty="0"/>
              <a:t>What </a:t>
            </a:r>
            <a:r>
              <a:rPr lang="en-US" dirty="0" smtClean="0"/>
              <a:t>is Title IX?</a:t>
            </a:r>
            <a:endParaRPr lang="en-US" dirty="0"/>
          </a:p>
          <a:p>
            <a:endParaRPr lang="en-US" dirty="0"/>
          </a:p>
          <a:p>
            <a:r>
              <a:rPr lang="en-US" dirty="0"/>
              <a:t>What do the </a:t>
            </a:r>
            <a:r>
              <a:rPr lang="en-US" dirty="0" smtClean="0"/>
              <a:t>new regulations require?</a:t>
            </a:r>
          </a:p>
          <a:p>
            <a:endParaRPr lang="en-US" dirty="0"/>
          </a:p>
          <a:p>
            <a:r>
              <a:rPr lang="en-US" dirty="0" smtClean="0"/>
              <a:t>Who </a:t>
            </a:r>
            <a:r>
              <a:rPr lang="en-US" dirty="0"/>
              <a:t>is responsible</a:t>
            </a:r>
            <a:r>
              <a:rPr lang="en-US" dirty="0" smtClean="0"/>
              <a:t>?</a:t>
            </a:r>
          </a:p>
          <a:p>
            <a:endParaRPr lang="en-US" dirty="0" smtClean="0"/>
          </a:p>
          <a:p>
            <a:r>
              <a:rPr lang="en-US" dirty="0" smtClean="0"/>
              <a:t>How do you effectively implement what is required?</a:t>
            </a:r>
            <a:r>
              <a:rPr lang="en-US" dirty="0"/>
              <a:t/>
            </a:r>
            <a:br>
              <a:rPr lang="en-US" dirty="0"/>
            </a:br>
            <a:endParaRPr lang="en-US" dirty="0"/>
          </a:p>
        </p:txBody>
      </p:sp>
    </p:spTree>
    <p:extLst>
      <p:ext uri="{BB962C8B-B14F-4D97-AF65-F5344CB8AC3E}">
        <p14:creationId xmlns:p14="http://schemas.microsoft.com/office/powerpoint/2010/main" val="339318245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DF7D8-3C7C-43AB-B497-BAE4669DCF02}"/>
              </a:ext>
            </a:extLst>
          </p:cNvPr>
          <p:cNvSpPr>
            <a:spLocks noGrp="1"/>
          </p:cNvSpPr>
          <p:nvPr>
            <p:ph type="title"/>
          </p:nvPr>
        </p:nvSpPr>
        <p:spPr>
          <a:xfrm>
            <a:off x="838200" y="221673"/>
            <a:ext cx="10515600" cy="581891"/>
          </a:xfrm>
        </p:spPr>
        <p:txBody>
          <a:bodyPr>
            <a:normAutofit fontScale="90000"/>
          </a:bodyPr>
          <a:lstStyle/>
          <a:p>
            <a:r>
              <a:rPr lang="en-US" dirty="0"/>
              <a:t>Formal Complaint</a:t>
            </a:r>
          </a:p>
        </p:txBody>
      </p:sp>
      <p:sp>
        <p:nvSpPr>
          <p:cNvPr id="3" name="Content Placeholder 2">
            <a:extLst>
              <a:ext uri="{FF2B5EF4-FFF2-40B4-BE49-F238E27FC236}">
                <a16:creationId xmlns:a16="http://schemas.microsoft.com/office/drawing/2014/main" id="{9B3C307F-F381-4092-AE71-2FC5A21CCA13}"/>
              </a:ext>
            </a:extLst>
          </p:cNvPr>
          <p:cNvSpPr>
            <a:spLocks noGrp="1"/>
          </p:cNvSpPr>
          <p:nvPr>
            <p:ph idx="1"/>
          </p:nvPr>
        </p:nvSpPr>
        <p:spPr>
          <a:xfrm>
            <a:off x="748145" y="803564"/>
            <a:ext cx="10605655" cy="5176982"/>
          </a:xfrm>
        </p:spPr>
        <p:txBody>
          <a:bodyPr>
            <a:noAutofit/>
          </a:bodyPr>
          <a:lstStyle/>
          <a:p>
            <a:pPr marL="0" indent="0">
              <a:buNone/>
            </a:pPr>
            <a:r>
              <a:rPr lang="en-US" sz="1600" dirty="0" smtClean="0"/>
              <a:t>Formal </a:t>
            </a:r>
            <a:r>
              <a:rPr lang="en-US" sz="1600" dirty="0"/>
              <a:t>complaint </a:t>
            </a:r>
            <a:r>
              <a:rPr lang="en-US" sz="1600" dirty="0" smtClean="0"/>
              <a:t>is a </a:t>
            </a:r>
            <a:r>
              <a:rPr lang="en-US" sz="1600" dirty="0"/>
              <a:t>document filed by a complainant or signed by the Title IX Coordinator alleging sexual harassment against a respondent and requesting that the recipient investigate the allegation of sexual harassment. </a:t>
            </a:r>
            <a:endParaRPr lang="en-US" sz="1600" dirty="0" smtClean="0"/>
          </a:p>
          <a:p>
            <a:pPr lvl="1">
              <a:buFont typeface="Wingdings" panose="05000000000000000000" pitchFamily="2" charset="2"/>
              <a:buChar char="Ø"/>
            </a:pPr>
            <a:r>
              <a:rPr lang="en-US" sz="1600" dirty="0" smtClean="0"/>
              <a:t>At </a:t>
            </a:r>
            <a:r>
              <a:rPr lang="en-US" sz="1600" dirty="0"/>
              <a:t>the time of filing a formal complaint, a complainant must be participating in or attempting to participate in the education program or activity of the recipient with which the formal complaint is filed. </a:t>
            </a:r>
            <a:endParaRPr lang="en-US" sz="1600" dirty="0" smtClean="0"/>
          </a:p>
          <a:p>
            <a:pPr lvl="1">
              <a:buFont typeface="Wingdings" panose="05000000000000000000" pitchFamily="2" charset="2"/>
              <a:buChar char="Ø"/>
            </a:pPr>
            <a:r>
              <a:rPr lang="en-US" sz="1600" dirty="0" smtClean="0"/>
              <a:t>A </a:t>
            </a:r>
            <a:r>
              <a:rPr lang="en-US" sz="1600" dirty="0"/>
              <a:t>formal complaint may be filed with the Title IX Coordinator in person, by mail, or by electronic mail, by using the contact information required to be listed for the Title IX </a:t>
            </a:r>
            <a:r>
              <a:rPr lang="en-US" sz="1600" dirty="0" smtClean="0"/>
              <a:t>Coordinator. </a:t>
            </a:r>
            <a:endParaRPr lang="en-US" sz="1600" dirty="0"/>
          </a:p>
          <a:p>
            <a:pPr lvl="1">
              <a:buFont typeface="Wingdings" panose="05000000000000000000" pitchFamily="2" charset="2"/>
              <a:buChar char="Ø"/>
            </a:pPr>
            <a:r>
              <a:rPr lang="en-US" sz="1600" dirty="0" smtClean="0"/>
              <a:t>The </a:t>
            </a:r>
            <a:r>
              <a:rPr lang="en-US" sz="1600" dirty="0"/>
              <a:t>Department will hold </a:t>
            </a:r>
            <a:r>
              <a:rPr lang="en-US" sz="1600" dirty="0" smtClean="0"/>
              <a:t>schools </a:t>
            </a:r>
            <a:r>
              <a:rPr lang="en-US" sz="1600" dirty="0"/>
              <a:t>responsible for a recipient’s failure or refusal to investigate a formal complaint. </a:t>
            </a:r>
            <a:endParaRPr lang="en-US" sz="1600" dirty="0" smtClean="0"/>
          </a:p>
          <a:p>
            <a:pPr marL="457200" lvl="1" indent="0">
              <a:buNone/>
            </a:pPr>
            <a:endParaRPr lang="en-US" sz="1600" dirty="0"/>
          </a:p>
          <a:p>
            <a:r>
              <a:rPr lang="en-US" sz="1600" dirty="0"/>
              <a:t>A formal complaint is NOT required in order for a school to have actual knowledge of sexual harassment or allegations of sexual </a:t>
            </a:r>
            <a:r>
              <a:rPr lang="en-US" sz="1600" dirty="0" smtClean="0"/>
              <a:t>harassment</a:t>
            </a:r>
          </a:p>
          <a:p>
            <a:r>
              <a:rPr lang="en-US" sz="1600" dirty="0" smtClean="0"/>
              <a:t>Actual </a:t>
            </a:r>
            <a:r>
              <a:rPr lang="en-US" sz="1600" dirty="0"/>
              <a:t>knowledge activates a school’s legal obligation to respond promptly</a:t>
            </a:r>
          </a:p>
          <a:p>
            <a:pPr lvl="1">
              <a:buFont typeface="Wingdings" panose="05000000000000000000" pitchFamily="2" charset="2"/>
              <a:buChar char="Ø"/>
            </a:pPr>
            <a:r>
              <a:rPr lang="en-US" sz="1600" dirty="0" smtClean="0"/>
              <a:t>By </a:t>
            </a:r>
            <a:r>
              <a:rPr lang="en-US" sz="1600" dirty="0"/>
              <a:t>offering </a:t>
            </a:r>
            <a:r>
              <a:rPr lang="en-US" sz="1600" b="1" dirty="0"/>
              <a:t>supportive measures </a:t>
            </a:r>
            <a:r>
              <a:rPr lang="en-US" sz="1600" dirty="0"/>
              <a:t>to a complainant</a:t>
            </a:r>
          </a:p>
          <a:p>
            <a:pPr lvl="1">
              <a:buFont typeface="Wingdings" panose="05000000000000000000" pitchFamily="2" charset="2"/>
              <a:buChar char="Ø"/>
            </a:pPr>
            <a:r>
              <a:rPr lang="en-US" sz="1600" dirty="0"/>
              <a:t>And explaining to the complainant the process for filing a formal complaint</a:t>
            </a:r>
          </a:p>
          <a:p>
            <a:r>
              <a:rPr lang="en-US" sz="1600" dirty="0" smtClean="0"/>
              <a:t>A parent </a:t>
            </a:r>
            <a:r>
              <a:rPr lang="en-US" sz="1600" dirty="0"/>
              <a:t>or guardian has the legal right to act on behalf of a complainant or respondent (e.g. as an Advisor or filing a formal complaint</a:t>
            </a:r>
            <a:r>
              <a:rPr lang="en-US" sz="1600" dirty="0" smtClean="0"/>
              <a:t>)</a:t>
            </a:r>
          </a:p>
          <a:p>
            <a:pPr marL="0" indent="0">
              <a:buNone/>
            </a:pPr>
            <a:r>
              <a:rPr lang="en-US" sz="1100" dirty="0" smtClean="0"/>
              <a:t>§106.30</a:t>
            </a:r>
            <a:endParaRPr lang="en-US" sz="1100" dirty="0"/>
          </a:p>
          <a:p>
            <a:pPr marL="457200" lvl="1" indent="0">
              <a:buNone/>
            </a:pPr>
            <a:endParaRPr lang="en-US" sz="1600" dirty="0"/>
          </a:p>
        </p:txBody>
      </p:sp>
    </p:spTree>
    <p:extLst>
      <p:ext uri="{BB962C8B-B14F-4D97-AF65-F5344CB8AC3E}">
        <p14:creationId xmlns:p14="http://schemas.microsoft.com/office/powerpoint/2010/main" val="2294441137"/>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7130"/>
          </a:xfrm>
        </p:spPr>
        <p:txBody>
          <a:bodyPr/>
          <a:lstStyle/>
          <a:p>
            <a:r>
              <a:rPr lang="en-US" dirty="0" smtClean="0"/>
              <a:t>Due Process</a:t>
            </a:r>
            <a:endParaRPr lang="en-US" dirty="0"/>
          </a:p>
        </p:txBody>
      </p:sp>
      <p:sp>
        <p:nvSpPr>
          <p:cNvPr id="3" name="Content Placeholder 2"/>
          <p:cNvSpPr>
            <a:spLocks noGrp="1"/>
          </p:cNvSpPr>
          <p:nvPr>
            <p:ph idx="1"/>
          </p:nvPr>
        </p:nvSpPr>
        <p:spPr>
          <a:xfrm>
            <a:off x="838200" y="1440873"/>
            <a:ext cx="10515600" cy="4234997"/>
          </a:xfrm>
        </p:spPr>
        <p:txBody>
          <a:bodyPr>
            <a:normAutofit lnSpcReduction="10000"/>
          </a:bodyPr>
          <a:lstStyle/>
          <a:p>
            <a:r>
              <a:rPr lang="en-US" dirty="0"/>
              <a:t>The U.S. Department made the revisions and enacted these final rules because</a:t>
            </a:r>
          </a:p>
          <a:p>
            <a:pPr marL="0" indent="0">
              <a:buNone/>
            </a:pPr>
            <a:endParaRPr lang="en-US" dirty="0"/>
          </a:p>
          <a:p>
            <a:pPr marL="457200" lvl="1" indent="0">
              <a:buNone/>
            </a:pPr>
            <a:r>
              <a:rPr lang="en-US" sz="2000" i="1" dirty="0"/>
              <a:t>“[D]ue process principles of </a:t>
            </a:r>
            <a:r>
              <a:rPr lang="en-US" sz="2000" b="1" i="1" dirty="0"/>
              <a:t>notice and a meaningful opportunity to be heard </a:t>
            </a:r>
            <a:r>
              <a:rPr lang="en-US" sz="2000" i="1" dirty="0"/>
              <a:t>and the importance of an </a:t>
            </a:r>
            <a:r>
              <a:rPr lang="en-US" sz="2000" b="1" i="1" dirty="0"/>
              <a:t>impartial </a:t>
            </a:r>
            <a:r>
              <a:rPr lang="en-US" sz="2000" i="1" dirty="0"/>
              <a:t>process before </a:t>
            </a:r>
            <a:r>
              <a:rPr lang="en-US" sz="2000" b="1" i="1" dirty="0"/>
              <a:t>unbiased </a:t>
            </a:r>
            <a:r>
              <a:rPr lang="en-US" sz="2000" i="1" dirty="0"/>
              <a:t>officials, set forth the procedures adapted for the practical realities of sexual harassment allegations in an educational context that are most needed to (i) improve perceptions that Title IX sexual harassment allegations are resolved fairly and reliably, (ii) avoid intentional or unintentional injection of sex-based biases and stereotypes into Title IX proceedings, and (iii) promote accurate, reliable outcomes, all of which effectuate the purpose of Title IX to provide individuals with effective protection from discriminatory practices.”</a:t>
            </a:r>
          </a:p>
          <a:p>
            <a:pPr marL="457200" lvl="1" indent="0">
              <a:buNone/>
            </a:pPr>
            <a:endParaRPr lang="en-US" sz="2000" i="1" dirty="0"/>
          </a:p>
          <a:p>
            <a:pPr marL="457200" lvl="1" indent="0">
              <a:buNone/>
            </a:pPr>
            <a:r>
              <a:rPr lang="en-US" sz="2000" i="1" dirty="0"/>
              <a:t>									</a:t>
            </a:r>
            <a:r>
              <a:rPr lang="en-US" sz="1200" i="1" dirty="0"/>
              <a:t>Pg. 100 Final Regulations </a:t>
            </a:r>
          </a:p>
        </p:txBody>
      </p:sp>
    </p:spTree>
    <p:extLst>
      <p:ext uri="{BB962C8B-B14F-4D97-AF65-F5344CB8AC3E}">
        <p14:creationId xmlns:p14="http://schemas.microsoft.com/office/powerpoint/2010/main" val="21674405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80184"/>
          </a:xfrm>
        </p:spPr>
        <p:txBody>
          <a:bodyPr/>
          <a:lstStyle/>
          <a:p>
            <a:r>
              <a:rPr lang="en-US" dirty="0" smtClean="0"/>
              <a:t>Grievance Process</a:t>
            </a:r>
            <a:endParaRPr lang="en-US" dirty="0"/>
          </a:p>
        </p:txBody>
      </p:sp>
      <p:sp>
        <p:nvSpPr>
          <p:cNvPr id="3" name="Content Placeholder 2"/>
          <p:cNvSpPr>
            <a:spLocks noGrp="1"/>
          </p:cNvSpPr>
          <p:nvPr>
            <p:ph idx="1"/>
          </p:nvPr>
        </p:nvSpPr>
        <p:spPr>
          <a:xfrm>
            <a:off x="838200" y="1320801"/>
            <a:ext cx="10515600" cy="4355070"/>
          </a:xfrm>
        </p:spPr>
        <p:txBody>
          <a:bodyPr>
            <a:normAutofit fontScale="92500" lnSpcReduction="10000"/>
          </a:bodyPr>
          <a:lstStyle/>
          <a:p>
            <a:r>
              <a:rPr lang="en-US" dirty="0" smtClean="0"/>
              <a:t>A consistent </a:t>
            </a:r>
            <a:r>
              <a:rPr lang="en-US" dirty="0"/>
              <a:t>and transparent process of adjudication of a </a:t>
            </a:r>
            <a:r>
              <a:rPr lang="en-US" dirty="0" smtClean="0"/>
              <a:t>complaint:</a:t>
            </a:r>
            <a:endParaRPr lang="en-US" dirty="0"/>
          </a:p>
          <a:p>
            <a:pPr lvl="1"/>
            <a:r>
              <a:rPr lang="en-US" dirty="0"/>
              <a:t>Must treat both parties equitably</a:t>
            </a:r>
          </a:p>
          <a:p>
            <a:pPr lvl="1"/>
            <a:r>
              <a:rPr lang="en-US" dirty="0"/>
              <a:t>Must be free of conflicts of interest or bias for or against either party</a:t>
            </a:r>
          </a:p>
          <a:p>
            <a:pPr lvl="1"/>
            <a:r>
              <a:rPr lang="en-US" dirty="0"/>
              <a:t>Must provide Complainant with remedies</a:t>
            </a:r>
          </a:p>
          <a:p>
            <a:pPr lvl="1"/>
            <a:r>
              <a:rPr lang="en-US" dirty="0"/>
              <a:t>Must </a:t>
            </a:r>
            <a:r>
              <a:rPr lang="en-US" dirty="0" smtClean="0"/>
              <a:t>not </a:t>
            </a:r>
            <a:r>
              <a:rPr lang="en-US" dirty="0"/>
              <a:t>impose disciplinary sanction against Respondent without following grievance </a:t>
            </a:r>
            <a:r>
              <a:rPr lang="en-US" dirty="0" smtClean="0"/>
              <a:t>process and only if there is a finding of responsibility</a:t>
            </a:r>
            <a:endParaRPr lang="en-US" dirty="0"/>
          </a:p>
          <a:p>
            <a:pPr lvl="1"/>
            <a:r>
              <a:rPr lang="en-US" dirty="0"/>
              <a:t>Reasonably prompt</a:t>
            </a:r>
          </a:p>
          <a:p>
            <a:pPr lvl="1"/>
            <a:r>
              <a:rPr lang="en-US" dirty="0"/>
              <a:t>Process must not rely on or seek to destroy legally recognized privileges</a:t>
            </a:r>
          </a:p>
          <a:p>
            <a:pPr lvl="1"/>
            <a:r>
              <a:rPr lang="en-US" dirty="0" smtClean="0"/>
              <a:t>School </a:t>
            </a:r>
            <a:r>
              <a:rPr lang="en-US" dirty="0"/>
              <a:t>must identify the standard for </a:t>
            </a:r>
            <a:r>
              <a:rPr lang="en-US" dirty="0" smtClean="0"/>
              <a:t>evidence: </a:t>
            </a:r>
            <a:r>
              <a:rPr lang="en-US" u="sng" dirty="0" smtClean="0"/>
              <a:t>Preponderance </a:t>
            </a:r>
            <a:r>
              <a:rPr lang="en-US" u="sng" dirty="0"/>
              <a:t>of the evidence </a:t>
            </a:r>
            <a:r>
              <a:rPr lang="en-US" u="sng" dirty="0" smtClean="0"/>
              <a:t>vs. clear </a:t>
            </a:r>
            <a:r>
              <a:rPr lang="en-US" u="sng" dirty="0"/>
              <a:t>and </a:t>
            </a:r>
            <a:r>
              <a:rPr lang="en-US" u="sng" dirty="0" smtClean="0"/>
              <a:t>convincing</a:t>
            </a:r>
          </a:p>
          <a:p>
            <a:pPr lvl="1"/>
            <a:r>
              <a:rPr lang="en-US" dirty="0"/>
              <a:t>Any provisions, rules, or practices </a:t>
            </a:r>
            <a:r>
              <a:rPr lang="en-US" dirty="0" smtClean="0"/>
              <a:t>that </a:t>
            </a:r>
            <a:r>
              <a:rPr lang="en-US" dirty="0"/>
              <a:t>a school entity adopts as part of its grievance process for handling formal complaints of sexual harassment, </a:t>
            </a:r>
            <a:r>
              <a:rPr lang="en-US" b="1" dirty="0"/>
              <a:t>must apply equally</a:t>
            </a:r>
            <a:r>
              <a:rPr lang="en-US" dirty="0"/>
              <a:t> to both parties.</a:t>
            </a:r>
            <a:endParaRPr lang="en-US" u="sng" dirty="0"/>
          </a:p>
          <a:p>
            <a:pPr marL="0" indent="0">
              <a:buNone/>
            </a:pPr>
            <a:endParaRPr lang="en-US" dirty="0"/>
          </a:p>
        </p:txBody>
      </p:sp>
    </p:spTree>
    <p:extLst>
      <p:ext uri="{BB962C8B-B14F-4D97-AF65-F5344CB8AC3E}">
        <p14:creationId xmlns:p14="http://schemas.microsoft.com/office/powerpoint/2010/main" val="2698460866"/>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54075"/>
          </a:xfrm>
        </p:spPr>
        <p:txBody>
          <a:bodyPr/>
          <a:lstStyle/>
          <a:p>
            <a:r>
              <a:rPr lang="en-US" dirty="0" smtClean="0"/>
              <a:t>Informal Resolution Process</a:t>
            </a:r>
            <a:endParaRPr lang="en-US" dirty="0"/>
          </a:p>
        </p:txBody>
      </p:sp>
      <p:sp>
        <p:nvSpPr>
          <p:cNvPr id="3" name="Content Placeholder 2"/>
          <p:cNvSpPr>
            <a:spLocks noGrp="1"/>
          </p:cNvSpPr>
          <p:nvPr>
            <p:ph idx="1"/>
          </p:nvPr>
        </p:nvSpPr>
        <p:spPr>
          <a:xfrm>
            <a:off x="838200" y="1108365"/>
            <a:ext cx="10515600" cy="4567506"/>
          </a:xfrm>
        </p:spPr>
        <p:txBody>
          <a:bodyPr>
            <a:normAutofit/>
          </a:bodyPr>
          <a:lstStyle/>
          <a:p>
            <a:pPr marL="0" indent="0">
              <a:buNone/>
            </a:pPr>
            <a:r>
              <a:rPr lang="en-US" dirty="0" smtClean="0"/>
              <a:t>Mediation </a:t>
            </a:r>
            <a:r>
              <a:rPr lang="en-US" dirty="0"/>
              <a:t>or restorative justice may be offered so long as both parties give voluntary, informed written consent to </a:t>
            </a:r>
            <a:r>
              <a:rPr lang="en-US" dirty="0" smtClean="0"/>
              <a:t>participate in informal </a:t>
            </a:r>
            <a:r>
              <a:rPr lang="en-US" dirty="0"/>
              <a:t>resolution</a:t>
            </a:r>
            <a:r>
              <a:rPr lang="en-US" dirty="0" smtClean="0"/>
              <a:t>. A party can decide at any time before final determination to no longer proceed with the IRP.</a:t>
            </a:r>
          </a:p>
          <a:p>
            <a:pPr lvl="1">
              <a:buFont typeface="Arial" panose="020B0604020202020204" pitchFamily="34" charset="0"/>
              <a:buChar char="•"/>
            </a:pPr>
            <a:r>
              <a:rPr lang="en-US" dirty="0" smtClean="0"/>
              <a:t>This option is not available and cannot be used for sexual harassment claims involving employees against students.</a:t>
            </a:r>
          </a:p>
          <a:p>
            <a:pPr lvl="1">
              <a:buFont typeface="Arial" panose="020B0604020202020204" pitchFamily="34" charset="0"/>
              <a:buChar char="•"/>
            </a:pPr>
            <a:r>
              <a:rPr lang="en-US" dirty="0"/>
              <a:t>School cannot require waiver of formal investigation as condition of </a:t>
            </a:r>
            <a:r>
              <a:rPr lang="en-US" dirty="0" smtClean="0"/>
              <a:t>enrollment.</a:t>
            </a:r>
            <a:endParaRPr lang="en-US" dirty="0"/>
          </a:p>
          <a:p>
            <a:pPr lvl="1">
              <a:buFont typeface="Arial" panose="020B0604020202020204" pitchFamily="34" charset="0"/>
              <a:buChar char="•"/>
            </a:pPr>
            <a:r>
              <a:rPr lang="en-US" dirty="0" smtClean="0"/>
              <a:t>It must be managed by an Informal Resolution Facilitator who must be trained, unbiased and impartial.</a:t>
            </a:r>
          </a:p>
          <a:p>
            <a:pPr marL="457200" lvl="1" indent="0">
              <a:buNone/>
            </a:pPr>
            <a:r>
              <a:rPr lang="en-US" sz="1200" dirty="0"/>
              <a:t>	</a:t>
            </a:r>
            <a:r>
              <a:rPr lang="en-US" sz="1200" dirty="0" smtClean="0"/>
              <a:t>							§§</a:t>
            </a:r>
            <a:r>
              <a:rPr lang="en-US" sz="1200" dirty="0"/>
              <a:t>106.45(b)(9) and 106.45(b)(10) </a:t>
            </a:r>
          </a:p>
          <a:p>
            <a:pPr lvl="1">
              <a:buFont typeface="Arial" panose="020B0604020202020204" pitchFamily="34" charset="0"/>
              <a:buChar char="•"/>
            </a:pPr>
            <a:endParaRPr lang="en-US" dirty="0" smtClean="0"/>
          </a:p>
          <a:p>
            <a:endParaRPr lang="en-US" dirty="0"/>
          </a:p>
        </p:txBody>
      </p:sp>
    </p:spTree>
    <p:extLst>
      <p:ext uri="{BB962C8B-B14F-4D97-AF65-F5344CB8AC3E}">
        <p14:creationId xmlns:p14="http://schemas.microsoft.com/office/powerpoint/2010/main" val="1782008172"/>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214294"/>
          </a:xfrm>
        </p:spPr>
        <p:txBody>
          <a:bodyPr/>
          <a:lstStyle/>
          <a:p>
            <a:r>
              <a:rPr lang="en-US" dirty="0" smtClean="0"/>
              <a:t>Standard of Proof</a:t>
            </a:r>
            <a:endParaRPr lang="en-US" dirty="0"/>
          </a:p>
        </p:txBody>
      </p:sp>
      <p:sp>
        <p:nvSpPr>
          <p:cNvPr id="3" name="Content Placeholder 2"/>
          <p:cNvSpPr>
            <a:spLocks noGrp="1"/>
          </p:cNvSpPr>
          <p:nvPr>
            <p:ph idx="1"/>
          </p:nvPr>
        </p:nvSpPr>
        <p:spPr>
          <a:xfrm>
            <a:off x="838200" y="1579419"/>
            <a:ext cx="10515600" cy="4096452"/>
          </a:xfrm>
        </p:spPr>
        <p:txBody>
          <a:bodyPr>
            <a:normAutofit/>
          </a:bodyPr>
          <a:lstStyle/>
          <a:p>
            <a:pPr marL="0" indent="0">
              <a:buNone/>
            </a:pPr>
            <a:r>
              <a:rPr lang="en-US" dirty="0" smtClean="0"/>
              <a:t>Each institution/school </a:t>
            </a:r>
            <a:r>
              <a:rPr lang="en-US" dirty="0"/>
              <a:t>must determine which standard of proof they will require for claims of sexual </a:t>
            </a:r>
            <a:r>
              <a:rPr lang="en-US" dirty="0" smtClean="0"/>
              <a:t>harassment.</a:t>
            </a:r>
          </a:p>
          <a:p>
            <a:r>
              <a:rPr lang="en-US" i="1" dirty="0" smtClean="0"/>
              <a:t>Clear </a:t>
            </a:r>
            <a:r>
              <a:rPr lang="en-US" i="1" dirty="0"/>
              <a:t>and convincing </a:t>
            </a:r>
            <a:r>
              <a:rPr lang="en-US" i="1" dirty="0" smtClean="0"/>
              <a:t>evidence</a:t>
            </a:r>
            <a:r>
              <a:rPr lang="en-US" dirty="0"/>
              <a:t>:</a:t>
            </a:r>
            <a:r>
              <a:rPr lang="en-US" dirty="0" smtClean="0"/>
              <a:t> </a:t>
            </a:r>
            <a:r>
              <a:rPr lang="en-US" dirty="0"/>
              <a:t>This is a higher standard than preponderance </a:t>
            </a:r>
            <a:r>
              <a:rPr lang="en-US" dirty="0" smtClean="0"/>
              <a:t>of </a:t>
            </a:r>
            <a:r>
              <a:rPr lang="en-US" dirty="0"/>
              <a:t>the evidence but less than beyond a reasonable </a:t>
            </a:r>
            <a:r>
              <a:rPr lang="en-US" dirty="0" smtClean="0"/>
              <a:t>doubt. The </a:t>
            </a:r>
            <a:r>
              <a:rPr lang="en-US" dirty="0"/>
              <a:t>truth of the facts asserted is “highly </a:t>
            </a:r>
            <a:r>
              <a:rPr lang="en-US" dirty="0" smtClean="0"/>
              <a:t>probable.”</a:t>
            </a:r>
            <a:r>
              <a:rPr lang="en-US" dirty="0"/>
              <a:t> </a:t>
            </a:r>
          </a:p>
          <a:p>
            <a:r>
              <a:rPr lang="en-US" i="1" dirty="0" smtClean="0"/>
              <a:t>Preponderance </a:t>
            </a:r>
            <a:r>
              <a:rPr lang="en-US" i="1" dirty="0"/>
              <a:t>of the </a:t>
            </a:r>
            <a:r>
              <a:rPr lang="en-US" i="1" dirty="0" smtClean="0"/>
              <a:t>evidence</a:t>
            </a:r>
            <a:r>
              <a:rPr lang="en-US" dirty="0"/>
              <a:t>:</a:t>
            </a:r>
            <a:r>
              <a:rPr lang="en-US" dirty="0" smtClean="0"/>
              <a:t> “More likely than not” standard of proof. This </a:t>
            </a:r>
            <a:r>
              <a:rPr lang="en-US" dirty="0"/>
              <a:t>is met when there is a greater than 50% </a:t>
            </a:r>
            <a:r>
              <a:rPr lang="en-US" dirty="0" smtClean="0"/>
              <a:t>chance </a:t>
            </a:r>
            <a:r>
              <a:rPr lang="en-US" dirty="0"/>
              <a:t>of the </a:t>
            </a:r>
            <a:r>
              <a:rPr lang="en-US" dirty="0" smtClean="0"/>
              <a:t>fact(s) being true.  </a:t>
            </a:r>
            <a:endParaRPr lang="en-US" dirty="0"/>
          </a:p>
        </p:txBody>
      </p:sp>
    </p:spTree>
    <p:extLst>
      <p:ext uri="{BB962C8B-B14F-4D97-AF65-F5344CB8AC3E}">
        <p14:creationId xmlns:p14="http://schemas.microsoft.com/office/powerpoint/2010/main" val="343793993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05528"/>
            <a:ext cx="10515600" cy="1985818"/>
          </a:xfrm>
        </p:spPr>
        <p:txBody>
          <a:bodyPr>
            <a:normAutofit/>
          </a:bodyPr>
          <a:lstStyle/>
          <a:p>
            <a:r>
              <a:rPr lang="en-US" sz="4000" dirty="0" smtClean="0"/>
              <a:t>Roles &amp; Responsibilities</a:t>
            </a:r>
            <a:endParaRPr lang="en-US" sz="4000" dirty="0"/>
          </a:p>
        </p:txBody>
      </p:sp>
    </p:spTree>
    <p:extLst>
      <p:ext uri="{BB962C8B-B14F-4D97-AF65-F5344CB8AC3E}">
        <p14:creationId xmlns:p14="http://schemas.microsoft.com/office/powerpoint/2010/main" val="61739231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460500"/>
          </a:xfrm>
        </p:spPr>
        <p:txBody>
          <a:bodyPr>
            <a:normAutofit fontScale="90000"/>
          </a:bodyPr>
          <a:lstStyle/>
          <a:p>
            <a:r>
              <a:rPr lang="en-US" dirty="0" smtClean="0"/>
              <a:t>Title IX Coordinators, Investigators, Decision Makers &amp; Informal Resolution Facilitators</a:t>
            </a:r>
            <a:endParaRPr lang="en-US" dirty="0"/>
          </a:p>
        </p:txBody>
      </p:sp>
      <p:sp>
        <p:nvSpPr>
          <p:cNvPr id="3" name="Content Placeholder 2"/>
          <p:cNvSpPr>
            <a:spLocks noGrp="1"/>
          </p:cNvSpPr>
          <p:nvPr>
            <p:ph idx="1"/>
          </p:nvPr>
        </p:nvSpPr>
        <p:spPr/>
        <p:txBody>
          <a:bodyPr>
            <a:normAutofit/>
          </a:bodyPr>
          <a:lstStyle/>
          <a:p>
            <a:r>
              <a:rPr lang="en-US" dirty="0" smtClean="0"/>
              <a:t>Responsible for the effective implementation of Title IX protections and the grievance process</a:t>
            </a:r>
          </a:p>
          <a:p>
            <a:r>
              <a:rPr lang="en-US" dirty="0" smtClean="0"/>
              <a:t>Must be trained on Title IX policies and procedures</a:t>
            </a:r>
          </a:p>
          <a:p>
            <a:pPr lvl="1">
              <a:buFont typeface="Courier New" panose="02070309020205020404" pitchFamily="49" charset="0"/>
              <a:buChar char="o"/>
            </a:pPr>
            <a:r>
              <a:rPr lang="en-US" dirty="0" smtClean="0"/>
              <a:t>All training must be posted on school’s website</a:t>
            </a:r>
          </a:p>
          <a:p>
            <a:r>
              <a:rPr lang="en-US" dirty="0" smtClean="0"/>
              <a:t>Title </a:t>
            </a:r>
            <a:r>
              <a:rPr lang="en-US" dirty="0"/>
              <a:t>IX Coordinators, </a:t>
            </a:r>
            <a:r>
              <a:rPr lang="en-US" dirty="0" smtClean="0"/>
              <a:t>investigators </a:t>
            </a:r>
            <a:r>
              <a:rPr lang="en-US" dirty="0"/>
              <a:t>and </a:t>
            </a:r>
            <a:r>
              <a:rPr lang="en-US" dirty="0" smtClean="0"/>
              <a:t>decision makers</a:t>
            </a:r>
            <a:r>
              <a:rPr lang="en-US" dirty="0"/>
              <a:t>, and persons who facilitate informal resolution processes are prohibited from having </a:t>
            </a:r>
            <a:r>
              <a:rPr lang="en-US" b="1" dirty="0"/>
              <a:t>conflicts of interest or bias </a:t>
            </a:r>
            <a:r>
              <a:rPr lang="en-US" dirty="0"/>
              <a:t>and retaliation is </a:t>
            </a:r>
            <a:r>
              <a:rPr lang="en-US" dirty="0" smtClean="0"/>
              <a:t>prohibited.</a:t>
            </a:r>
            <a:endParaRPr lang="en-US" dirty="0"/>
          </a:p>
        </p:txBody>
      </p:sp>
    </p:spTree>
    <p:extLst>
      <p:ext uri="{BB962C8B-B14F-4D97-AF65-F5344CB8AC3E}">
        <p14:creationId xmlns:p14="http://schemas.microsoft.com/office/powerpoint/2010/main" val="171468703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 IX Coordinator</a:t>
            </a:r>
            <a:endParaRPr lang="en-US" dirty="0"/>
          </a:p>
        </p:txBody>
      </p:sp>
      <p:sp>
        <p:nvSpPr>
          <p:cNvPr id="3" name="Content Placeholder 2"/>
          <p:cNvSpPr>
            <a:spLocks noGrp="1"/>
          </p:cNvSpPr>
          <p:nvPr>
            <p:ph idx="1"/>
          </p:nvPr>
        </p:nvSpPr>
        <p:spPr/>
        <p:txBody>
          <a:bodyPr/>
          <a:lstStyle/>
          <a:p>
            <a:pPr marL="0" indent="0">
              <a:buNone/>
            </a:pPr>
            <a:r>
              <a:rPr lang="en-US" dirty="0" smtClean="0"/>
              <a:t>Employee </a:t>
            </a:r>
            <a:r>
              <a:rPr lang="en-US" dirty="0"/>
              <a:t>designated to </a:t>
            </a:r>
            <a:r>
              <a:rPr lang="en-US" dirty="0" smtClean="0"/>
              <a:t>ensure </a:t>
            </a:r>
            <a:r>
              <a:rPr lang="en-US" dirty="0"/>
              <a:t>compliance with regulations and to receive complaints</a:t>
            </a:r>
          </a:p>
          <a:p>
            <a:pPr marL="0" indent="0">
              <a:buNone/>
            </a:pPr>
            <a:endParaRPr lang="en-US" dirty="0" smtClean="0"/>
          </a:p>
          <a:p>
            <a:pPr marL="457200" lvl="1" indent="0">
              <a:buNone/>
            </a:pPr>
            <a:r>
              <a:rPr lang="en-US" dirty="0" smtClean="0"/>
              <a:t>Must </a:t>
            </a:r>
            <a:r>
              <a:rPr lang="en-US" dirty="0"/>
              <a:t>identify the </a:t>
            </a:r>
            <a:r>
              <a:rPr lang="en-US" dirty="0" smtClean="0"/>
              <a:t>name</a:t>
            </a:r>
            <a:r>
              <a:rPr lang="en-US" dirty="0"/>
              <a:t>, t</a:t>
            </a:r>
            <a:r>
              <a:rPr lang="en-US" dirty="0" smtClean="0"/>
              <a:t>itle</a:t>
            </a:r>
            <a:r>
              <a:rPr lang="en-US" dirty="0"/>
              <a:t>, office address, email address </a:t>
            </a:r>
            <a:r>
              <a:rPr lang="en-US" dirty="0" smtClean="0"/>
              <a:t>and </a:t>
            </a:r>
            <a:r>
              <a:rPr lang="en-US" dirty="0"/>
              <a:t>telephone number of this employee on the </a:t>
            </a:r>
            <a:r>
              <a:rPr lang="en-US" dirty="0" smtClean="0"/>
              <a:t>school’s website and post all Title </a:t>
            </a:r>
            <a:r>
              <a:rPr lang="en-US" dirty="0"/>
              <a:t>IX </a:t>
            </a:r>
            <a:r>
              <a:rPr lang="en-US" dirty="0" smtClean="0"/>
              <a:t>materials (policy and training)</a:t>
            </a:r>
            <a:endParaRPr lang="en-US" dirty="0"/>
          </a:p>
          <a:p>
            <a:pPr lvl="1"/>
            <a:endParaRPr lang="en-US" dirty="0"/>
          </a:p>
        </p:txBody>
      </p:sp>
    </p:spTree>
    <p:extLst>
      <p:ext uri="{BB962C8B-B14F-4D97-AF65-F5344CB8AC3E}">
        <p14:creationId xmlns:p14="http://schemas.microsoft.com/office/powerpoint/2010/main" val="413057049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073" y="348673"/>
            <a:ext cx="10725727" cy="942109"/>
          </a:xfrm>
        </p:spPr>
        <p:txBody>
          <a:bodyPr>
            <a:normAutofit/>
          </a:bodyPr>
          <a:lstStyle/>
          <a:p>
            <a:pPr eaLnBrk="1" fontAlgn="auto" hangingPunct="1">
              <a:spcAft>
                <a:spcPts val="0"/>
              </a:spcAft>
              <a:defRPr/>
            </a:pPr>
            <a:r>
              <a:rPr lang="en-US" sz="3200" dirty="0">
                <a:solidFill>
                  <a:schemeClr val="tx2"/>
                </a:solidFill>
              </a:rPr>
              <a:t>What is the Role of the Title IX Coordinator?</a:t>
            </a:r>
          </a:p>
        </p:txBody>
      </p:sp>
      <p:sp>
        <p:nvSpPr>
          <p:cNvPr id="3" name="Content Placeholder 2"/>
          <p:cNvSpPr>
            <a:spLocks noGrp="1"/>
          </p:cNvSpPr>
          <p:nvPr>
            <p:ph idx="1"/>
          </p:nvPr>
        </p:nvSpPr>
        <p:spPr>
          <a:xfrm>
            <a:off x="628073" y="1376218"/>
            <a:ext cx="10527290" cy="4405746"/>
          </a:xfrm>
        </p:spPr>
        <p:txBody>
          <a:bodyPr rtlCol="0">
            <a:normAutofit/>
          </a:bodyPr>
          <a:lstStyle/>
          <a:p>
            <a:pPr eaLnBrk="1" fontAlgn="auto" hangingPunct="1">
              <a:buFont typeface="Wingdings" panose="05000000000000000000" pitchFamily="2" charset="2"/>
              <a:buChar char="§"/>
              <a:defRPr/>
            </a:pPr>
            <a:r>
              <a:rPr lang="en-US" dirty="0">
                <a:solidFill>
                  <a:schemeClr val="tx1">
                    <a:lumMod val="75000"/>
                    <a:lumOff val="25000"/>
                  </a:schemeClr>
                </a:solidFill>
              </a:rPr>
              <a:t>Monitoring the </a:t>
            </a:r>
            <a:r>
              <a:rPr lang="en-US" dirty="0" smtClean="0">
                <a:solidFill>
                  <a:schemeClr val="tx1">
                    <a:lumMod val="75000"/>
                    <a:lumOff val="25000"/>
                  </a:schemeClr>
                </a:solidFill>
              </a:rPr>
              <a:t>schools/recipients </a:t>
            </a:r>
            <a:r>
              <a:rPr lang="en-US" dirty="0">
                <a:solidFill>
                  <a:schemeClr val="tx1">
                    <a:lumMod val="75000"/>
                    <a:lumOff val="25000"/>
                  </a:schemeClr>
                </a:solidFill>
              </a:rPr>
              <a:t>compliance with Title </a:t>
            </a:r>
            <a:r>
              <a:rPr lang="en-US" dirty="0" smtClean="0">
                <a:solidFill>
                  <a:schemeClr val="tx1">
                    <a:lumMod val="75000"/>
                    <a:lumOff val="25000"/>
                  </a:schemeClr>
                </a:solidFill>
              </a:rPr>
              <a:t>IX</a:t>
            </a:r>
            <a:endParaRPr lang="en-US" dirty="0">
              <a:solidFill>
                <a:schemeClr val="tx1">
                  <a:lumMod val="75000"/>
                  <a:lumOff val="25000"/>
                </a:schemeClr>
              </a:solidFill>
            </a:endParaRPr>
          </a:p>
          <a:p>
            <a:pPr eaLnBrk="1" fontAlgn="auto" hangingPunct="1">
              <a:buFont typeface="Wingdings" panose="05000000000000000000" pitchFamily="2" charset="2"/>
              <a:buChar char="§"/>
              <a:defRPr/>
            </a:pPr>
            <a:r>
              <a:rPr lang="en-US" dirty="0">
                <a:solidFill>
                  <a:schemeClr val="tx1">
                    <a:lumMod val="75000"/>
                    <a:lumOff val="25000"/>
                  </a:schemeClr>
                </a:solidFill>
              </a:rPr>
              <a:t>Ensuring appropriate education and training is </a:t>
            </a:r>
            <a:r>
              <a:rPr lang="en-US" dirty="0" smtClean="0">
                <a:solidFill>
                  <a:schemeClr val="tx1">
                    <a:lumMod val="75000"/>
                    <a:lumOff val="25000"/>
                  </a:schemeClr>
                </a:solidFill>
              </a:rPr>
              <a:t>provided</a:t>
            </a:r>
            <a:endParaRPr lang="en-US" dirty="0">
              <a:solidFill>
                <a:schemeClr val="tx1">
                  <a:lumMod val="75000"/>
                  <a:lumOff val="25000"/>
                </a:schemeClr>
              </a:solidFill>
            </a:endParaRPr>
          </a:p>
          <a:p>
            <a:pPr eaLnBrk="1" fontAlgn="auto" hangingPunct="1">
              <a:buFont typeface="Wingdings" panose="05000000000000000000" pitchFamily="2" charset="2"/>
              <a:buChar char="§"/>
              <a:defRPr/>
            </a:pPr>
            <a:r>
              <a:rPr lang="en-US" dirty="0">
                <a:solidFill>
                  <a:schemeClr val="tx1">
                    <a:lumMod val="75000"/>
                    <a:lumOff val="25000"/>
                  </a:schemeClr>
                </a:solidFill>
              </a:rPr>
              <a:t>Coordinating the investigations, </a:t>
            </a:r>
            <a:r>
              <a:rPr lang="en-US" dirty="0" smtClean="0">
                <a:solidFill>
                  <a:schemeClr val="tx1">
                    <a:lumMod val="75000"/>
                    <a:lumOff val="25000"/>
                  </a:schemeClr>
                </a:solidFill>
              </a:rPr>
              <a:t>responses </a:t>
            </a:r>
            <a:r>
              <a:rPr lang="en-US" dirty="0">
                <a:solidFill>
                  <a:schemeClr val="tx1">
                    <a:lumMod val="75000"/>
                    <a:lumOff val="25000"/>
                  </a:schemeClr>
                </a:solidFill>
              </a:rPr>
              <a:t>and resolutions of all reports under this </a:t>
            </a:r>
            <a:r>
              <a:rPr lang="en-US" dirty="0" smtClean="0">
                <a:solidFill>
                  <a:schemeClr val="tx1">
                    <a:lumMod val="75000"/>
                    <a:lumOff val="25000"/>
                  </a:schemeClr>
                </a:solidFill>
              </a:rPr>
              <a:t>policy</a:t>
            </a:r>
            <a:endParaRPr lang="en-US" dirty="0">
              <a:solidFill>
                <a:schemeClr val="tx1">
                  <a:lumMod val="75000"/>
                  <a:lumOff val="25000"/>
                </a:schemeClr>
              </a:solidFill>
            </a:endParaRPr>
          </a:p>
          <a:p>
            <a:pPr eaLnBrk="1" fontAlgn="auto" hangingPunct="1">
              <a:buFont typeface="Wingdings" panose="05000000000000000000" pitchFamily="2" charset="2"/>
              <a:buChar char="§"/>
              <a:defRPr/>
            </a:pPr>
            <a:r>
              <a:rPr lang="en-US" dirty="0">
                <a:solidFill>
                  <a:schemeClr val="tx1">
                    <a:lumMod val="75000"/>
                    <a:lumOff val="25000"/>
                  </a:schemeClr>
                </a:solidFill>
              </a:rPr>
              <a:t>Ensuring appropriate actions to eliminate </a:t>
            </a:r>
            <a:r>
              <a:rPr lang="en-US" dirty="0" smtClean="0">
                <a:solidFill>
                  <a:schemeClr val="tx1">
                    <a:lumMod val="75000"/>
                    <a:lumOff val="25000"/>
                  </a:schemeClr>
                </a:solidFill>
              </a:rPr>
              <a:t>sexual harassment, </a:t>
            </a:r>
            <a:r>
              <a:rPr lang="en-US" dirty="0">
                <a:solidFill>
                  <a:schemeClr val="tx1">
                    <a:lumMod val="75000"/>
                    <a:lumOff val="25000"/>
                  </a:schemeClr>
                </a:solidFill>
              </a:rPr>
              <a:t>prevent its </a:t>
            </a:r>
            <a:r>
              <a:rPr lang="en-US" dirty="0" smtClean="0">
                <a:solidFill>
                  <a:schemeClr val="tx1">
                    <a:lumMod val="75000"/>
                    <a:lumOff val="25000"/>
                  </a:schemeClr>
                </a:solidFill>
              </a:rPr>
              <a:t>recurrence </a:t>
            </a:r>
            <a:r>
              <a:rPr lang="en-US" dirty="0">
                <a:solidFill>
                  <a:schemeClr val="tx1">
                    <a:lumMod val="75000"/>
                    <a:lumOff val="25000"/>
                  </a:schemeClr>
                </a:solidFill>
              </a:rPr>
              <a:t>and remedy its </a:t>
            </a:r>
            <a:r>
              <a:rPr lang="en-US" dirty="0" smtClean="0">
                <a:solidFill>
                  <a:schemeClr val="tx1">
                    <a:lumMod val="75000"/>
                    <a:lumOff val="25000"/>
                  </a:schemeClr>
                </a:solidFill>
              </a:rPr>
              <a:t>effects</a:t>
            </a:r>
            <a:endParaRPr lang="en-US" dirty="0">
              <a:solidFill>
                <a:schemeClr val="tx1">
                  <a:lumMod val="75000"/>
                  <a:lumOff val="25000"/>
                </a:schemeClr>
              </a:solidFill>
            </a:endParaRPr>
          </a:p>
          <a:p>
            <a:pPr eaLnBrk="1" fontAlgn="auto" hangingPunct="1">
              <a:buFont typeface="Wingdings" panose="05000000000000000000" pitchFamily="2" charset="2"/>
              <a:buChar char="§"/>
              <a:defRPr/>
            </a:pPr>
            <a:r>
              <a:rPr lang="en-US" dirty="0">
                <a:solidFill>
                  <a:schemeClr val="tx1">
                    <a:lumMod val="75000"/>
                    <a:lumOff val="25000"/>
                  </a:schemeClr>
                </a:solidFill>
              </a:rPr>
              <a:t>Reviewing regularly the effectiveness of the efforts of the </a:t>
            </a:r>
            <a:r>
              <a:rPr lang="en-US" dirty="0" smtClean="0">
                <a:solidFill>
                  <a:schemeClr val="tx1">
                    <a:lumMod val="75000"/>
                    <a:lumOff val="25000"/>
                  </a:schemeClr>
                </a:solidFill>
              </a:rPr>
              <a:t>recipient to </a:t>
            </a:r>
            <a:r>
              <a:rPr lang="en-US" dirty="0">
                <a:solidFill>
                  <a:schemeClr val="tx1">
                    <a:lumMod val="75000"/>
                    <a:lumOff val="25000"/>
                  </a:schemeClr>
                </a:solidFill>
              </a:rPr>
              <a:t>ensure that the educational setting is free from </a:t>
            </a:r>
            <a:r>
              <a:rPr lang="en-US" dirty="0" smtClean="0">
                <a:solidFill>
                  <a:schemeClr val="tx1">
                    <a:lumMod val="75000"/>
                    <a:lumOff val="25000"/>
                  </a:schemeClr>
                </a:solidFill>
              </a:rPr>
              <a:t>sexual harassment </a:t>
            </a:r>
            <a:endParaRPr lang="en-US" dirty="0">
              <a:solidFill>
                <a:schemeClr val="tx1">
                  <a:lumMod val="75000"/>
                  <a:lumOff val="25000"/>
                </a:schemeClr>
              </a:solidFill>
            </a:endParaRPr>
          </a:p>
          <a:p>
            <a:pPr marL="384048" lvl="1" indent="-182880" eaLnBrk="1" fontAlgn="auto" hangingPunct="1">
              <a:defRPr/>
            </a:pPr>
            <a:endParaRPr lang="en-US" dirty="0">
              <a:solidFill>
                <a:schemeClr val="tx1">
                  <a:lumMod val="75000"/>
                  <a:lumOff val="25000"/>
                </a:schemeClr>
              </a:solidFill>
            </a:endParaRPr>
          </a:p>
          <a:p>
            <a:pPr marL="91440" indent="-91440" eaLnBrk="1" fontAlgn="auto" hangingPunct="1">
              <a:defRPr/>
            </a:pPr>
            <a:endParaRPr lang="en-US" dirty="0">
              <a:solidFill>
                <a:schemeClr val="tx1">
                  <a:lumMod val="75000"/>
                  <a:lumOff val="25000"/>
                </a:schemeClr>
              </a:solidFill>
            </a:endParaRPr>
          </a:p>
          <a:p>
            <a:pPr marL="91440" indent="-91440" eaLnBrk="1" fontAlgn="auto" hangingPunct="1">
              <a:defRPr/>
            </a:pPr>
            <a:endParaRPr lang="en-US" dirty="0">
              <a:solidFill>
                <a:schemeClr val="tx1">
                  <a:lumMod val="75000"/>
                  <a:lumOff val="25000"/>
                </a:schemeClr>
              </a:solidFill>
            </a:endParaRPr>
          </a:p>
        </p:txBody>
      </p:sp>
    </p:spTree>
    <p:extLst>
      <p:ext uri="{BB962C8B-B14F-4D97-AF65-F5344CB8AC3E}">
        <p14:creationId xmlns:p14="http://schemas.microsoft.com/office/powerpoint/2010/main" val="1519155994"/>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E3F84-F590-421F-B548-3D4E81D5B8F9}"/>
              </a:ext>
            </a:extLst>
          </p:cNvPr>
          <p:cNvSpPr>
            <a:spLocks noGrp="1"/>
          </p:cNvSpPr>
          <p:nvPr>
            <p:ph type="title"/>
          </p:nvPr>
        </p:nvSpPr>
        <p:spPr>
          <a:xfrm>
            <a:off x="838200" y="365125"/>
            <a:ext cx="10515600" cy="808767"/>
          </a:xfrm>
        </p:spPr>
        <p:txBody>
          <a:bodyPr/>
          <a:lstStyle/>
          <a:p>
            <a:r>
              <a:rPr lang="en-US" dirty="0"/>
              <a:t>Duties of Title IX Coordinator</a:t>
            </a:r>
          </a:p>
        </p:txBody>
      </p:sp>
      <p:sp>
        <p:nvSpPr>
          <p:cNvPr id="3" name="Content Placeholder 2">
            <a:extLst>
              <a:ext uri="{FF2B5EF4-FFF2-40B4-BE49-F238E27FC236}">
                <a16:creationId xmlns:a16="http://schemas.microsoft.com/office/drawing/2014/main" id="{70087B2B-BBA1-4E97-A554-9F80C432DAFA}"/>
              </a:ext>
            </a:extLst>
          </p:cNvPr>
          <p:cNvSpPr>
            <a:spLocks noGrp="1"/>
          </p:cNvSpPr>
          <p:nvPr>
            <p:ph sz="half" idx="1"/>
          </p:nvPr>
        </p:nvSpPr>
        <p:spPr>
          <a:xfrm>
            <a:off x="838200" y="1173893"/>
            <a:ext cx="5181600" cy="4510216"/>
          </a:xfrm>
        </p:spPr>
        <p:txBody>
          <a:bodyPr>
            <a:noAutofit/>
          </a:bodyPr>
          <a:lstStyle/>
          <a:p>
            <a:pPr>
              <a:buFont typeface="Wingdings" panose="05000000000000000000" pitchFamily="2" charset="2"/>
              <a:buChar char="q"/>
            </a:pPr>
            <a:r>
              <a:rPr lang="en-US" sz="2000" dirty="0"/>
              <a:t>Contacts each complainant (i.e., person who is alleged to be the victim of sexual harassment) to discuss supportive </a:t>
            </a:r>
            <a:r>
              <a:rPr lang="en-US" sz="2000" dirty="0" smtClean="0"/>
              <a:t>measures</a:t>
            </a:r>
            <a:endParaRPr lang="en-US" sz="2000" dirty="0"/>
          </a:p>
          <a:p>
            <a:pPr>
              <a:buFont typeface="Wingdings" panose="05000000000000000000" pitchFamily="2" charset="2"/>
              <a:buChar char="q"/>
            </a:pPr>
            <a:r>
              <a:rPr lang="en-US" sz="2000" dirty="0"/>
              <a:t>Considers the complainant’s wishes regarding supportive </a:t>
            </a:r>
            <a:r>
              <a:rPr lang="en-US" sz="2000" dirty="0" smtClean="0"/>
              <a:t>measures</a:t>
            </a:r>
            <a:endParaRPr lang="en-US" sz="2000" dirty="0"/>
          </a:p>
          <a:p>
            <a:pPr>
              <a:buFont typeface="Wingdings" panose="05000000000000000000" pitchFamily="2" charset="2"/>
              <a:buChar char="q"/>
            </a:pPr>
            <a:r>
              <a:rPr lang="en-US" sz="2000" dirty="0"/>
              <a:t>Informs the complainant of the availability of supportive measures with or without the filing of a formal </a:t>
            </a:r>
            <a:r>
              <a:rPr lang="en-US" sz="2000" dirty="0" err="1" smtClean="0"/>
              <a:t>complaintExplains</a:t>
            </a:r>
            <a:r>
              <a:rPr lang="en-US" sz="2000" dirty="0" smtClean="0"/>
              <a:t> </a:t>
            </a:r>
            <a:r>
              <a:rPr lang="en-US" sz="2000" dirty="0"/>
              <a:t>to the complainant the process for filing a formal complaint.</a:t>
            </a:r>
          </a:p>
        </p:txBody>
      </p:sp>
      <p:sp>
        <p:nvSpPr>
          <p:cNvPr id="4" name="Content Placeholder 3">
            <a:extLst>
              <a:ext uri="{FF2B5EF4-FFF2-40B4-BE49-F238E27FC236}">
                <a16:creationId xmlns:a16="http://schemas.microsoft.com/office/drawing/2014/main" id="{A70CD541-797A-4E64-AB30-41B700F8FF70}"/>
              </a:ext>
            </a:extLst>
          </p:cNvPr>
          <p:cNvSpPr>
            <a:spLocks noGrp="1"/>
          </p:cNvSpPr>
          <p:nvPr>
            <p:ph sz="half" idx="2"/>
          </p:nvPr>
        </p:nvSpPr>
        <p:spPr>
          <a:xfrm>
            <a:off x="6172200" y="1173893"/>
            <a:ext cx="5181600" cy="4321743"/>
          </a:xfrm>
        </p:spPr>
        <p:txBody>
          <a:bodyPr>
            <a:noAutofit/>
          </a:bodyPr>
          <a:lstStyle/>
          <a:p>
            <a:pPr>
              <a:buFont typeface="Wingdings" panose="05000000000000000000" pitchFamily="2" charset="2"/>
              <a:buChar char="q"/>
            </a:pPr>
            <a:r>
              <a:rPr lang="en-US" sz="1800" dirty="0"/>
              <a:t>Must treat complainants and respondents equitably, meaning for a respondent, the recipient must follow a grievance process that ensures due process before </a:t>
            </a:r>
            <a:r>
              <a:rPr lang="en-US" sz="1800" dirty="0" smtClean="0"/>
              <a:t>imposing any </a:t>
            </a:r>
            <a:r>
              <a:rPr lang="en-US" sz="1800" dirty="0"/>
              <a:t>disciplinary </a:t>
            </a:r>
            <a:r>
              <a:rPr lang="en-US" sz="1800" dirty="0" smtClean="0"/>
              <a:t>sanctions, if respondent is found responsible</a:t>
            </a:r>
            <a:endParaRPr lang="en-US" sz="1800" dirty="0"/>
          </a:p>
          <a:p>
            <a:pPr>
              <a:buFont typeface="Wingdings" panose="05000000000000000000" pitchFamily="2" charset="2"/>
              <a:buChar char="q"/>
            </a:pPr>
            <a:r>
              <a:rPr lang="en-US" sz="1800" dirty="0"/>
              <a:t>If a respondent is found to be responsible for sexual harassment, the school must effectively implement remedies for the complainant, designed to restore or preserve the complainant’s equal educational </a:t>
            </a:r>
            <a:r>
              <a:rPr lang="en-US" sz="1800" dirty="0" smtClean="0"/>
              <a:t>access</a:t>
            </a:r>
            <a:endParaRPr lang="en-US" sz="1800" dirty="0"/>
          </a:p>
          <a:p>
            <a:pPr>
              <a:buFont typeface="Wingdings" panose="05000000000000000000" pitchFamily="2" charset="2"/>
              <a:buChar char="q"/>
            </a:pPr>
            <a:r>
              <a:rPr lang="en-US" sz="1800" dirty="0"/>
              <a:t>May impose disciplinary </a:t>
            </a:r>
            <a:r>
              <a:rPr lang="en-US" sz="1800" dirty="0" smtClean="0"/>
              <a:t>sanctions</a:t>
            </a:r>
          </a:p>
          <a:p>
            <a:pPr marL="0" indent="0">
              <a:buNone/>
            </a:pPr>
            <a:r>
              <a:rPr lang="en-US" sz="1200" dirty="0" smtClean="0"/>
              <a:t>				</a:t>
            </a:r>
          </a:p>
          <a:p>
            <a:pPr marL="0" indent="0">
              <a:buNone/>
            </a:pPr>
            <a:r>
              <a:rPr lang="en-US" sz="1200" dirty="0"/>
              <a:t>	</a:t>
            </a:r>
            <a:r>
              <a:rPr lang="en-US" sz="1200" dirty="0" smtClean="0"/>
              <a:t>			§</a:t>
            </a:r>
            <a:r>
              <a:rPr lang="en-US" sz="1200" dirty="0"/>
              <a:t>106.44(a</a:t>
            </a:r>
            <a:r>
              <a:rPr lang="en-US" sz="1200" dirty="0" smtClean="0"/>
              <a:t>)</a:t>
            </a:r>
            <a:endParaRPr lang="en-US" sz="1200" dirty="0"/>
          </a:p>
        </p:txBody>
      </p:sp>
    </p:spTree>
    <p:extLst>
      <p:ext uri="{BB962C8B-B14F-4D97-AF65-F5344CB8AC3E}">
        <p14:creationId xmlns:p14="http://schemas.microsoft.com/office/powerpoint/2010/main" val="3317493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97826"/>
          </a:xfrm>
        </p:spPr>
        <p:txBody>
          <a:bodyPr/>
          <a:lstStyle/>
          <a:p>
            <a:r>
              <a:rPr lang="en-US" dirty="0" smtClean="0"/>
              <a:t>Title IX Key Questions (Cont’d)</a:t>
            </a:r>
            <a:endParaRPr lang="en-US" dirty="0"/>
          </a:p>
        </p:txBody>
      </p:sp>
      <p:sp>
        <p:nvSpPr>
          <p:cNvPr id="3" name="Content Placeholder 2"/>
          <p:cNvSpPr>
            <a:spLocks noGrp="1"/>
          </p:cNvSpPr>
          <p:nvPr>
            <p:ph idx="1"/>
          </p:nvPr>
        </p:nvSpPr>
        <p:spPr>
          <a:xfrm>
            <a:off x="985616" y="962952"/>
            <a:ext cx="10515600" cy="4532684"/>
          </a:xfrm>
        </p:spPr>
        <p:txBody>
          <a:bodyPr>
            <a:noAutofit/>
          </a:bodyPr>
          <a:lstStyle/>
          <a:p>
            <a:r>
              <a:rPr lang="en-US" sz="1600" dirty="0"/>
              <a:t>What </a:t>
            </a:r>
            <a:r>
              <a:rPr lang="en-US" sz="1600" dirty="0" smtClean="0"/>
              <a:t>is Title IX?</a:t>
            </a:r>
          </a:p>
          <a:p>
            <a:pPr marL="457200" lvl="2" indent="0">
              <a:buNone/>
            </a:pPr>
            <a:r>
              <a:rPr lang="en-US" sz="1600" b="1" dirty="0" smtClean="0"/>
              <a:t>A federal </a:t>
            </a:r>
            <a:r>
              <a:rPr lang="en-US" sz="1600" b="1" dirty="0"/>
              <a:t>c</a:t>
            </a:r>
            <a:r>
              <a:rPr lang="en-US" sz="1600" b="1" dirty="0" smtClean="0"/>
              <a:t>ivil rights law that prohibits discrimination based on sex in education.</a:t>
            </a:r>
            <a:endParaRPr lang="en-US" sz="1600" b="1" dirty="0"/>
          </a:p>
          <a:p>
            <a:r>
              <a:rPr lang="en-US" sz="1600" dirty="0" smtClean="0"/>
              <a:t>What </a:t>
            </a:r>
            <a:r>
              <a:rPr lang="en-US" sz="1600" dirty="0"/>
              <a:t>do the </a:t>
            </a:r>
            <a:r>
              <a:rPr lang="en-US" sz="1600" dirty="0" smtClean="0"/>
              <a:t>new regulations require? </a:t>
            </a:r>
          </a:p>
          <a:p>
            <a:pPr marL="457200" lvl="1" indent="0">
              <a:buNone/>
            </a:pPr>
            <a:r>
              <a:rPr lang="en-US" sz="1600" b="1" dirty="0" smtClean="0"/>
              <a:t>They require all recipients (schools, LEAs, IHEs) to ensure that no student, employee or third party participating in or attempting to participate in an education activity or program is discriminated against based on sex. They do this by creating or revising Title IX procedures, identifying a Title IX Coordinator and other key personnel, training all key personnel, alerting all members of the school community about Title IX policies, and publishing the name of the Title IX Coordinator, policies, procedures and training materials on their website.</a:t>
            </a:r>
            <a:r>
              <a:rPr lang="en-US" sz="1600" b="1" dirty="0"/>
              <a:t>	</a:t>
            </a:r>
          </a:p>
          <a:p>
            <a:r>
              <a:rPr lang="en-US" sz="1600" dirty="0" smtClean="0"/>
              <a:t>Who </a:t>
            </a:r>
            <a:r>
              <a:rPr lang="en-US" sz="1600" dirty="0"/>
              <a:t>is </a:t>
            </a:r>
            <a:r>
              <a:rPr lang="en-US" sz="1600" dirty="0" smtClean="0"/>
              <a:t>responsible?  </a:t>
            </a:r>
          </a:p>
          <a:p>
            <a:pPr defTabSz="457200"/>
            <a:r>
              <a:rPr lang="en-US" sz="1600" b="1" dirty="0" smtClean="0"/>
              <a:t>Schools. They need to have the necessary key personnel (Title IX Coordinator, (possibly) Deputy 	Coordinators/Liaison, Investigators, Decision-Makers/Adjudicators, Informal Resolution Facilitators) 	identified, trained and in place to effectively respond to a Title IX Complaint.</a:t>
            </a:r>
          </a:p>
          <a:p>
            <a:r>
              <a:rPr lang="en-US" sz="1600" dirty="0" smtClean="0"/>
              <a:t>How do you effectively implement what is required?</a:t>
            </a:r>
            <a:endParaRPr lang="en-US" sz="1600" dirty="0"/>
          </a:p>
          <a:p>
            <a:pPr marL="0" indent="0" defTabSz="457200">
              <a:buNone/>
            </a:pPr>
            <a:r>
              <a:rPr lang="en-US" sz="1600" b="1" dirty="0" smtClean="0"/>
              <a:t>	Ongoing training, publishing and publicizing to all members of the school community about Title IX.</a:t>
            </a:r>
            <a:r>
              <a:rPr lang="en-US" sz="1600" b="1" dirty="0"/>
              <a:t/>
            </a:r>
            <a:br>
              <a:rPr lang="en-US" sz="1600" b="1" dirty="0"/>
            </a:br>
            <a:endParaRPr lang="en-US" sz="1600" b="1" dirty="0"/>
          </a:p>
        </p:txBody>
      </p:sp>
    </p:spTree>
    <p:extLst>
      <p:ext uri="{BB962C8B-B14F-4D97-AF65-F5344CB8AC3E}">
        <p14:creationId xmlns:p14="http://schemas.microsoft.com/office/powerpoint/2010/main" val="2107261043"/>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073" y="318856"/>
            <a:ext cx="10725727" cy="942109"/>
          </a:xfrm>
        </p:spPr>
        <p:txBody>
          <a:bodyPr>
            <a:normAutofit fontScale="90000"/>
          </a:bodyPr>
          <a:lstStyle/>
          <a:p>
            <a:pPr eaLnBrk="1" fontAlgn="auto" hangingPunct="1">
              <a:spcAft>
                <a:spcPts val="0"/>
              </a:spcAft>
              <a:defRPr/>
            </a:pPr>
            <a:r>
              <a:rPr lang="en-US" sz="3200" dirty="0">
                <a:solidFill>
                  <a:schemeClr val="tx2"/>
                </a:solidFill>
              </a:rPr>
              <a:t>What is the Role of the Title IX Coordinator</a:t>
            </a:r>
            <a:r>
              <a:rPr lang="en-US" sz="3200" dirty="0" smtClean="0">
                <a:solidFill>
                  <a:schemeClr val="tx2"/>
                </a:solidFill>
              </a:rPr>
              <a:t>? (Cont’d)</a:t>
            </a:r>
            <a:endParaRPr lang="en-US" sz="3200" dirty="0">
              <a:solidFill>
                <a:schemeClr val="tx2"/>
              </a:solidFill>
            </a:endParaRPr>
          </a:p>
        </p:txBody>
      </p:sp>
      <p:sp>
        <p:nvSpPr>
          <p:cNvPr id="3" name="Content Placeholder 2"/>
          <p:cNvSpPr>
            <a:spLocks noGrp="1"/>
          </p:cNvSpPr>
          <p:nvPr>
            <p:ph idx="1"/>
          </p:nvPr>
        </p:nvSpPr>
        <p:spPr>
          <a:xfrm>
            <a:off x="628073" y="1385455"/>
            <a:ext cx="10527290" cy="4396509"/>
          </a:xfrm>
        </p:spPr>
        <p:txBody>
          <a:bodyPr rtlCol="0">
            <a:normAutofit lnSpcReduction="10000"/>
          </a:bodyPr>
          <a:lstStyle/>
          <a:p>
            <a:pPr marL="91440" indent="-91440" eaLnBrk="1" fontAlgn="auto" hangingPunct="1">
              <a:buFont typeface="Wingdings" panose="05000000000000000000" pitchFamily="2" charset="2"/>
              <a:buChar char="Ø"/>
              <a:defRPr/>
            </a:pPr>
            <a:r>
              <a:rPr lang="en-US" sz="2400" dirty="0" smtClean="0">
                <a:solidFill>
                  <a:schemeClr val="tx1">
                    <a:lumMod val="75000"/>
                    <a:lumOff val="25000"/>
                  </a:schemeClr>
                </a:solidFill>
              </a:rPr>
              <a:t>The </a:t>
            </a:r>
            <a:r>
              <a:rPr lang="en-US" sz="2400" dirty="0">
                <a:solidFill>
                  <a:schemeClr val="tx1">
                    <a:lumMod val="75000"/>
                    <a:lumOff val="25000"/>
                  </a:schemeClr>
                </a:solidFill>
              </a:rPr>
              <a:t>Title IX Coordinator should make themselves</a:t>
            </a:r>
            <a:r>
              <a:rPr lang="en-US" dirty="0">
                <a:solidFill>
                  <a:schemeClr val="tx1">
                    <a:lumMod val="75000"/>
                    <a:lumOff val="25000"/>
                  </a:schemeClr>
                </a:solidFill>
              </a:rPr>
              <a:t>:</a:t>
            </a:r>
          </a:p>
          <a:p>
            <a:pPr marL="566928" lvl="2" indent="-182880" eaLnBrk="1" fontAlgn="auto" hangingPunct="1">
              <a:defRPr/>
            </a:pPr>
            <a:r>
              <a:rPr lang="en-US" sz="2000" dirty="0">
                <a:solidFill>
                  <a:schemeClr val="tx1">
                    <a:lumMod val="75000"/>
                    <a:lumOff val="25000"/>
                  </a:schemeClr>
                </a:solidFill>
              </a:rPr>
              <a:t>Accessible</a:t>
            </a:r>
          </a:p>
          <a:p>
            <a:pPr marL="566928" lvl="2" indent="-182880">
              <a:defRPr/>
            </a:pPr>
            <a:r>
              <a:rPr lang="en-US" sz="2000" dirty="0" smtClean="0">
                <a:solidFill>
                  <a:schemeClr val="tx1">
                    <a:lumMod val="75000"/>
                    <a:lumOff val="25000"/>
                  </a:schemeClr>
                </a:solidFill>
              </a:rPr>
              <a:t>Available </a:t>
            </a:r>
            <a:r>
              <a:rPr lang="en-US" dirty="0">
                <a:solidFill>
                  <a:schemeClr val="tx1">
                    <a:lumMod val="75000"/>
                    <a:lumOff val="25000"/>
                  </a:schemeClr>
                </a:solidFill>
              </a:rPr>
              <a:t>to meet with any </a:t>
            </a:r>
            <a:r>
              <a:rPr lang="en-US" dirty="0" smtClean="0">
                <a:solidFill>
                  <a:schemeClr val="tx1">
                    <a:lumMod val="75000"/>
                    <a:lumOff val="25000"/>
                  </a:schemeClr>
                </a:solidFill>
              </a:rPr>
              <a:t>student, employee or third party to </a:t>
            </a:r>
            <a:r>
              <a:rPr lang="en-US" dirty="0">
                <a:solidFill>
                  <a:schemeClr val="tx1">
                    <a:lumMod val="75000"/>
                    <a:lumOff val="25000"/>
                  </a:schemeClr>
                </a:solidFill>
              </a:rPr>
              <a:t>discuss this policy or the accompanying procedures</a:t>
            </a:r>
            <a:endParaRPr lang="en-US" sz="2000" dirty="0">
              <a:solidFill>
                <a:schemeClr val="tx1">
                  <a:lumMod val="75000"/>
                  <a:lumOff val="25000"/>
                </a:schemeClr>
              </a:solidFill>
            </a:endParaRPr>
          </a:p>
          <a:p>
            <a:pPr marL="566928" lvl="2" indent="-182880" eaLnBrk="1" fontAlgn="auto" hangingPunct="1">
              <a:defRPr/>
            </a:pPr>
            <a:r>
              <a:rPr lang="en-US" sz="2000" dirty="0">
                <a:solidFill>
                  <a:schemeClr val="tx1">
                    <a:lumMod val="75000"/>
                    <a:lumOff val="25000"/>
                  </a:schemeClr>
                </a:solidFill>
              </a:rPr>
              <a:t>Visible</a:t>
            </a:r>
          </a:p>
          <a:p>
            <a:pPr marL="91440" indent="-91440" eaLnBrk="1" fontAlgn="auto" hangingPunct="1">
              <a:buFont typeface="Wingdings" panose="05000000000000000000" pitchFamily="2" charset="2"/>
              <a:buChar char="Ø"/>
              <a:defRPr/>
            </a:pPr>
            <a:r>
              <a:rPr lang="en-US" sz="2400" dirty="0" smtClean="0">
                <a:solidFill>
                  <a:schemeClr val="tx1">
                    <a:lumMod val="75000"/>
                    <a:lumOff val="25000"/>
                  </a:schemeClr>
                </a:solidFill>
              </a:rPr>
              <a:t>Title </a:t>
            </a:r>
            <a:r>
              <a:rPr lang="en-US" sz="2400" dirty="0">
                <a:solidFill>
                  <a:schemeClr val="tx1">
                    <a:lumMod val="75000"/>
                    <a:lumOff val="25000"/>
                  </a:schemeClr>
                </a:solidFill>
              </a:rPr>
              <a:t>IX Coordinator should have a trained designee or designees who are equipped with the same skills and abilities to execute the duties of the Title IX Coordinator and the office when the Coordinator is unable to do so or when there is a need.  </a:t>
            </a:r>
          </a:p>
          <a:p>
            <a:pPr marL="91440" indent="-91440" eaLnBrk="1" fontAlgn="auto" hangingPunct="1">
              <a:buFont typeface="Wingdings" panose="05000000000000000000" pitchFamily="2" charset="2"/>
              <a:buChar char="Ø"/>
              <a:defRPr/>
            </a:pPr>
            <a:r>
              <a:rPr lang="en-US" sz="2400" dirty="0">
                <a:solidFill>
                  <a:schemeClr val="tx1">
                    <a:lumMod val="75000"/>
                    <a:lumOff val="25000"/>
                  </a:schemeClr>
                </a:solidFill>
              </a:rPr>
              <a:t>All Title IX </a:t>
            </a:r>
            <a:r>
              <a:rPr lang="en-US" sz="2400" dirty="0" smtClean="0">
                <a:solidFill>
                  <a:schemeClr val="tx1">
                    <a:lumMod val="75000"/>
                    <a:lumOff val="25000"/>
                  </a:schemeClr>
                </a:solidFill>
              </a:rPr>
              <a:t>Coordinators </a:t>
            </a:r>
            <a:r>
              <a:rPr lang="en-US" sz="2400" dirty="0">
                <a:solidFill>
                  <a:schemeClr val="tx1">
                    <a:lumMod val="75000"/>
                    <a:lumOff val="25000"/>
                  </a:schemeClr>
                </a:solidFill>
              </a:rPr>
              <a:t>must:</a:t>
            </a:r>
          </a:p>
          <a:p>
            <a:pPr marL="384048" lvl="1" indent="-182880" eaLnBrk="1" fontAlgn="auto" hangingPunct="1">
              <a:defRPr/>
            </a:pPr>
            <a:r>
              <a:rPr lang="en-US" dirty="0">
                <a:solidFill>
                  <a:schemeClr val="tx1">
                    <a:lumMod val="75000"/>
                    <a:lumOff val="25000"/>
                  </a:schemeClr>
                </a:solidFill>
              </a:rPr>
              <a:t>Receive appropriate training to discharge their </a:t>
            </a:r>
            <a:r>
              <a:rPr lang="en-US" dirty="0" smtClean="0">
                <a:solidFill>
                  <a:schemeClr val="tx1">
                    <a:lumMod val="75000"/>
                    <a:lumOff val="25000"/>
                  </a:schemeClr>
                </a:solidFill>
              </a:rPr>
              <a:t>responsibilities</a:t>
            </a:r>
            <a:endParaRPr lang="en-US" dirty="0">
              <a:solidFill>
                <a:schemeClr val="tx1">
                  <a:lumMod val="75000"/>
                  <a:lumOff val="25000"/>
                </a:schemeClr>
              </a:solidFill>
            </a:endParaRPr>
          </a:p>
          <a:p>
            <a:pPr marL="384048" lvl="1" indent="-182880" eaLnBrk="1" fontAlgn="auto" hangingPunct="1">
              <a:defRPr/>
            </a:pPr>
            <a:r>
              <a:rPr lang="en-US" dirty="0">
                <a:solidFill>
                  <a:schemeClr val="tx1">
                    <a:lumMod val="75000"/>
                    <a:lumOff val="25000"/>
                  </a:schemeClr>
                </a:solidFill>
              </a:rPr>
              <a:t>Deliver continuous and updated training to </a:t>
            </a:r>
            <a:r>
              <a:rPr lang="en-US" dirty="0" smtClean="0">
                <a:solidFill>
                  <a:schemeClr val="tx1">
                    <a:lumMod val="75000"/>
                    <a:lumOff val="25000"/>
                  </a:schemeClr>
                </a:solidFill>
              </a:rPr>
              <a:t>the school community</a:t>
            </a:r>
            <a:endParaRPr lang="en-US" dirty="0">
              <a:solidFill>
                <a:schemeClr val="tx1">
                  <a:lumMod val="75000"/>
                  <a:lumOff val="25000"/>
                </a:schemeClr>
              </a:solidFill>
            </a:endParaRPr>
          </a:p>
          <a:p>
            <a:pPr marL="384048" lvl="1" indent="-182880" eaLnBrk="1" fontAlgn="auto" hangingPunct="1">
              <a:defRPr/>
            </a:pPr>
            <a:endParaRPr lang="en-US" dirty="0">
              <a:solidFill>
                <a:schemeClr val="tx1">
                  <a:lumMod val="75000"/>
                  <a:lumOff val="25000"/>
                </a:schemeClr>
              </a:solidFill>
            </a:endParaRPr>
          </a:p>
          <a:p>
            <a:pPr marL="91440" indent="-91440" eaLnBrk="1" fontAlgn="auto" hangingPunct="1">
              <a:defRPr/>
            </a:pPr>
            <a:endParaRPr lang="en-US" dirty="0">
              <a:solidFill>
                <a:schemeClr val="tx1">
                  <a:lumMod val="75000"/>
                  <a:lumOff val="25000"/>
                </a:schemeClr>
              </a:solidFill>
            </a:endParaRPr>
          </a:p>
          <a:p>
            <a:pPr marL="91440" indent="-91440" eaLnBrk="1" fontAlgn="auto" hangingPunct="1">
              <a:defRPr/>
            </a:pPr>
            <a:endParaRPr lang="en-US" dirty="0">
              <a:solidFill>
                <a:schemeClr val="tx1">
                  <a:lumMod val="75000"/>
                  <a:lumOff val="25000"/>
                </a:schemeClr>
              </a:solidFill>
            </a:endParaRPr>
          </a:p>
        </p:txBody>
      </p:sp>
    </p:spTree>
    <p:extLst>
      <p:ext uri="{BB962C8B-B14F-4D97-AF65-F5344CB8AC3E}">
        <p14:creationId xmlns:p14="http://schemas.microsoft.com/office/powerpoint/2010/main" val="399277889"/>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F7ECE-4657-4981-B857-80AAEE17DA7F}"/>
              </a:ext>
            </a:extLst>
          </p:cNvPr>
          <p:cNvSpPr>
            <a:spLocks noGrp="1"/>
          </p:cNvSpPr>
          <p:nvPr>
            <p:ph type="title"/>
          </p:nvPr>
        </p:nvSpPr>
        <p:spPr>
          <a:xfrm>
            <a:off x="838200" y="142875"/>
            <a:ext cx="10515600" cy="1057275"/>
          </a:xfrm>
        </p:spPr>
        <p:txBody>
          <a:bodyPr>
            <a:normAutofit fontScale="90000"/>
          </a:bodyPr>
          <a:lstStyle/>
          <a:p>
            <a:r>
              <a:rPr lang="en-US" dirty="0"/>
              <a:t>Who </a:t>
            </a:r>
            <a:r>
              <a:rPr lang="en-US" dirty="0" smtClean="0"/>
              <a:t>Can </a:t>
            </a:r>
            <a:r>
              <a:rPr lang="en-US" dirty="0"/>
              <a:t>B</a:t>
            </a:r>
            <a:r>
              <a:rPr lang="en-US" dirty="0" smtClean="0"/>
              <a:t>e </a:t>
            </a:r>
            <a:r>
              <a:rPr lang="en-US" dirty="0"/>
              <a:t>a Title IX Coordinator vs. </a:t>
            </a:r>
            <a:br>
              <a:rPr lang="en-US" dirty="0"/>
            </a:br>
            <a:r>
              <a:rPr lang="en-US" dirty="0"/>
              <a:t>Who </a:t>
            </a:r>
            <a:r>
              <a:rPr lang="en-US" dirty="0" smtClean="0"/>
              <a:t>Should </a:t>
            </a:r>
            <a:r>
              <a:rPr lang="en-US" dirty="0"/>
              <a:t>N</a:t>
            </a:r>
            <a:r>
              <a:rPr lang="en-US" dirty="0" smtClean="0"/>
              <a:t>ot </a:t>
            </a:r>
            <a:r>
              <a:rPr lang="en-US" dirty="0"/>
              <a:t>B</a:t>
            </a:r>
            <a:r>
              <a:rPr lang="en-US" dirty="0" smtClean="0"/>
              <a:t>e </a:t>
            </a:r>
            <a:r>
              <a:rPr lang="en-US" dirty="0"/>
              <a:t>a Title IX Coordinator </a:t>
            </a:r>
          </a:p>
        </p:txBody>
      </p:sp>
      <p:sp>
        <p:nvSpPr>
          <p:cNvPr id="3" name="Content Placeholder 2">
            <a:extLst>
              <a:ext uri="{FF2B5EF4-FFF2-40B4-BE49-F238E27FC236}">
                <a16:creationId xmlns:a16="http://schemas.microsoft.com/office/drawing/2014/main" id="{AC2D4E6C-C2AC-413C-A32F-EDFD9D64446C}"/>
              </a:ext>
            </a:extLst>
          </p:cNvPr>
          <p:cNvSpPr>
            <a:spLocks noGrp="1"/>
          </p:cNvSpPr>
          <p:nvPr>
            <p:ph idx="1"/>
          </p:nvPr>
        </p:nvSpPr>
        <p:spPr>
          <a:xfrm>
            <a:off x="1019175" y="1279663"/>
            <a:ext cx="10515600" cy="4532871"/>
          </a:xfrm>
        </p:spPr>
        <p:txBody>
          <a:bodyPr>
            <a:normAutofit/>
          </a:bodyPr>
          <a:lstStyle/>
          <a:p>
            <a:r>
              <a:rPr lang="en-US" sz="2400" dirty="0"/>
              <a:t>Title IX does not categorically preclude particular employees/individuals from serving as Title IX </a:t>
            </a:r>
            <a:r>
              <a:rPr lang="en-US" sz="2400" dirty="0" smtClean="0"/>
              <a:t>Coordinators</a:t>
            </a:r>
            <a:r>
              <a:rPr lang="en-US" sz="2400" dirty="0"/>
              <a:t>. Anyone who is properly trained can be the Title IX Coordinator.</a:t>
            </a:r>
          </a:p>
          <a:p>
            <a:r>
              <a:rPr lang="en-US" sz="2400" dirty="0"/>
              <a:t>However, Title IX </a:t>
            </a:r>
            <a:r>
              <a:rPr lang="en-US" sz="2400" dirty="0" smtClean="0"/>
              <a:t>Coordinators </a:t>
            </a:r>
            <a:r>
              <a:rPr lang="en-US" sz="2400" dirty="0"/>
              <a:t>should not have other job responsibilities that </a:t>
            </a:r>
            <a:r>
              <a:rPr lang="en-US" sz="2400" b="1" dirty="0"/>
              <a:t>may create a conflict of interest</a:t>
            </a:r>
            <a:r>
              <a:rPr lang="en-US" sz="2400" dirty="0"/>
              <a:t>. Because some complaints may raise issues as to whether or how well the school has met its Title IX obligations, designating the same employee to serve both as the Title IX </a:t>
            </a:r>
            <a:r>
              <a:rPr lang="en-US" sz="2400" dirty="0" smtClean="0"/>
              <a:t>Coordinator </a:t>
            </a:r>
            <a:r>
              <a:rPr lang="en-US" sz="2400" dirty="0"/>
              <a:t>and the general counsel (which could include representing the school in legal claims alleging Title IX violations) poses a serious risk of a conflict of interest. </a:t>
            </a:r>
          </a:p>
          <a:p>
            <a:r>
              <a:rPr lang="en-US" sz="2400" dirty="0" smtClean="0"/>
              <a:t>Designating </a:t>
            </a:r>
            <a:r>
              <a:rPr lang="en-US" sz="2400" dirty="0"/>
              <a:t>a full-time Title IX </a:t>
            </a:r>
            <a:r>
              <a:rPr lang="en-US" sz="2400" dirty="0" smtClean="0"/>
              <a:t>Coordinator </a:t>
            </a:r>
            <a:r>
              <a:rPr lang="en-US" sz="2400" dirty="0"/>
              <a:t>will minimize the risk of a conflict of interest. </a:t>
            </a:r>
            <a:r>
              <a:rPr lang="en-US" dirty="0"/>
              <a:t>	</a:t>
            </a:r>
          </a:p>
          <a:p>
            <a:pPr lvl="1"/>
            <a:endParaRPr lang="en-US" dirty="0"/>
          </a:p>
        </p:txBody>
      </p:sp>
    </p:spTree>
    <p:extLst>
      <p:ext uri="{BB962C8B-B14F-4D97-AF65-F5344CB8AC3E}">
        <p14:creationId xmlns:p14="http://schemas.microsoft.com/office/powerpoint/2010/main" val="1866306265"/>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Reports of Alleged Conduct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Title IX Coordinator </a:t>
            </a:r>
            <a:r>
              <a:rPr lang="en-US" b="1" dirty="0" smtClean="0"/>
              <a:t>is not required </a:t>
            </a:r>
            <a:r>
              <a:rPr lang="en-US" dirty="0" smtClean="0"/>
              <a:t>to file a formal complaint after receiving multiple reports about the same respondent, considering the following:</a:t>
            </a:r>
          </a:p>
          <a:p>
            <a:endParaRPr lang="en-US" dirty="0" smtClean="0"/>
          </a:p>
          <a:p>
            <a:pPr lvl="1"/>
            <a:r>
              <a:rPr lang="en-US" dirty="0" smtClean="0"/>
              <a:t>Potential effects on complainants, including the right to forego a formal complaint and confidentially seek supportive measures</a:t>
            </a:r>
          </a:p>
          <a:p>
            <a:pPr lvl="1"/>
            <a:endParaRPr lang="en-US" dirty="0" smtClean="0"/>
          </a:p>
          <a:p>
            <a:pPr lvl="1"/>
            <a:r>
              <a:rPr lang="en-US" dirty="0" smtClean="0"/>
              <a:t>Would remove Title IX Coordinator’s discretion and could affect neutrality</a:t>
            </a:r>
          </a:p>
          <a:p>
            <a:pPr lvl="1"/>
            <a:endParaRPr lang="en-US" dirty="0" smtClean="0"/>
          </a:p>
          <a:p>
            <a:pPr lvl="1"/>
            <a:r>
              <a:rPr lang="en-US" dirty="0" smtClean="0"/>
              <a:t>Would require Title IX Coordinator to make credibility determinations</a:t>
            </a:r>
          </a:p>
          <a:p>
            <a:pPr lvl="1"/>
            <a:endParaRPr lang="en-US" dirty="0" smtClean="0"/>
          </a:p>
          <a:p>
            <a:pPr lvl="1"/>
            <a:r>
              <a:rPr lang="en-US" dirty="0" smtClean="0"/>
              <a:t>Would create tension with respondent’s right to confront witnesses and requirement that decision maker disregard any statement by a witness who is not subject to cross-examination</a:t>
            </a:r>
          </a:p>
          <a:p>
            <a:pPr lvl="1"/>
            <a:endParaRPr lang="en-US" dirty="0" smtClean="0"/>
          </a:p>
          <a:p>
            <a:pPr lvl="1"/>
            <a:endParaRPr lang="en-US" dirty="0" smtClean="0"/>
          </a:p>
          <a:p>
            <a:endParaRPr lang="en-US" dirty="0"/>
          </a:p>
        </p:txBody>
      </p:sp>
    </p:spTree>
    <p:extLst>
      <p:ext uri="{BB962C8B-B14F-4D97-AF65-F5344CB8AC3E}">
        <p14:creationId xmlns:p14="http://schemas.microsoft.com/office/powerpoint/2010/main" val="1383439923"/>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83384"/>
          </a:xfrm>
        </p:spPr>
        <p:txBody>
          <a:bodyPr/>
          <a:lstStyle/>
          <a:p>
            <a:r>
              <a:rPr lang="en-US" dirty="0" smtClean="0"/>
              <a:t>Investigator</a:t>
            </a:r>
            <a:endParaRPr lang="en-US" dirty="0"/>
          </a:p>
        </p:txBody>
      </p:sp>
      <p:sp>
        <p:nvSpPr>
          <p:cNvPr id="3" name="Content Placeholder 2"/>
          <p:cNvSpPr>
            <a:spLocks noGrp="1"/>
          </p:cNvSpPr>
          <p:nvPr>
            <p:ph idx="1"/>
          </p:nvPr>
        </p:nvSpPr>
        <p:spPr>
          <a:xfrm>
            <a:off x="838200" y="1265383"/>
            <a:ext cx="10515600" cy="3722253"/>
          </a:xfrm>
        </p:spPr>
        <p:txBody>
          <a:bodyPr>
            <a:normAutofit/>
          </a:bodyPr>
          <a:lstStyle/>
          <a:p>
            <a:pPr lvl="1">
              <a:buFont typeface="Arial" panose="020B0604020202020204" pitchFamily="34" charset="0"/>
              <a:buChar char="•"/>
            </a:pPr>
            <a:r>
              <a:rPr lang="en-US" dirty="0" smtClean="0"/>
              <a:t>Assigned by the Title IX Coordinator</a:t>
            </a:r>
          </a:p>
          <a:p>
            <a:pPr lvl="2"/>
            <a:r>
              <a:rPr lang="en-US" dirty="0" smtClean="0"/>
              <a:t>Title IX Coordinator can serve as the Investigator</a:t>
            </a:r>
          </a:p>
          <a:p>
            <a:pPr lvl="1">
              <a:buFont typeface="Arial" panose="020B0604020202020204" pitchFamily="34" charset="0"/>
              <a:buChar char="•"/>
            </a:pPr>
            <a:r>
              <a:rPr lang="en-US" dirty="0" smtClean="0"/>
              <a:t>Must be impartial, unbiased and free from conflicts</a:t>
            </a:r>
          </a:p>
          <a:p>
            <a:pPr lvl="1">
              <a:buFont typeface="Arial" panose="020B0604020202020204" pitchFamily="34" charset="0"/>
              <a:buChar char="•"/>
            </a:pPr>
            <a:r>
              <a:rPr lang="en-US" dirty="0" smtClean="0"/>
              <a:t>Oversees the prompt, thorough gathering of all facts based on the filing of formal complaint</a:t>
            </a:r>
          </a:p>
          <a:p>
            <a:pPr lvl="1">
              <a:buFont typeface="Arial" panose="020B0604020202020204" pitchFamily="34" charset="0"/>
              <a:buChar char="•"/>
            </a:pPr>
            <a:r>
              <a:rPr lang="en-US" dirty="0" smtClean="0"/>
              <a:t>Effectively communicates with all participants throughout and involved in the investigation</a:t>
            </a:r>
          </a:p>
          <a:p>
            <a:pPr lvl="1">
              <a:buFont typeface="Arial" panose="020B0604020202020204" pitchFamily="34" charset="0"/>
              <a:buChar char="•"/>
            </a:pPr>
            <a:r>
              <a:rPr lang="en-US" dirty="0" smtClean="0"/>
              <a:t>Provide notice of any good faith delays</a:t>
            </a:r>
          </a:p>
          <a:p>
            <a:pPr lvl="1">
              <a:buFont typeface="Arial" panose="020B0604020202020204" pitchFamily="34" charset="0"/>
              <a:buChar char="•"/>
            </a:pPr>
            <a:r>
              <a:rPr lang="en-US" dirty="0" smtClean="0"/>
              <a:t>Understands relevance </a:t>
            </a:r>
            <a:r>
              <a:rPr lang="en-US" dirty="0"/>
              <a:t>to create an investigative report that fairly summarizes relevant evidence</a:t>
            </a:r>
          </a:p>
          <a:p>
            <a:endParaRPr lang="en-US" dirty="0"/>
          </a:p>
        </p:txBody>
      </p:sp>
    </p:spTree>
    <p:extLst>
      <p:ext uri="{BB962C8B-B14F-4D97-AF65-F5344CB8AC3E}">
        <p14:creationId xmlns:p14="http://schemas.microsoft.com/office/powerpoint/2010/main" val="172230797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44839"/>
          </a:xfrm>
        </p:spPr>
        <p:txBody>
          <a:bodyPr/>
          <a:lstStyle/>
          <a:p>
            <a:r>
              <a:rPr lang="en-US" dirty="0" smtClean="0"/>
              <a:t>Decision Maker</a:t>
            </a:r>
            <a:endParaRPr lang="en-US" dirty="0"/>
          </a:p>
        </p:txBody>
      </p:sp>
      <p:sp>
        <p:nvSpPr>
          <p:cNvPr id="3" name="Content Placeholder 2"/>
          <p:cNvSpPr>
            <a:spLocks noGrp="1"/>
          </p:cNvSpPr>
          <p:nvPr>
            <p:ph idx="1"/>
          </p:nvPr>
        </p:nvSpPr>
        <p:spPr>
          <a:xfrm>
            <a:off x="838200" y="1459345"/>
            <a:ext cx="10515600" cy="4216525"/>
          </a:xfrm>
        </p:spPr>
        <p:txBody>
          <a:bodyPr>
            <a:normAutofit/>
          </a:bodyPr>
          <a:lstStyle/>
          <a:p>
            <a:r>
              <a:rPr lang="en-US" dirty="0" smtClean="0"/>
              <a:t>Oversees the hearing or administrative determination proceeding or, when applicable, reviews appeals</a:t>
            </a:r>
          </a:p>
          <a:p>
            <a:pPr lvl="1">
              <a:buFont typeface="Wingdings" panose="05000000000000000000" pitchFamily="2" charset="2"/>
              <a:buChar char="Ø"/>
            </a:pPr>
            <a:r>
              <a:rPr lang="en-US" dirty="0" smtClean="0"/>
              <a:t>Must be impartial, unbiased and free from conflicts</a:t>
            </a:r>
          </a:p>
          <a:p>
            <a:pPr lvl="1">
              <a:buFont typeface="Wingdings" panose="05000000000000000000" pitchFamily="2" charset="2"/>
              <a:buChar char="Ø"/>
            </a:pPr>
            <a:r>
              <a:rPr lang="en-US" dirty="0" smtClean="0"/>
              <a:t>Must receive training on any technology to be used at a live hearing, and on issues of relevance of questions and evidence, including when questions and evidence about a complainant’s sexual predisposition or prior sexual behavior are not relevant</a:t>
            </a:r>
          </a:p>
          <a:p>
            <a:pPr lvl="1">
              <a:buFont typeface="Wingdings" panose="05000000000000000000" pitchFamily="2" charset="2"/>
              <a:buChar char="Ø"/>
            </a:pPr>
            <a:r>
              <a:rPr lang="en-US" dirty="0" smtClean="0"/>
              <a:t>Title IX Coordinator and Investigators cannot serve as the Decision Maker</a:t>
            </a:r>
          </a:p>
          <a:p>
            <a:endParaRPr lang="en-US" dirty="0" smtClean="0"/>
          </a:p>
        </p:txBody>
      </p:sp>
    </p:spTree>
    <p:extLst>
      <p:ext uri="{BB962C8B-B14F-4D97-AF65-F5344CB8AC3E}">
        <p14:creationId xmlns:p14="http://schemas.microsoft.com/office/powerpoint/2010/main" val="813409309"/>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Informal Resolution Facilitator</a:t>
            </a:r>
            <a:endParaRPr lang="en-US" dirty="0"/>
          </a:p>
        </p:txBody>
      </p:sp>
      <p:sp>
        <p:nvSpPr>
          <p:cNvPr id="3" name="Content Placeholder 2"/>
          <p:cNvSpPr>
            <a:spLocks noGrp="1"/>
          </p:cNvSpPr>
          <p:nvPr>
            <p:ph idx="1"/>
          </p:nvPr>
        </p:nvSpPr>
        <p:spPr/>
        <p:txBody>
          <a:bodyPr/>
          <a:lstStyle/>
          <a:p>
            <a:r>
              <a:rPr lang="en-US" dirty="0" smtClean="0"/>
              <a:t>Serves as a mediator and oversees the informal resolution process seeking a resolution to a formal complaint that both parties agree, in writing, to resolve using restorative justice or mediation practices</a:t>
            </a:r>
          </a:p>
          <a:p>
            <a:r>
              <a:rPr lang="en-US" dirty="0" smtClean="0"/>
              <a:t>Must be impartial, unbiased and free from conflict</a:t>
            </a:r>
            <a:endParaRPr lang="en-US" dirty="0"/>
          </a:p>
        </p:txBody>
      </p:sp>
    </p:spTree>
    <p:extLst>
      <p:ext uri="{BB962C8B-B14F-4D97-AF65-F5344CB8AC3E}">
        <p14:creationId xmlns:p14="http://schemas.microsoft.com/office/powerpoint/2010/main" val="3929482504"/>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Impartiality</a:t>
            </a:r>
            <a:endParaRPr lang="en-US" dirty="0"/>
          </a:p>
        </p:txBody>
      </p:sp>
      <p:sp>
        <p:nvSpPr>
          <p:cNvPr id="3" name="Content Placeholder 2"/>
          <p:cNvSpPr>
            <a:spLocks noGrp="1"/>
          </p:cNvSpPr>
          <p:nvPr>
            <p:ph idx="1"/>
          </p:nvPr>
        </p:nvSpPr>
        <p:spPr/>
        <p:txBody>
          <a:bodyPr>
            <a:normAutofit fontScale="92500" lnSpcReduction="20000"/>
          </a:bodyPr>
          <a:lstStyle/>
          <a:p>
            <a:r>
              <a:rPr lang="en-US" dirty="0"/>
              <a:t>Recipients are not required to </a:t>
            </a:r>
            <a:r>
              <a:rPr lang="en-US" dirty="0" smtClean="0"/>
              <a:t>use </a:t>
            </a:r>
            <a:r>
              <a:rPr lang="en-US" dirty="0"/>
              <a:t>outside unaffiliated Title IX personnel to avoid conflicts and may use their own employees to comply with the final regulations.</a:t>
            </a:r>
          </a:p>
          <a:p>
            <a:r>
              <a:rPr lang="en-US" dirty="0"/>
              <a:t>Administrative hierarchy, employment </a:t>
            </a:r>
            <a:r>
              <a:rPr lang="en-US" dirty="0" smtClean="0"/>
              <a:t>relationships </a:t>
            </a:r>
            <a:r>
              <a:rPr lang="en-US" dirty="0"/>
              <a:t>and professional experiences or affiliations (such as a self-described survivor or feminist) are not automatically prohibited conflicts of interest.</a:t>
            </a:r>
          </a:p>
          <a:p>
            <a:r>
              <a:rPr lang="en-US" dirty="0"/>
              <a:t>Recipients have discretion to decide how best to implement the prohibition on conflicts of interest and bias, including providing a process for parties to assert claims of conflict of interest or bias during the investigation. </a:t>
            </a:r>
          </a:p>
          <a:p>
            <a:endParaRPr lang="en-US" sz="1900" dirty="0"/>
          </a:p>
          <a:p>
            <a:pPr marL="0" indent="0">
              <a:buNone/>
            </a:pPr>
            <a:r>
              <a:rPr lang="en-US" sz="1700" dirty="0" smtClean="0"/>
              <a:t>§106.45(b</a:t>
            </a:r>
            <a:r>
              <a:rPr lang="en-US" sz="1700" dirty="0"/>
              <a:t>)(1)(iii)</a:t>
            </a:r>
          </a:p>
        </p:txBody>
      </p:sp>
    </p:spTree>
    <p:extLst>
      <p:ext uri="{BB962C8B-B14F-4D97-AF65-F5344CB8AC3E}">
        <p14:creationId xmlns:p14="http://schemas.microsoft.com/office/powerpoint/2010/main" val="2320700053"/>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Department Rationale &amp; Data:</a:t>
            </a:r>
            <a:br>
              <a:rPr lang="en-US" sz="3600" dirty="0" smtClean="0"/>
            </a:br>
            <a:r>
              <a:rPr lang="en-US" sz="3600" dirty="0" smtClean="0"/>
              <a:t>The Basis for the Final Regulations</a:t>
            </a:r>
            <a:endParaRPr lang="en-US" sz="3600" dirty="0"/>
          </a:p>
        </p:txBody>
      </p:sp>
    </p:spTree>
    <p:extLst>
      <p:ext uri="{BB962C8B-B14F-4D97-AF65-F5344CB8AC3E}">
        <p14:creationId xmlns:p14="http://schemas.microsoft.com/office/powerpoint/2010/main" val="1099662791"/>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 Stories, </a:t>
            </a:r>
            <a:r>
              <a:rPr lang="en-US" dirty="0" smtClean="0"/>
              <a:t>Opposition &amp; Data</a:t>
            </a:r>
            <a:endParaRPr lang="en-US" dirty="0"/>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n-US" dirty="0"/>
              <a:t>Personal </a:t>
            </a:r>
            <a:r>
              <a:rPr lang="en-US" dirty="0" smtClean="0"/>
              <a:t>Stories – The U.S. Department of Education considers the personal accounts of victims, accused and people supporting complainants and respondents.</a:t>
            </a:r>
          </a:p>
          <a:p>
            <a:pPr marL="514350" indent="-514350">
              <a:buFont typeface="+mj-lt"/>
              <a:buAutoNum type="arabicPeriod"/>
            </a:pPr>
            <a:r>
              <a:rPr lang="en-US" dirty="0" smtClean="0"/>
              <a:t>Opposition – The Department considers opposition from multiple sources and sets forth changes to the final regulations (“Regulations”) that are responsive to the opposition.</a:t>
            </a:r>
          </a:p>
          <a:p>
            <a:pPr marL="514350" indent="-514350">
              <a:buFont typeface="+mj-lt"/>
              <a:buAutoNum type="arabicPeriod"/>
            </a:pPr>
            <a:r>
              <a:rPr lang="en-US" dirty="0" smtClean="0"/>
              <a:t>Data – The Department acknowledges data provided by commenters that demonstrate the prevalence, impact, cost and lack of reporting of sexual harassment.</a:t>
            </a:r>
            <a:endParaRPr lang="en-US" dirty="0"/>
          </a:p>
        </p:txBody>
      </p:sp>
    </p:spTree>
    <p:extLst>
      <p:ext uri="{BB962C8B-B14F-4D97-AF65-F5344CB8AC3E}">
        <p14:creationId xmlns:p14="http://schemas.microsoft.com/office/powerpoint/2010/main" val="3005956322"/>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Personal </a:t>
            </a:r>
            <a:r>
              <a:rPr lang="en-US" sz="2400" dirty="0" smtClean="0"/>
              <a:t>Stories</a:t>
            </a:r>
            <a:r>
              <a:rPr lang="en-US" sz="2400" dirty="0"/>
              <a:t/>
            </a:r>
            <a:br>
              <a:rPr lang="en-US" sz="2400" dirty="0"/>
            </a:br>
            <a:r>
              <a:rPr lang="en-US" sz="2400" dirty="0" smtClean="0"/>
              <a:t>Overview </a:t>
            </a:r>
            <a:r>
              <a:rPr lang="en-US" sz="2400" dirty="0"/>
              <a:t>of Comments </a:t>
            </a:r>
            <a:r>
              <a:rPr lang="en-US" sz="2400" dirty="0" smtClean="0"/>
              <a:t>Highlight Title IX’s Impact </a:t>
            </a:r>
            <a:r>
              <a:rPr lang="en-US" sz="2400" dirty="0"/>
              <a:t>on </a:t>
            </a:r>
            <a:r>
              <a:rPr lang="en-US" sz="2400" dirty="0" smtClean="0"/>
              <a:t>Complainants </a:t>
            </a:r>
            <a:r>
              <a:rPr lang="en-US" sz="2400" dirty="0"/>
              <a:t>and Respondents and Their Families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22522857"/>
              </p:ext>
            </p:extLst>
          </p:nvPr>
        </p:nvGraphicFramePr>
        <p:xfrm>
          <a:off x="765313" y="1825625"/>
          <a:ext cx="10588487" cy="3350382"/>
        </p:xfrm>
        <a:graphic>
          <a:graphicData uri="http://schemas.openxmlformats.org/drawingml/2006/table">
            <a:tbl>
              <a:tblPr firstRow="1" bandRow="1">
                <a:tableStyleId>{5C22544A-7EE6-4342-B048-85BDC9FD1C3A}</a:tableStyleId>
              </a:tblPr>
              <a:tblGrid>
                <a:gridCol w="1958009">
                  <a:extLst>
                    <a:ext uri="{9D8B030D-6E8A-4147-A177-3AD203B41FA5}">
                      <a16:colId xmlns:a16="http://schemas.microsoft.com/office/drawing/2014/main" val="3679757499"/>
                    </a:ext>
                  </a:extLst>
                </a:gridCol>
                <a:gridCol w="4273826">
                  <a:extLst>
                    <a:ext uri="{9D8B030D-6E8A-4147-A177-3AD203B41FA5}">
                      <a16:colId xmlns:a16="http://schemas.microsoft.com/office/drawing/2014/main" val="266983823"/>
                    </a:ext>
                  </a:extLst>
                </a:gridCol>
                <a:gridCol w="4356652">
                  <a:extLst>
                    <a:ext uri="{9D8B030D-6E8A-4147-A177-3AD203B41FA5}">
                      <a16:colId xmlns:a16="http://schemas.microsoft.com/office/drawing/2014/main" val="2473903490"/>
                    </a:ext>
                  </a:extLst>
                </a:gridCol>
              </a:tblGrid>
              <a:tr h="677501">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Complainants</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Respondents</a:t>
                      </a:r>
                    </a:p>
                  </a:txBody>
                  <a:tcPr marL="68580" marR="68580" marT="0" marB="0">
                    <a:solidFill>
                      <a:schemeClr val="tx2">
                        <a:lumMod val="20000"/>
                        <a:lumOff val="80000"/>
                      </a:schemeClr>
                    </a:solidFill>
                  </a:tcPr>
                </a:tc>
                <a:extLst>
                  <a:ext uri="{0D108BD9-81ED-4DB2-BD59-A6C34878D82A}">
                    <a16:rowId xmlns:a16="http://schemas.microsoft.com/office/drawing/2014/main" val="289813606"/>
                  </a:ext>
                </a:extLst>
              </a:tr>
              <a:tr h="1670551">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Demographics</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Survivors or victims included females, males,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LGBTQ </a:t>
                      </a: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individuals, persons of color, individuals who grew up in urban or rural settings, at all stages or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life </a:t>
                      </a: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and occurring at different educational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institutions</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Accused persons included females,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males </a:t>
                      </a: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and individuals with disabilities (e.g</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autism, </a:t>
                      </a:r>
                      <a:r>
                        <a:rPr lang="en-US" sz="16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OCD</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Title IX disproportionately affects males, males of color, males of lower socioeconomic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status </a:t>
                      </a: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and students with disabilities.</a:t>
                      </a:r>
                    </a:p>
                  </a:txBody>
                  <a:tcPr marL="68580" marR="68580" marT="0" marB="0">
                    <a:solidFill>
                      <a:schemeClr val="tx2">
                        <a:lumMod val="20000"/>
                        <a:lumOff val="80000"/>
                      </a:schemeClr>
                    </a:solidFill>
                  </a:tcPr>
                </a:tc>
                <a:extLst>
                  <a:ext uri="{0D108BD9-81ED-4DB2-BD59-A6C34878D82A}">
                    <a16:rowId xmlns:a16="http://schemas.microsoft.com/office/drawing/2014/main" val="3194222598"/>
                  </a:ext>
                </a:extLst>
              </a:tr>
              <a:tr h="1002330">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Emotional Impact</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Survivors carried pain and victimization with them for life; PTSD; loneliness; lack of trust; constant fear of seeing their attacker; and suicidal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thoughts</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Accused persons suffered from anxiety; PTSD; lack of sleep; changed eating habits; suicide attempts; and severe emotional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distress</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extLst>
                  <a:ext uri="{0D108BD9-81ED-4DB2-BD59-A6C34878D82A}">
                    <a16:rowId xmlns:a16="http://schemas.microsoft.com/office/drawing/2014/main" val="389278623"/>
                  </a:ext>
                </a:extLst>
              </a:tr>
            </a:tbl>
          </a:graphicData>
        </a:graphic>
      </p:graphicFrame>
    </p:spTree>
    <p:extLst>
      <p:ext uri="{BB962C8B-B14F-4D97-AF65-F5344CB8AC3E}">
        <p14:creationId xmlns:p14="http://schemas.microsoft.com/office/powerpoint/2010/main" val="38675027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4F543-509B-48F0-9B66-25D0079013D0}"/>
              </a:ext>
            </a:extLst>
          </p:cNvPr>
          <p:cNvSpPr>
            <a:spLocks noGrp="1"/>
          </p:cNvSpPr>
          <p:nvPr>
            <p:ph type="title"/>
          </p:nvPr>
        </p:nvSpPr>
        <p:spPr>
          <a:xfrm>
            <a:off x="838200" y="365125"/>
            <a:ext cx="10515600" cy="808767"/>
          </a:xfrm>
        </p:spPr>
        <p:txBody>
          <a:bodyPr/>
          <a:lstStyle/>
          <a:p>
            <a:r>
              <a:rPr lang="en-US" dirty="0" smtClean="0"/>
              <a:t>Examples of Terms</a:t>
            </a:r>
            <a:endParaRPr lang="en-US" dirty="0"/>
          </a:p>
        </p:txBody>
      </p:sp>
      <p:sp>
        <p:nvSpPr>
          <p:cNvPr id="3" name="Content Placeholder 2">
            <a:extLst>
              <a:ext uri="{FF2B5EF4-FFF2-40B4-BE49-F238E27FC236}">
                <a16:creationId xmlns:a16="http://schemas.microsoft.com/office/drawing/2014/main" id="{308508A9-FC32-47B9-88BB-23EC733AED49}"/>
              </a:ext>
            </a:extLst>
          </p:cNvPr>
          <p:cNvSpPr>
            <a:spLocks noGrp="1"/>
          </p:cNvSpPr>
          <p:nvPr>
            <p:ph sz="half" idx="1"/>
          </p:nvPr>
        </p:nvSpPr>
        <p:spPr>
          <a:xfrm>
            <a:off x="838200" y="1173893"/>
            <a:ext cx="5181600" cy="4510216"/>
          </a:xfrm>
        </p:spPr>
        <p:txBody>
          <a:bodyPr>
            <a:normAutofit/>
          </a:bodyPr>
          <a:lstStyle/>
          <a:p>
            <a:r>
              <a:rPr lang="en-US" dirty="0"/>
              <a:t>U.S. Department of </a:t>
            </a:r>
            <a:r>
              <a:rPr lang="en-US" dirty="0" smtClean="0"/>
              <a:t>Education – “Department</a:t>
            </a:r>
            <a:r>
              <a:rPr lang="en-US" dirty="0"/>
              <a:t>”</a:t>
            </a:r>
          </a:p>
          <a:p>
            <a:r>
              <a:rPr lang="en-US" b="1" dirty="0" smtClean="0"/>
              <a:t>Preamble </a:t>
            </a:r>
            <a:r>
              <a:rPr lang="en-US" dirty="0" smtClean="0"/>
              <a:t>– How </a:t>
            </a:r>
            <a:r>
              <a:rPr lang="en-US" dirty="0"/>
              <a:t>the Department defines the text of the new regulations</a:t>
            </a:r>
          </a:p>
          <a:p>
            <a:r>
              <a:rPr lang="en-US" b="1" dirty="0" smtClean="0"/>
              <a:t>Recipient </a:t>
            </a:r>
            <a:r>
              <a:rPr lang="en-US" dirty="0" smtClean="0"/>
              <a:t>– School, LEA or institution of higher education</a:t>
            </a:r>
          </a:p>
          <a:p>
            <a:r>
              <a:rPr lang="en-US" b="1" dirty="0" smtClean="0"/>
              <a:t>Complainant </a:t>
            </a:r>
            <a:r>
              <a:rPr lang="en-US" dirty="0" smtClean="0"/>
              <a:t>– Individual </a:t>
            </a:r>
            <a:r>
              <a:rPr lang="en-US" dirty="0"/>
              <a:t>who is alleged to be the victim of sexual harassment</a:t>
            </a:r>
          </a:p>
          <a:p>
            <a:r>
              <a:rPr lang="en-US" b="1" dirty="0" smtClean="0"/>
              <a:t>Respondent </a:t>
            </a:r>
            <a:r>
              <a:rPr lang="en-US" dirty="0" smtClean="0"/>
              <a:t>– Individual </a:t>
            </a:r>
            <a:r>
              <a:rPr lang="en-US" dirty="0"/>
              <a:t>who is reported/alleged to be the perpetrator of sexual harassment. </a:t>
            </a:r>
          </a:p>
        </p:txBody>
      </p:sp>
      <p:sp>
        <p:nvSpPr>
          <p:cNvPr id="4" name="Content Placeholder 3">
            <a:extLst>
              <a:ext uri="{FF2B5EF4-FFF2-40B4-BE49-F238E27FC236}">
                <a16:creationId xmlns:a16="http://schemas.microsoft.com/office/drawing/2014/main" id="{6B12F8D0-84A5-4CE3-A25D-AE480A4B5EB1}"/>
              </a:ext>
            </a:extLst>
          </p:cNvPr>
          <p:cNvSpPr>
            <a:spLocks noGrp="1"/>
          </p:cNvSpPr>
          <p:nvPr>
            <p:ph sz="half" idx="2"/>
          </p:nvPr>
        </p:nvSpPr>
        <p:spPr>
          <a:xfrm>
            <a:off x="6172200" y="1173893"/>
            <a:ext cx="5181600" cy="4510216"/>
          </a:xfrm>
        </p:spPr>
        <p:txBody>
          <a:bodyPr>
            <a:normAutofit/>
          </a:bodyPr>
          <a:lstStyle/>
          <a:p>
            <a:r>
              <a:rPr lang="en-US" dirty="0" smtClean="0">
                <a:latin typeface="Yu Gothic UI Semilight" panose="020B0400000000000000" pitchFamily="34" charset="-128"/>
                <a:ea typeface="Yu Gothic UI Semilight" panose="020B0400000000000000" pitchFamily="34" charset="-128"/>
              </a:rPr>
              <a:t>§</a:t>
            </a:r>
            <a:r>
              <a:rPr lang="en-US" sz="2000" dirty="0" smtClean="0"/>
              <a:t>106 (Chapter 34 of Code of Federal Regulations) is identified as covering the following topics</a:t>
            </a:r>
            <a:r>
              <a:rPr lang="en-US" sz="2000" dirty="0"/>
              <a:t>: </a:t>
            </a:r>
            <a:endParaRPr lang="en-US" sz="2000" dirty="0" smtClean="0"/>
          </a:p>
          <a:p>
            <a:pPr lvl="1"/>
            <a:r>
              <a:rPr lang="en-US" sz="1800" dirty="0" smtClean="0"/>
              <a:t>Education </a:t>
            </a:r>
          </a:p>
          <a:p>
            <a:pPr lvl="1"/>
            <a:r>
              <a:rPr lang="en-US" sz="1800" dirty="0" smtClean="0"/>
              <a:t>Sex discrimination </a:t>
            </a:r>
          </a:p>
          <a:p>
            <a:pPr lvl="1"/>
            <a:r>
              <a:rPr lang="en-US" sz="1800" dirty="0" smtClean="0"/>
              <a:t>Civil rights </a:t>
            </a:r>
          </a:p>
          <a:p>
            <a:pPr lvl="1"/>
            <a:r>
              <a:rPr lang="en-US" sz="1800" dirty="0" smtClean="0"/>
              <a:t>Sexual </a:t>
            </a:r>
            <a:r>
              <a:rPr lang="en-US" sz="1800" dirty="0"/>
              <a:t>harassment</a:t>
            </a:r>
            <a:endParaRPr lang="en-US" sz="1800" dirty="0" smtClean="0"/>
          </a:p>
          <a:p>
            <a:r>
              <a:rPr lang="en-US" sz="2000" dirty="0" smtClean="0">
                <a:latin typeface="Yu Gothic UI Semilight" panose="020B0400000000000000" pitchFamily="34" charset="-128"/>
                <a:ea typeface="Yu Gothic UI Semilight" panose="020B0400000000000000" pitchFamily="34" charset="-128"/>
              </a:rPr>
              <a:t>§</a:t>
            </a:r>
            <a:r>
              <a:rPr lang="en-US" sz="2000" dirty="0"/>
              <a:t>106 </a:t>
            </a:r>
            <a:r>
              <a:rPr lang="en-US" sz="2000" dirty="0" smtClean="0"/>
              <a:t>includes definitions </a:t>
            </a:r>
            <a:r>
              <a:rPr lang="en-US" sz="2000" dirty="0"/>
              <a:t>such as:</a:t>
            </a:r>
          </a:p>
          <a:p>
            <a:pPr lvl="1"/>
            <a:r>
              <a:rPr lang="en-US" dirty="0"/>
              <a:t>Actual </a:t>
            </a:r>
            <a:r>
              <a:rPr lang="en-US" dirty="0" smtClean="0"/>
              <a:t>knowledge</a:t>
            </a:r>
            <a:endParaRPr lang="en-US" dirty="0"/>
          </a:p>
          <a:p>
            <a:pPr lvl="1"/>
            <a:r>
              <a:rPr lang="en-US" dirty="0"/>
              <a:t>Formal c</a:t>
            </a:r>
            <a:r>
              <a:rPr lang="en-US" dirty="0" smtClean="0"/>
              <a:t>omplaint</a:t>
            </a:r>
          </a:p>
          <a:p>
            <a:pPr lvl="1"/>
            <a:r>
              <a:rPr lang="en-US" dirty="0" smtClean="0"/>
              <a:t>Sexual </a:t>
            </a:r>
            <a:r>
              <a:rPr lang="en-US" dirty="0"/>
              <a:t>harassment</a:t>
            </a:r>
          </a:p>
          <a:p>
            <a:pPr lvl="1"/>
            <a:r>
              <a:rPr lang="en-US" dirty="0"/>
              <a:t>Supportive </a:t>
            </a:r>
            <a:r>
              <a:rPr lang="en-US" dirty="0" smtClean="0"/>
              <a:t>measures</a:t>
            </a:r>
          </a:p>
          <a:p>
            <a:pPr marL="457200" lvl="1" indent="0">
              <a:buNone/>
            </a:pPr>
            <a:r>
              <a:rPr lang="en-US" b="1" dirty="0" smtClean="0"/>
              <a:t> </a:t>
            </a:r>
          </a:p>
          <a:p>
            <a:pPr lvl="1"/>
            <a:endParaRPr lang="en-US" b="1" dirty="0" smtClean="0"/>
          </a:p>
          <a:p>
            <a:pPr marL="457200" lvl="1" indent="0">
              <a:buNone/>
            </a:pPr>
            <a:endParaRPr lang="en-US" dirty="0"/>
          </a:p>
        </p:txBody>
      </p:sp>
    </p:spTree>
    <p:extLst>
      <p:ext uri="{BB962C8B-B14F-4D97-AF65-F5344CB8AC3E}">
        <p14:creationId xmlns:p14="http://schemas.microsoft.com/office/powerpoint/2010/main" val="1780537371"/>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Personal </a:t>
            </a:r>
            <a:r>
              <a:rPr lang="en-US" sz="2400" dirty="0" smtClean="0"/>
              <a:t>Stories (Cont’d</a:t>
            </a:r>
            <a:r>
              <a:rPr lang="en-US" sz="2400" dirty="0"/>
              <a:t>)</a:t>
            </a:r>
            <a:br>
              <a:rPr lang="en-US" sz="2400" dirty="0"/>
            </a:br>
            <a:r>
              <a:rPr lang="en-US" sz="2400" dirty="0"/>
              <a:t>Overview of Comments Highlight Title IX’s Impact on Complainants and Respondents and Their </a:t>
            </a:r>
            <a:r>
              <a:rPr lang="en-US" sz="2400" dirty="0" smtClean="0"/>
              <a:t>Families</a:t>
            </a:r>
            <a:endParaRPr lang="en-US" sz="24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72364153"/>
              </p:ext>
            </p:extLst>
          </p:nvPr>
        </p:nvGraphicFramePr>
        <p:xfrm>
          <a:off x="536895" y="1625599"/>
          <a:ext cx="10816905" cy="3932143"/>
        </p:xfrm>
        <a:graphic>
          <a:graphicData uri="http://schemas.openxmlformats.org/drawingml/2006/table">
            <a:tbl>
              <a:tblPr firstRow="1" bandRow="1">
                <a:tableStyleId>{5C22544A-7EE6-4342-B048-85BDC9FD1C3A}</a:tableStyleId>
              </a:tblPr>
              <a:tblGrid>
                <a:gridCol w="3605635">
                  <a:extLst>
                    <a:ext uri="{9D8B030D-6E8A-4147-A177-3AD203B41FA5}">
                      <a16:colId xmlns:a16="http://schemas.microsoft.com/office/drawing/2014/main" val="3470524602"/>
                    </a:ext>
                  </a:extLst>
                </a:gridCol>
                <a:gridCol w="3605635">
                  <a:extLst>
                    <a:ext uri="{9D8B030D-6E8A-4147-A177-3AD203B41FA5}">
                      <a16:colId xmlns:a16="http://schemas.microsoft.com/office/drawing/2014/main" val="2432660329"/>
                    </a:ext>
                  </a:extLst>
                </a:gridCol>
                <a:gridCol w="3605635">
                  <a:extLst>
                    <a:ext uri="{9D8B030D-6E8A-4147-A177-3AD203B41FA5}">
                      <a16:colId xmlns:a16="http://schemas.microsoft.com/office/drawing/2014/main" val="3627611234"/>
                    </a:ext>
                  </a:extLst>
                </a:gridCol>
              </a:tblGrid>
              <a:tr h="561102">
                <a:tc>
                  <a:txBody>
                    <a:bodyPr/>
                    <a:lstStyle/>
                    <a:p>
                      <a:endParaRPr lang="en-US" sz="1500" dirty="0">
                        <a:solidFill>
                          <a:schemeClr val="tx1"/>
                        </a:solidFill>
                        <a:latin typeface="Arial" panose="020B0604020202020204" pitchFamily="34" charset="0"/>
                        <a:cs typeface="Arial" panose="020B0604020202020204" pitchFamily="34" charset="0"/>
                      </a:endParaRPr>
                    </a:p>
                  </a:txBody>
                  <a:tcPr>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Complainants</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Respondents</a:t>
                      </a:r>
                    </a:p>
                  </a:txBody>
                  <a:tcPr marL="68580" marR="68580" marT="0" marB="0">
                    <a:solidFill>
                      <a:schemeClr val="tx2">
                        <a:lumMod val="20000"/>
                        <a:lumOff val="80000"/>
                      </a:schemeClr>
                    </a:solidFill>
                  </a:tcPr>
                </a:tc>
                <a:extLst>
                  <a:ext uri="{0D108BD9-81ED-4DB2-BD59-A6C34878D82A}">
                    <a16:rowId xmlns:a16="http://schemas.microsoft.com/office/drawing/2014/main" val="330124379"/>
                  </a:ext>
                </a:extLst>
              </a:tr>
              <a:tr h="561102">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Impact on Educational Experience</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Affected ability to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learn </a:t>
                      </a: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and led to dropping out of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school</a:t>
                      </a:r>
                      <a:endPar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Affected grades, academic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performance </a:t>
                      </a: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and ability to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concentrate</a:t>
                      </a:r>
                      <a:endPar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extLst>
                  <a:ext uri="{0D108BD9-81ED-4DB2-BD59-A6C34878D82A}">
                    <a16:rowId xmlns:a16="http://schemas.microsoft.com/office/drawing/2014/main" val="3189589503"/>
                  </a:ext>
                </a:extLst>
              </a:tr>
              <a:tr h="722556">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Financial Toll</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Medical costs exceeding $200,000; decreased earnings if dropped out of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school</a:t>
                      </a:r>
                      <a:endPar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Legal bills and medical bills (</a:t>
                      </a:r>
                      <a:r>
                        <a:rPr lang="en-US" sz="1500" i="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e.g</a:t>
                      </a:r>
                      <a:r>
                        <a:rPr lang="en-US" sz="1500" i="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one family put their house up for sale to exonerate their son</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extLst>
                  <a:ext uri="{0D108BD9-81ED-4DB2-BD59-A6C34878D82A}">
                    <a16:rowId xmlns:a16="http://schemas.microsoft.com/office/drawing/2014/main" val="649063167"/>
                  </a:ext>
                </a:extLst>
              </a:tr>
              <a:tr h="2087383">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Frustrations with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Substance </a:t>
                      </a: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and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Length </a:t>
                      </a: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of the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Process</a:t>
                      </a:r>
                      <a:endPar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Institutions failed them; told them no one would believe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them</a:t>
                      </a:r>
                      <a:endPar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Left university without a degree because of the length of the process (loss of $75,000 in taxpayer money funding degree that was not completed</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General sense that proceedings were unfair; no notice of charges against them; procedural advantage to complainants; never told their side of the story before being expelled or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fired</a:t>
                      </a:r>
                      <a:endPar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8-12 month process before clearing their name and throughout the process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were </a:t>
                      </a: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banned from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school</a:t>
                      </a:r>
                      <a:endPar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extLst>
                  <a:ext uri="{0D108BD9-81ED-4DB2-BD59-A6C34878D82A}">
                    <a16:rowId xmlns:a16="http://schemas.microsoft.com/office/drawing/2014/main" val="103327838"/>
                  </a:ext>
                </a:extLst>
              </a:tr>
            </a:tbl>
          </a:graphicData>
        </a:graphic>
      </p:graphicFrame>
    </p:spTree>
    <p:extLst>
      <p:ext uri="{BB962C8B-B14F-4D97-AF65-F5344CB8AC3E}">
        <p14:creationId xmlns:p14="http://schemas.microsoft.com/office/powerpoint/2010/main" val="2897206149"/>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Personal Stories </a:t>
            </a:r>
            <a:r>
              <a:rPr lang="en-US" sz="2400" dirty="0" smtClean="0"/>
              <a:t>(Cont’d</a:t>
            </a:r>
            <a:r>
              <a:rPr lang="en-US" sz="2400" dirty="0"/>
              <a:t>)</a:t>
            </a:r>
            <a:br>
              <a:rPr lang="en-US" sz="2400" dirty="0"/>
            </a:br>
            <a:r>
              <a:rPr lang="en-US" sz="2400" dirty="0"/>
              <a:t>Overview of Comments Highlight Title IX’s Impact on Complainants and Respondents and Their Families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82670458"/>
              </p:ext>
            </p:extLst>
          </p:nvPr>
        </p:nvGraphicFramePr>
        <p:xfrm>
          <a:off x="595617" y="1825625"/>
          <a:ext cx="10758183" cy="3700959"/>
        </p:xfrm>
        <a:graphic>
          <a:graphicData uri="http://schemas.openxmlformats.org/drawingml/2006/table">
            <a:tbl>
              <a:tblPr firstRow="1" bandRow="1">
                <a:tableStyleId>{5C22544A-7EE6-4342-B048-85BDC9FD1C3A}</a:tableStyleId>
              </a:tblPr>
              <a:tblGrid>
                <a:gridCol w="3586061">
                  <a:extLst>
                    <a:ext uri="{9D8B030D-6E8A-4147-A177-3AD203B41FA5}">
                      <a16:colId xmlns:a16="http://schemas.microsoft.com/office/drawing/2014/main" val="3398167830"/>
                    </a:ext>
                  </a:extLst>
                </a:gridCol>
                <a:gridCol w="3586061">
                  <a:extLst>
                    <a:ext uri="{9D8B030D-6E8A-4147-A177-3AD203B41FA5}">
                      <a16:colId xmlns:a16="http://schemas.microsoft.com/office/drawing/2014/main" val="3238310832"/>
                    </a:ext>
                  </a:extLst>
                </a:gridCol>
                <a:gridCol w="3586061">
                  <a:extLst>
                    <a:ext uri="{9D8B030D-6E8A-4147-A177-3AD203B41FA5}">
                      <a16:colId xmlns:a16="http://schemas.microsoft.com/office/drawing/2014/main" val="2212176216"/>
                    </a:ext>
                  </a:extLst>
                </a:gridCol>
              </a:tblGrid>
              <a:tr h="567926">
                <a:tc>
                  <a:txBody>
                    <a:bodyPr/>
                    <a:lstStyle/>
                    <a:p>
                      <a:endParaRPr lang="en-US" sz="1600" dirty="0">
                        <a:solidFill>
                          <a:schemeClr val="tx1"/>
                        </a:solidFill>
                        <a:latin typeface="Arial" panose="020B0604020202020204" pitchFamily="34" charset="0"/>
                        <a:cs typeface="Arial" panose="020B0604020202020204" pitchFamily="34" charset="0"/>
                      </a:endParaRPr>
                    </a:p>
                  </a:txBody>
                  <a:tcPr>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Complainants</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Respondents</a:t>
                      </a:r>
                    </a:p>
                  </a:txBody>
                  <a:tcPr marL="68580" marR="68580" marT="0" marB="0">
                    <a:solidFill>
                      <a:schemeClr val="tx2">
                        <a:lumMod val="20000"/>
                        <a:lumOff val="80000"/>
                      </a:schemeClr>
                    </a:solidFill>
                  </a:tcPr>
                </a:tc>
                <a:extLst>
                  <a:ext uri="{0D108BD9-81ED-4DB2-BD59-A6C34878D82A}">
                    <a16:rowId xmlns:a16="http://schemas.microsoft.com/office/drawing/2014/main" val="537583677"/>
                  </a:ext>
                </a:extLst>
              </a:tr>
              <a:tr h="1913833">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Frustrations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With </a:t>
                      </a: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the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Outcome </a:t>
                      </a: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of the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Process</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Forced to see attacker even after a finding of responsibility on the part of the attacker; experienced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retaliation</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Concerns that new rules lack confidentiality and allow for cross-examination, which could re-traumatize a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victim</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Punishment seemed disproportionate to the conduct; sense of false accusations; loss of faith in the system; requests for autism accommodations denied or disability accommodations never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offered</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extLst>
                  <a:ext uri="{0D108BD9-81ED-4DB2-BD59-A6C34878D82A}">
                    <a16:rowId xmlns:a16="http://schemas.microsoft.com/office/drawing/2014/main" val="2587173728"/>
                  </a:ext>
                </a:extLst>
              </a:tr>
              <a:tr h="1120293">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Faith in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Process</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Title IX delivered justice; Title IX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Coordinator </a:t>
                      </a: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allowed them to stay in school; stalkers were excluded from campus; support for the withdrawn 2011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“Dear Colleague” Letter</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No faith in process</a:t>
                      </a:r>
                    </a:p>
                  </a:txBody>
                  <a:tcPr marL="68580" marR="68580" marT="0" marB="0">
                    <a:solidFill>
                      <a:schemeClr val="tx2">
                        <a:lumMod val="20000"/>
                        <a:lumOff val="80000"/>
                      </a:schemeClr>
                    </a:solidFill>
                  </a:tcPr>
                </a:tc>
                <a:extLst>
                  <a:ext uri="{0D108BD9-81ED-4DB2-BD59-A6C34878D82A}">
                    <a16:rowId xmlns:a16="http://schemas.microsoft.com/office/drawing/2014/main" val="340481342"/>
                  </a:ext>
                </a:extLst>
              </a:tr>
            </a:tbl>
          </a:graphicData>
        </a:graphic>
      </p:graphicFrame>
    </p:spTree>
    <p:extLst>
      <p:ext uri="{BB962C8B-B14F-4D97-AF65-F5344CB8AC3E}">
        <p14:creationId xmlns:p14="http://schemas.microsoft.com/office/powerpoint/2010/main" val="636273986"/>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 Stories </a:t>
            </a:r>
            <a:r>
              <a:rPr lang="en-US" dirty="0" smtClean="0"/>
              <a:t>(Cont’d</a:t>
            </a:r>
            <a:r>
              <a:rPr lang="en-US" dirty="0"/>
              <a:t>)</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dirty="0"/>
              <a:t>The Final Regulations are intended to ensure the following</a:t>
            </a:r>
            <a:r>
              <a:rPr lang="en-US" dirty="0" smtClean="0"/>
              <a:t>:</a:t>
            </a:r>
          </a:p>
          <a:p>
            <a:pPr lvl="1">
              <a:buFont typeface="Wingdings" panose="05000000000000000000" pitchFamily="2" charset="2"/>
              <a:buChar char="Ø"/>
            </a:pPr>
            <a:r>
              <a:rPr lang="en-US" dirty="0"/>
              <a:t> </a:t>
            </a:r>
            <a:r>
              <a:rPr lang="en-US" dirty="0" smtClean="0"/>
              <a:t>The </a:t>
            </a:r>
            <a:r>
              <a:rPr lang="en-US" dirty="0"/>
              <a:t>right of every survivor to be taken </a:t>
            </a:r>
            <a:r>
              <a:rPr lang="en-US" dirty="0" smtClean="0"/>
              <a:t>seriously</a:t>
            </a:r>
          </a:p>
          <a:p>
            <a:pPr lvl="1">
              <a:buFont typeface="Wingdings" panose="05000000000000000000" pitchFamily="2" charset="2"/>
              <a:buChar char="Ø"/>
            </a:pPr>
            <a:r>
              <a:rPr lang="en-US" dirty="0" smtClean="0"/>
              <a:t> The </a:t>
            </a:r>
            <a:r>
              <a:rPr lang="en-US" dirty="0"/>
              <a:t>right of every accused person to know guilt is not </a:t>
            </a:r>
            <a:r>
              <a:rPr lang="en-US" dirty="0" smtClean="0"/>
              <a:t>predetermined</a:t>
            </a:r>
          </a:p>
          <a:p>
            <a:pPr>
              <a:buFont typeface="Wingdings" panose="05000000000000000000" pitchFamily="2" charset="2"/>
              <a:buChar char="Ø"/>
            </a:pPr>
            <a:r>
              <a:rPr lang="en-US" dirty="0" smtClean="0"/>
              <a:t>The Department </a:t>
            </a:r>
            <a:r>
              <a:rPr lang="en-US" dirty="0"/>
              <a:t>believes these goals are met by offering supportive measures to complainants regardless of participation in the grievance process and by prohibiting punishment of respondents until the end of the grievance process.</a:t>
            </a:r>
          </a:p>
          <a:p>
            <a:endParaRPr lang="en-US" dirty="0"/>
          </a:p>
        </p:txBody>
      </p:sp>
    </p:spTree>
    <p:extLst>
      <p:ext uri="{BB962C8B-B14F-4D97-AF65-F5344CB8AC3E}">
        <p14:creationId xmlns:p14="http://schemas.microsoft.com/office/powerpoint/2010/main" val="2581194037"/>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3311"/>
          </a:xfrm>
        </p:spPr>
        <p:txBody>
          <a:bodyPr/>
          <a:lstStyle/>
          <a:p>
            <a:r>
              <a:rPr lang="en-US" dirty="0"/>
              <a:t>General </a:t>
            </a:r>
            <a:r>
              <a:rPr lang="en-US" dirty="0" smtClean="0"/>
              <a:t>Support for the Regulations</a:t>
            </a:r>
            <a:endParaRPr lang="en-US" dirty="0"/>
          </a:p>
        </p:txBody>
      </p:sp>
      <p:sp>
        <p:nvSpPr>
          <p:cNvPr id="3" name="Content Placeholder 2"/>
          <p:cNvSpPr>
            <a:spLocks noGrp="1"/>
          </p:cNvSpPr>
          <p:nvPr>
            <p:ph idx="1"/>
          </p:nvPr>
        </p:nvSpPr>
        <p:spPr>
          <a:xfrm>
            <a:off x="838200" y="1136073"/>
            <a:ext cx="10515600" cy="4539798"/>
          </a:xfrm>
        </p:spPr>
        <p:txBody>
          <a:bodyPr>
            <a:noAutofit/>
          </a:bodyPr>
          <a:lstStyle/>
          <a:p>
            <a:pPr>
              <a:buFont typeface="Wingdings" panose="05000000000000000000" pitchFamily="2" charset="2"/>
              <a:buChar char="Ø"/>
            </a:pPr>
            <a:r>
              <a:rPr lang="en-US" sz="2400" dirty="0"/>
              <a:t>Commenters noted concerns about the </a:t>
            </a:r>
            <a:r>
              <a:rPr lang="en-US" sz="2400" dirty="0" smtClean="0"/>
              <a:t>rules, </a:t>
            </a:r>
            <a:r>
              <a:rPr lang="en-US" sz="2400" dirty="0"/>
              <a:t>but also indicated some general </a:t>
            </a:r>
            <a:r>
              <a:rPr lang="en-US" sz="2400" dirty="0" smtClean="0"/>
              <a:t>support for the Regulations, noting they:</a:t>
            </a:r>
          </a:p>
          <a:p>
            <a:pPr lvl="1">
              <a:buFont typeface="Wingdings" panose="05000000000000000000" pitchFamily="2" charset="2"/>
              <a:buChar char="ü"/>
            </a:pPr>
            <a:r>
              <a:rPr lang="en-US" sz="2000" dirty="0"/>
              <a:t>P</a:t>
            </a:r>
            <a:r>
              <a:rPr lang="en-US" sz="2000" dirty="0" smtClean="0"/>
              <a:t>rovide </a:t>
            </a:r>
            <a:r>
              <a:rPr lang="en-US" sz="2000" dirty="0"/>
              <a:t>clarity and flexibility for institutes of higher education (</a:t>
            </a:r>
            <a:r>
              <a:rPr lang="en-US" sz="2000" dirty="0" err="1"/>
              <a:t>IHE</a:t>
            </a:r>
            <a:r>
              <a:rPr lang="en-US" sz="2000" dirty="0" smtClean="0"/>
              <a:t>)</a:t>
            </a:r>
          </a:p>
          <a:p>
            <a:pPr lvl="1">
              <a:buFont typeface="Wingdings" panose="05000000000000000000" pitchFamily="2" charset="2"/>
              <a:buChar char="ü"/>
            </a:pPr>
            <a:r>
              <a:rPr lang="en-US" sz="2000" dirty="0" smtClean="0"/>
              <a:t>Provide </a:t>
            </a:r>
            <a:r>
              <a:rPr lang="en-US" sz="2000" dirty="0"/>
              <a:t>IHEs the option to use a high evidentiary standard (clear and convincing evidence </a:t>
            </a:r>
            <a:r>
              <a:rPr lang="en-US" sz="2000" dirty="0" smtClean="0"/>
              <a:t>vs. </a:t>
            </a:r>
            <a:r>
              <a:rPr lang="en-US" sz="2000" dirty="0"/>
              <a:t>preponderance of the evidence</a:t>
            </a:r>
            <a:r>
              <a:rPr lang="en-US" sz="2000" dirty="0" smtClean="0"/>
              <a:t>)</a:t>
            </a:r>
          </a:p>
          <a:p>
            <a:pPr lvl="1">
              <a:buFont typeface="Wingdings" panose="05000000000000000000" pitchFamily="2" charset="2"/>
              <a:buChar char="ü"/>
            </a:pPr>
            <a:r>
              <a:rPr lang="en-US" sz="2000" dirty="0"/>
              <a:t>C</a:t>
            </a:r>
            <a:r>
              <a:rPr lang="en-US" sz="2000" dirty="0" smtClean="0"/>
              <a:t>larify </a:t>
            </a:r>
            <a:r>
              <a:rPr lang="en-US" sz="2000" dirty="0"/>
              <a:t>the definition of sexual </a:t>
            </a:r>
            <a:r>
              <a:rPr lang="en-US" sz="2000" dirty="0" smtClean="0"/>
              <a:t>harassment</a:t>
            </a:r>
          </a:p>
          <a:p>
            <a:pPr lvl="1">
              <a:buFont typeface="Wingdings" panose="05000000000000000000" pitchFamily="2" charset="2"/>
              <a:buChar char="ü"/>
            </a:pPr>
            <a:r>
              <a:rPr lang="en-US" sz="2000" dirty="0" smtClean="0"/>
              <a:t>Require </a:t>
            </a:r>
            <a:r>
              <a:rPr lang="en-US" sz="2000" dirty="0"/>
              <a:t>supportive measures to be offered to </a:t>
            </a:r>
            <a:r>
              <a:rPr lang="en-US" sz="2000" dirty="0" smtClean="0"/>
              <a:t>complainants</a:t>
            </a:r>
          </a:p>
          <a:p>
            <a:pPr lvl="1">
              <a:buFont typeface="Wingdings" panose="05000000000000000000" pitchFamily="2" charset="2"/>
              <a:buChar char="ü"/>
            </a:pPr>
            <a:r>
              <a:rPr lang="en-US" sz="2000" dirty="0" smtClean="0"/>
              <a:t>Require </a:t>
            </a:r>
            <a:r>
              <a:rPr lang="en-US" sz="2000" dirty="0"/>
              <a:t>fairness and due process for both </a:t>
            </a:r>
            <a:r>
              <a:rPr lang="en-US" sz="2000" dirty="0" smtClean="0"/>
              <a:t>parties</a:t>
            </a:r>
          </a:p>
          <a:p>
            <a:pPr lvl="1">
              <a:buFont typeface="Wingdings" panose="05000000000000000000" pitchFamily="2" charset="2"/>
              <a:buChar char="ü"/>
            </a:pPr>
            <a:r>
              <a:rPr lang="en-US" sz="2000" dirty="0" smtClean="0"/>
              <a:t>Address </a:t>
            </a:r>
            <a:r>
              <a:rPr lang="en-US" sz="2000" dirty="0"/>
              <a:t>systemic bias in favor of </a:t>
            </a:r>
            <a:r>
              <a:rPr lang="en-US" sz="2000" dirty="0" smtClean="0"/>
              <a:t>complainants</a:t>
            </a:r>
          </a:p>
          <a:p>
            <a:pPr>
              <a:buFont typeface="Wingdings" panose="05000000000000000000" pitchFamily="2" charset="2"/>
              <a:buChar char="Ø"/>
            </a:pPr>
            <a:r>
              <a:rPr lang="en-US" sz="2400" dirty="0" smtClean="0"/>
              <a:t>Regulations </a:t>
            </a:r>
            <a:r>
              <a:rPr lang="en-US" sz="2400" dirty="0"/>
              <a:t>will not be enforced </a:t>
            </a:r>
            <a:r>
              <a:rPr lang="en-US" sz="2400" dirty="0" smtClean="0"/>
              <a:t>retroactively to try to redress pass matters that have already been decided. (See footnote 290 pg. 127) </a:t>
            </a:r>
          </a:p>
          <a:p>
            <a:pPr>
              <a:buFont typeface="Wingdings" panose="05000000000000000000" pitchFamily="2" charset="2"/>
              <a:buChar char="Ø"/>
            </a:pPr>
            <a:r>
              <a:rPr lang="en-US" sz="2400" dirty="0" smtClean="0"/>
              <a:t>Title </a:t>
            </a:r>
            <a:r>
              <a:rPr lang="en-US" sz="2400" dirty="0"/>
              <a:t>IX will (continue to) cover peer to peer </a:t>
            </a:r>
            <a:r>
              <a:rPr lang="en-US" sz="2400" dirty="0" smtClean="0"/>
              <a:t>harassment.</a:t>
            </a:r>
            <a:endParaRPr lang="en-US" sz="2400" dirty="0"/>
          </a:p>
        </p:txBody>
      </p:sp>
    </p:spTree>
    <p:extLst>
      <p:ext uri="{BB962C8B-B14F-4D97-AF65-F5344CB8AC3E}">
        <p14:creationId xmlns:p14="http://schemas.microsoft.com/office/powerpoint/2010/main" val="3488634464"/>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8724"/>
            <a:ext cx="10515600" cy="744840"/>
          </a:xfrm>
        </p:spPr>
        <p:txBody>
          <a:bodyPr/>
          <a:lstStyle/>
          <a:p>
            <a:r>
              <a:rPr lang="en-US" dirty="0"/>
              <a:t>Prevalence </a:t>
            </a:r>
            <a:r>
              <a:rPr lang="en-US" dirty="0" smtClean="0"/>
              <a:t>Data</a:t>
            </a:r>
            <a:endParaRPr lang="en-US" dirty="0"/>
          </a:p>
        </p:txBody>
      </p:sp>
      <p:sp>
        <p:nvSpPr>
          <p:cNvPr id="3" name="Content Placeholder 2"/>
          <p:cNvSpPr>
            <a:spLocks noGrp="1"/>
          </p:cNvSpPr>
          <p:nvPr>
            <p:ph idx="1"/>
          </p:nvPr>
        </p:nvSpPr>
        <p:spPr>
          <a:xfrm>
            <a:off x="838200" y="803564"/>
            <a:ext cx="10515600" cy="4872307"/>
          </a:xfrm>
        </p:spPr>
        <p:txBody>
          <a:bodyPr>
            <a:normAutofit/>
          </a:bodyPr>
          <a:lstStyle/>
          <a:p>
            <a:pPr marL="0" indent="0">
              <a:buNone/>
            </a:pPr>
            <a:r>
              <a:rPr lang="en-US" sz="2000" dirty="0"/>
              <a:t>Commenters highlighted data </a:t>
            </a:r>
            <a:r>
              <a:rPr lang="en-US" sz="2000" dirty="0" smtClean="0"/>
              <a:t>reflecting </a:t>
            </a:r>
            <a:r>
              <a:rPr lang="en-US" sz="2000" dirty="0"/>
              <a:t>the impact of sexual harassment on various groups at various institutions</a:t>
            </a:r>
            <a:r>
              <a:rPr lang="en-US" sz="2000" dirty="0" smtClean="0"/>
              <a:t>:</a:t>
            </a:r>
          </a:p>
          <a:p>
            <a:pPr marL="0" indent="0">
              <a:buNone/>
            </a:pPr>
            <a:endParaRPr lang="en-US" sz="2000" dirty="0" smtClean="0"/>
          </a:p>
          <a:p>
            <a:pPr marL="0" indent="0">
              <a:buNone/>
            </a:pPr>
            <a:endParaRPr lang="en-US" sz="2000" dirty="0"/>
          </a:p>
        </p:txBody>
      </p:sp>
      <p:graphicFrame>
        <p:nvGraphicFramePr>
          <p:cNvPr id="4" name="Table 3"/>
          <p:cNvGraphicFramePr>
            <a:graphicFrameLocks noGrp="1"/>
          </p:cNvGraphicFramePr>
          <p:nvPr>
            <p:extLst>
              <p:ext uri="{D42A27DB-BD31-4B8C-83A1-F6EECF244321}">
                <p14:modId xmlns:p14="http://schemas.microsoft.com/office/powerpoint/2010/main" val="1205088479"/>
              </p:ext>
            </p:extLst>
          </p:nvPr>
        </p:nvGraphicFramePr>
        <p:xfrm>
          <a:off x="1053547" y="1439398"/>
          <a:ext cx="10343322" cy="4236473"/>
        </p:xfrm>
        <a:graphic>
          <a:graphicData uri="http://schemas.openxmlformats.org/drawingml/2006/table">
            <a:tbl>
              <a:tblPr firstRow="1" bandRow="1">
                <a:tableStyleId>{5C22544A-7EE6-4342-B048-85BDC9FD1C3A}</a:tableStyleId>
              </a:tblPr>
              <a:tblGrid>
                <a:gridCol w="2550532">
                  <a:extLst>
                    <a:ext uri="{9D8B030D-6E8A-4147-A177-3AD203B41FA5}">
                      <a16:colId xmlns:a16="http://schemas.microsoft.com/office/drawing/2014/main" val="664616560"/>
                    </a:ext>
                  </a:extLst>
                </a:gridCol>
                <a:gridCol w="7792790">
                  <a:extLst>
                    <a:ext uri="{9D8B030D-6E8A-4147-A177-3AD203B41FA5}">
                      <a16:colId xmlns:a16="http://schemas.microsoft.com/office/drawing/2014/main" val="1123592550"/>
                    </a:ext>
                  </a:extLst>
                </a:gridCol>
              </a:tblGrid>
              <a:tr h="411801">
                <a:tc gridSpan="2">
                  <a:txBody>
                    <a:bodyPr/>
                    <a:lstStyle/>
                    <a:p>
                      <a:r>
                        <a:rPr lang="en-US" sz="1200" dirty="0" smtClean="0">
                          <a:solidFill>
                            <a:schemeClr val="tx1"/>
                          </a:solidFill>
                          <a:latin typeface="Arial" panose="020B0604020202020204" pitchFamily="34" charset="0"/>
                          <a:cs typeface="Arial" panose="020B0604020202020204" pitchFamily="34" charset="0"/>
                        </a:rPr>
                        <a:t>Prevalence Data</a:t>
                      </a:r>
                      <a:endParaRPr lang="en-US" sz="1200" dirty="0">
                        <a:solidFill>
                          <a:schemeClr val="tx1"/>
                        </a:solidFill>
                        <a:latin typeface="Arial" panose="020B0604020202020204" pitchFamily="34" charset="0"/>
                        <a:cs typeface="Arial" panose="020B0604020202020204" pitchFamily="34" charset="0"/>
                      </a:endParaRPr>
                    </a:p>
                  </a:txBody>
                  <a:tcPr>
                    <a:solidFill>
                      <a:schemeClr val="tx2">
                        <a:lumMod val="20000"/>
                        <a:lumOff val="80000"/>
                      </a:schemeClr>
                    </a:solidFill>
                  </a:tcPr>
                </a:tc>
                <a:tc hMerge="1">
                  <a:txBody>
                    <a:bodyPr/>
                    <a:lstStyle/>
                    <a:p>
                      <a:endParaRPr lang="en-US" dirty="0"/>
                    </a:p>
                  </a:txBody>
                  <a:tcPr/>
                </a:tc>
                <a:extLst>
                  <a:ext uri="{0D108BD9-81ED-4DB2-BD59-A6C34878D82A}">
                    <a16:rowId xmlns:a16="http://schemas.microsoft.com/office/drawing/2014/main" val="329954526"/>
                  </a:ext>
                </a:extLst>
              </a:tr>
              <a:tr h="778473">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Elementary and Secondary Schools</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51% of high school girls and 26% of high school boys experienced adolescent peer on peer sexual assault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victimization</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Sexual harassment impacted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one quarter to one third</a:t>
                      </a:r>
                      <a:r>
                        <a:rPr lang="en-US" sz="1200" baseline="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of </a:t>
                      </a: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all students grades 7-12 in the 2010-2011 academic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year </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chemeClr val="tx2">
                        <a:lumMod val="20000"/>
                        <a:lumOff val="80000"/>
                      </a:schemeClr>
                    </a:solidFill>
                  </a:tcPr>
                </a:tc>
                <a:extLst>
                  <a:ext uri="{0D108BD9-81ED-4DB2-BD59-A6C34878D82A}">
                    <a16:rowId xmlns:a16="http://schemas.microsoft.com/office/drawing/2014/main" val="860051513"/>
                  </a:ext>
                </a:extLst>
              </a:tr>
              <a:tr h="575393">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Post-Secondary Schools</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 in 5 women and 1 in 16 men are sexually assaulted in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college, </a:t>
                      </a: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with more risk in the first four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semesters</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1200"/>
                        </a:spcAft>
                      </a:pP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1 </a:t>
                      </a: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in 10 female graduate students were harassed by a faculty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member</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chemeClr val="tx2">
                        <a:lumMod val="20000"/>
                        <a:lumOff val="80000"/>
                      </a:schemeClr>
                    </a:solidFill>
                  </a:tcPr>
                </a:tc>
                <a:extLst>
                  <a:ext uri="{0D108BD9-81ED-4DB2-BD59-A6C34878D82A}">
                    <a16:rowId xmlns:a16="http://schemas.microsoft.com/office/drawing/2014/main" val="3039444574"/>
                  </a:ext>
                </a:extLst>
              </a:tr>
              <a:tr h="411801">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Women</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84</a:t>
                      </a: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of sexual assaults and rape victims are female; highest rate occurs between ages of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16-24</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chemeClr val="tx2">
                        <a:lumMod val="20000"/>
                        <a:lumOff val="80000"/>
                      </a:schemeClr>
                    </a:solidFill>
                  </a:tcPr>
                </a:tc>
                <a:extLst>
                  <a:ext uri="{0D108BD9-81ED-4DB2-BD59-A6C34878D82A}">
                    <a16:rowId xmlns:a16="http://schemas.microsoft.com/office/drawing/2014/main" val="545334652"/>
                  </a:ext>
                </a:extLst>
              </a:tr>
              <a:tr h="411801">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Men</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Men are more likely to be assaulted than falsely accused of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assault</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chemeClr val="tx2">
                        <a:lumMod val="20000"/>
                        <a:lumOff val="80000"/>
                      </a:schemeClr>
                    </a:solidFill>
                  </a:tcPr>
                </a:tc>
                <a:extLst>
                  <a:ext uri="{0D108BD9-81ED-4DB2-BD59-A6C34878D82A}">
                    <a16:rowId xmlns:a16="http://schemas.microsoft.com/office/drawing/2014/main" val="2973719734"/>
                  </a:ext>
                </a:extLst>
              </a:tr>
              <a:tr h="411801">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LGBTQ</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LGBTQ individuals experience higher lifetime prevalence of sexual violence than their heterosexual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counterparts</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chemeClr val="tx2">
                        <a:lumMod val="20000"/>
                        <a:lumOff val="80000"/>
                      </a:schemeClr>
                    </a:solidFill>
                  </a:tcPr>
                </a:tc>
                <a:extLst>
                  <a:ext uri="{0D108BD9-81ED-4DB2-BD59-A6C34878D82A}">
                    <a16:rowId xmlns:a16="http://schemas.microsoft.com/office/drawing/2014/main" val="1452554014"/>
                  </a:ext>
                </a:extLst>
              </a:tr>
              <a:tr h="411801">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Persons of Color</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31% of girls between the ages of 14-18 with a focus on Black, Latina, Asian, Native American, and LGBTQ individuals who were surveyed survived sexual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assault</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chemeClr val="tx2">
                        <a:lumMod val="20000"/>
                        <a:lumOff val="80000"/>
                      </a:schemeClr>
                    </a:solidFill>
                  </a:tcPr>
                </a:tc>
                <a:extLst>
                  <a:ext uri="{0D108BD9-81ED-4DB2-BD59-A6C34878D82A}">
                    <a16:rowId xmlns:a16="http://schemas.microsoft.com/office/drawing/2014/main" val="1312273422"/>
                  </a:ext>
                </a:extLst>
              </a:tr>
              <a:tr h="411801">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Individuals with Disabilities</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2.9 times as likely as peers to be sexually assaulted.  More than 90% of all people with developmental disabilities will experience sexual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assault</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chemeClr val="tx2">
                        <a:lumMod val="20000"/>
                        <a:lumOff val="80000"/>
                      </a:schemeClr>
                    </a:solidFill>
                  </a:tcPr>
                </a:tc>
                <a:extLst>
                  <a:ext uri="{0D108BD9-81ED-4DB2-BD59-A6C34878D82A}">
                    <a16:rowId xmlns:a16="http://schemas.microsoft.com/office/drawing/2014/main" val="2174197544"/>
                  </a:ext>
                </a:extLst>
              </a:tr>
              <a:tr h="411801">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Immigrants</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Immigrant girls are twice as likely as non-immigrant peers to have experienced incidents of sexual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assault</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chemeClr val="tx2">
                        <a:lumMod val="20000"/>
                        <a:lumOff val="80000"/>
                      </a:schemeClr>
                    </a:solidFill>
                  </a:tcPr>
                </a:tc>
                <a:extLst>
                  <a:ext uri="{0D108BD9-81ED-4DB2-BD59-A6C34878D82A}">
                    <a16:rowId xmlns:a16="http://schemas.microsoft.com/office/drawing/2014/main" val="1941433915"/>
                  </a:ext>
                </a:extLst>
              </a:tr>
            </a:tbl>
          </a:graphicData>
        </a:graphic>
      </p:graphicFrame>
    </p:spTree>
    <p:extLst>
      <p:ext uri="{BB962C8B-B14F-4D97-AF65-F5344CB8AC3E}">
        <p14:creationId xmlns:p14="http://schemas.microsoft.com/office/powerpoint/2010/main" val="1356175922"/>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6776"/>
            <a:ext cx="10515600" cy="1325563"/>
          </a:xfrm>
        </p:spPr>
        <p:txBody>
          <a:bodyPr/>
          <a:lstStyle/>
          <a:p>
            <a:r>
              <a:rPr lang="en-US" dirty="0"/>
              <a:t>Prevalence </a:t>
            </a:r>
            <a:r>
              <a:rPr lang="en-US" dirty="0" smtClean="0"/>
              <a:t>Data (Cont’d)</a:t>
            </a:r>
            <a:endParaRPr lang="en-US" dirty="0"/>
          </a:p>
        </p:txBody>
      </p:sp>
      <p:sp>
        <p:nvSpPr>
          <p:cNvPr id="3" name="Content Placeholder 2"/>
          <p:cNvSpPr>
            <a:spLocks noGrp="1"/>
          </p:cNvSpPr>
          <p:nvPr>
            <p:ph idx="1"/>
          </p:nvPr>
        </p:nvSpPr>
        <p:spPr>
          <a:xfrm>
            <a:off x="838200" y="1472339"/>
            <a:ext cx="10515600" cy="4203531"/>
          </a:xfrm>
        </p:spPr>
        <p:txBody>
          <a:bodyPr>
            <a:normAutofit/>
          </a:bodyPr>
          <a:lstStyle/>
          <a:p>
            <a:pPr marL="0" indent="0">
              <a:buNone/>
            </a:pPr>
            <a:endParaRPr lang="en-US" dirty="0" smtClean="0"/>
          </a:p>
          <a:p>
            <a:pPr marL="0" indent="0">
              <a:buNone/>
            </a:pPr>
            <a:r>
              <a:rPr lang="en-US" dirty="0" smtClean="0"/>
              <a:t>The Department </a:t>
            </a:r>
            <a:r>
              <a:rPr lang="en-US" dirty="0"/>
              <a:t>acknowledged the prevalence </a:t>
            </a:r>
            <a:r>
              <a:rPr lang="en-US" dirty="0" smtClean="0"/>
              <a:t>data cited by commenters </a:t>
            </a:r>
            <a:r>
              <a:rPr lang="en-US" dirty="0"/>
              <a:t>and responded as follows:</a:t>
            </a:r>
          </a:p>
          <a:p>
            <a:pPr marL="0" indent="0">
              <a:buNone/>
            </a:pPr>
            <a:r>
              <a:rPr lang="en-US" dirty="0"/>
              <a:t>	</a:t>
            </a:r>
            <a:endParaRPr lang="en-US" dirty="0" smtClean="0"/>
          </a:p>
          <a:p>
            <a:pPr marL="457200" lvl="1" indent="0" defTabSz="457200">
              <a:buNone/>
              <a:tabLst>
                <a:tab pos="8859838" algn="l"/>
              </a:tabLst>
            </a:pPr>
            <a:r>
              <a:rPr lang="en-US" dirty="0" smtClean="0"/>
              <a:t>“</a:t>
            </a:r>
            <a:r>
              <a:rPr lang="en-US" dirty="0"/>
              <a:t>When sexual harassment constitutes sex </a:t>
            </a:r>
            <a:r>
              <a:rPr lang="en-US" dirty="0" smtClean="0"/>
              <a:t>discrimination </a:t>
            </a:r>
            <a:r>
              <a:rPr lang="en-US" dirty="0"/>
              <a:t>covered by Title IX, the final regulations hold schools accountable for responding in ways that restore or preserve a complainant’s equal access to education.”</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278732590"/>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3964"/>
            <a:ext cx="10515600" cy="757381"/>
          </a:xfrm>
        </p:spPr>
        <p:txBody>
          <a:bodyPr/>
          <a:lstStyle/>
          <a:p>
            <a:r>
              <a:rPr lang="en-US" dirty="0"/>
              <a:t>Impact </a:t>
            </a:r>
            <a:r>
              <a:rPr lang="en-US" dirty="0" smtClean="0"/>
              <a:t>Data: Comment/Response</a:t>
            </a:r>
            <a:endParaRPr lang="en-US" dirty="0"/>
          </a:p>
        </p:txBody>
      </p:sp>
      <p:sp>
        <p:nvSpPr>
          <p:cNvPr id="3" name="Content Placeholder 2"/>
          <p:cNvSpPr>
            <a:spLocks noGrp="1"/>
          </p:cNvSpPr>
          <p:nvPr>
            <p:ph idx="1"/>
          </p:nvPr>
        </p:nvSpPr>
        <p:spPr>
          <a:xfrm>
            <a:off x="838200" y="951345"/>
            <a:ext cx="10515600" cy="4724525"/>
          </a:xfrm>
        </p:spPr>
        <p:txBody>
          <a:bodyPr>
            <a:normAutofit fontScale="85000" lnSpcReduction="20000"/>
          </a:bodyPr>
          <a:lstStyle/>
          <a:p>
            <a:r>
              <a:rPr lang="en-US" dirty="0" smtClean="0"/>
              <a:t>Bullying</a:t>
            </a:r>
            <a:r>
              <a:rPr lang="en-US" dirty="0"/>
              <a:t>, sexual harassment and sexual assault contribute to mental health </a:t>
            </a:r>
            <a:r>
              <a:rPr lang="en-US" dirty="0" smtClean="0"/>
              <a:t>problems</a:t>
            </a:r>
          </a:p>
          <a:p>
            <a:r>
              <a:rPr lang="en-US" dirty="0" smtClean="0"/>
              <a:t>Detrimental </a:t>
            </a:r>
            <a:r>
              <a:rPr lang="en-US" dirty="0"/>
              <a:t>impact on victims is </a:t>
            </a:r>
            <a:r>
              <a:rPr lang="en-US" dirty="0" smtClean="0"/>
              <a:t>vast</a:t>
            </a:r>
          </a:p>
          <a:p>
            <a:pPr marL="0" indent="0">
              <a:buNone/>
            </a:pPr>
            <a:r>
              <a:rPr lang="en-US" dirty="0"/>
              <a:t>	</a:t>
            </a:r>
            <a:r>
              <a:rPr lang="en-US" dirty="0" smtClean="0"/>
              <a:t>87</a:t>
            </a:r>
            <a:r>
              <a:rPr lang="en-US" dirty="0"/>
              <a:t>% of sexual harassment victims report a negative </a:t>
            </a:r>
            <a:r>
              <a:rPr lang="en-US" dirty="0" smtClean="0"/>
              <a:t>effect</a:t>
            </a:r>
          </a:p>
          <a:p>
            <a:pPr marL="0" indent="0">
              <a:buNone/>
            </a:pPr>
            <a:r>
              <a:rPr lang="en-US" dirty="0"/>
              <a:t>	</a:t>
            </a:r>
            <a:r>
              <a:rPr lang="en-US" dirty="0" smtClean="0"/>
              <a:t>37</a:t>
            </a:r>
            <a:r>
              <a:rPr lang="en-US" dirty="0"/>
              <a:t>% of girls and 25% of boys do not want to return to </a:t>
            </a:r>
            <a:r>
              <a:rPr lang="en-US" dirty="0" smtClean="0"/>
              <a:t>school</a:t>
            </a:r>
          </a:p>
          <a:p>
            <a:r>
              <a:rPr lang="en-US" dirty="0" smtClean="0"/>
              <a:t>Victims </a:t>
            </a:r>
            <a:r>
              <a:rPr lang="en-US" dirty="0"/>
              <a:t>suffer decreased productivity, increased absenteeism, difficulty studying, and difficulty sleeping, dropping </a:t>
            </a:r>
            <a:r>
              <a:rPr lang="en-US" dirty="0" smtClean="0"/>
              <a:t>classes </a:t>
            </a:r>
            <a:r>
              <a:rPr lang="en-US" dirty="0"/>
              <a:t>and changing </a:t>
            </a:r>
            <a:r>
              <a:rPr lang="en-US" dirty="0" smtClean="0"/>
              <a:t>majors</a:t>
            </a:r>
          </a:p>
          <a:p>
            <a:r>
              <a:rPr lang="en-US" dirty="0" smtClean="0"/>
              <a:t>Rape </a:t>
            </a:r>
            <a:r>
              <a:rPr lang="en-US" dirty="0"/>
              <a:t>victims suffer long term negative </a:t>
            </a:r>
            <a:r>
              <a:rPr lang="en-US" dirty="0" smtClean="0"/>
              <a:t>outcomes</a:t>
            </a:r>
          </a:p>
          <a:p>
            <a:pPr marL="0" indent="0">
              <a:buNone/>
            </a:pPr>
            <a:r>
              <a:rPr lang="en-US" b="1" u="sng" dirty="0" smtClean="0"/>
              <a:t>								</a:t>
            </a:r>
          </a:p>
          <a:p>
            <a:pPr marL="0" indent="0">
              <a:buNone/>
            </a:pPr>
            <a:r>
              <a:rPr lang="en-US" b="1" dirty="0" smtClean="0"/>
              <a:t>Final </a:t>
            </a:r>
            <a:r>
              <a:rPr lang="en-US" b="1" dirty="0"/>
              <a:t>Regulations address these concerns by requiring supportive measures be offered to complainants irrespective of whether the complainant files a formal complaint and requires remedies when respondent is found </a:t>
            </a:r>
            <a:r>
              <a:rPr lang="en-US" b="1" dirty="0" smtClean="0"/>
              <a:t>responsible.</a:t>
            </a:r>
          </a:p>
          <a:p>
            <a:pPr marL="0" indent="0">
              <a:buNone/>
            </a:pPr>
            <a:r>
              <a:rPr lang="en-US" dirty="0" smtClean="0"/>
              <a:t>Regulations </a:t>
            </a:r>
            <a:r>
              <a:rPr lang="en-US" dirty="0"/>
              <a:t>seek to avoid non-supportive response or institutional betrayal.</a:t>
            </a:r>
          </a:p>
          <a:p>
            <a:pPr marL="0" indent="0">
              <a:buNone/>
            </a:pPr>
            <a:endParaRPr lang="en-US" dirty="0"/>
          </a:p>
        </p:txBody>
      </p:sp>
    </p:spTree>
    <p:extLst>
      <p:ext uri="{BB962C8B-B14F-4D97-AF65-F5344CB8AC3E}">
        <p14:creationId xmlns:p14="http://schemas.microsoft.com/office/powerpoint/2010/main" val="4233855277"/>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91020"/>
          </a:xfrm>
        </p:spPr>
        <p:txBody>
          <a:bodyPr/>
          <a:lstStyle/>
          <a:p>
            <a:r>
              <a:rPr lang="en-US" dirty="0"/>
              <a:t>Cost </a:t>
            </a:r>
            <a:r>
              <a:rPr lang="en-US" dirty="0" smtClean="0"/>
              <a:t>Data: Comment/Response</a:t>
            </a:r>
            <a:endParaRPr lang="en-US" dirty="0"/>
          </a:p>
        </p:txBody>
      </p:sp>
      <p:sp>
        <p:nvSpPr>
          <p:cNvPr id="3" name="Content Placeholder 2"/>
          <p:cNvSpPr>
            <a:spLocks noGrp="1"/>
          </p:cNvSpPr>
          <p:nvPr>
            <p:ph idx="1"/>
          </p:nvPr>
        </p:nvSpPr>
        <p:spPr>
          <a:xfrm>
            <a:off x="838200" y="1126837"/>
            <a:ext cx="10515600" cy="4539798"/>
          </a:xfrm>
        </p:spPr>
        <p:txBody>
          <a:bodyPr>
            <a:normAutofit/>
          </a:bodyPr>
          <a:lstStyle/>
          <a:p>
            <a:r>
              <a:rPr lang="en-US" dirty="0"/>
              <a:t>Rape and sexual assault survivors incur significant financial </a:t>
            </a:r>
            <a:r>
              <a:rPr lang="en-US" dirty="0" smtClean="0"/>
              <a:t>costs, </a:t>
            </a:r>
            <a:r>
              <a:rPr lang="en-US" dirty="0"/>
              <a:t>such as costs of medical and psychological </a:t>
            </a:r>
            <a:r>
              <a:rPr lang="en-US" dirty="0" smtClean="0"/>
              <a:t>treatment </a:t>
            </a:r>
            <a:r>
              <a:rPr lang="en-US" dirty="0"/>
              <a:t>and lost time at work.</a:t>
            </a:r>
          </a:p>
          <a:p>
            <a:pPr lvl="1"/>
            <a:r>
              <a:rPr lang="en-US" dirty="0" smtClean="0"/>
              <a:t>A </a:t>
            </a:r>
            <a:r>
              <a:rPr lang="en-US" dirty="0"/>
              <a:t>single rape costs a victim between $87,000 </a:t>
            </a:r>
            <a:r>
              <a:rPr lang="en-US" dirty="0" smtClean="0"/>
              <a:t>– </a:t>
            </a:r>
            <a:r>
              <a:rPr lang="en-US" dirty="0"/>
              <a:t>$</a:t>
            </a:r>
            <a:r>
              <a:rPr lang="en-US" dirty="0" smtClean="0"/>
              <a:t>240,776</a:t>
            </a:r>
          </a:p>
          <a:p>
            <a:pPr lvl="1"/>
            <a:r>
              <a:rPr lang="en-US" dirty="0" smtClean="0"/>
              <a:t>Rape </a:t>
            </a:r>
            <a:r>
              <a:rPr lang="en-US" dirty="0"/>
              <a:t>survivors lose an average of 8 days of pay work per </a:t>
            </a:r>
            <a:r>
              <a:rPr lang="en-US" dirty="0" smtClean="0"/>
              <a:t>assault</a:t>
            </a:r>
          </a:p>
          <a:p>
            <a:pPr marL="457200" lvl="1" indent="0">
              <a:buNone/>
            </a:pPr>
            <a:r>
              <a:rPr lang="en-US" dirty="0" smtClean="0"/>
              <a:t>______________________________________</a:t>
            </a:r>
            <a:endParaRPr lang="en-US" dirty="0"/>
          </a:p>
          <a:p>
            <a:pPr marL="0" indent="0">
              <a:buNone/>
            </a:pPr>
            <a:r>
              <a:rPr lang="en-US" sz="2400" dirty="0" smtClean="0"/>
              <a:t>The Department </a:t>
            </a:r>
            <a:r>
              <a:rPr lang="en-US" sz="2400" dirty="0"/>
              <a:t>believes that the supportive measures and remedies to the complainant when the result of the grievance process is a finding that respondent is responsible will help avoid costs the flow from lost educational opportunities.</a:t>
            </a:r>
          </a:p>
          <a:p>
            <a:pPr marL="0" indent="0">
              <a:buNone/>
            </a:pPr>
            <a:endParaRPr lang="en-US" dirty="0"/>
          </a:p>
        </p:txBody>
      </p:sp>
    </p:spTree>
    <p:extLst>
      <p:ext uri="{BB962C8B-B14F-4D97-AF65-F5344CB8AC3E}">
        <p14:creationId xmlns:p14="http://schemas.microsoft.com/office/powerpoint/2010/main" val="1125382904"/>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School </a:t>
            </a:r>
            <a:r>
              <a:rPr lang="en-US" dirty="0"/>
              <a:t>E</a:t>
            </a:r>
            <a:r>
              <a:rPr lang="en-US" dirty="0" smtClean="0"/>
              <a:t>ntities </a:t>
            </a:r>
            <a:r>
              <a:rPr lang="en-US" dirty="0"/>
              <a:t>T</a:t>
            </a:r>
            <a:r>
              <a:rPr lang="en-US" dirty="0" smtClean="0"/>
              <a:t>hat </a:t>
            </a:r>
            <a:r>
              <a:rPr lang="en-US" dirty="0"/>
              <a:t>A</a:t>
            </a:r>
            <a:r>
              <a:rPr lang="en-US" dirty="0" smtClean="0"/>
              <a:t>re </a:t>
            </a:r>
            <a:r>
              <a:rPr lang="en-US" dirty="0"/>
              <a:t>K-12 S</a:t>
            </a:r>
            <a:r>
              <a:rPr lang="en-US" dirty="0" smtClean="0"/>
              <a:t>chools</a:t>
            </a:r>
            <a:endParaRPr lang="en-US" dirty="0"/>
          </a:p>
        </p:txBody>
      </p:sp>
      <p:sp>
        <p:nvSpPr>
          <p:cNvPr id="3" name="Content Placeholder 2"/>
          <p:cNvSpPr>
            <a:spLocks noGrp="1"/>
          </p:cNvSpPr>
          <p:nvPr>
            <p:ph idx="1"/>
          </p:nvPr>
        </p:nvSpPr>
        <p:spPr/>
        <p:txBody>
          <a:bodyPr>
            <a:normAutofit/>
          </a:bodyPr>
          <a:lstStyle/>
          <a:p>
            <a:pPr lvl="0"/>
            <a:r>
              <a:rPr lang="en-US" sz="2400" dirty="0">
                <a:solidFill>
                  <a:prstClr val="black"/>
                </a:solidFill>
              </a:rPr>
              <a:t>K-12 school entities have flexibility to apply the procedures that fit the needs of the school’s educational environment.</a:t>
            </a:r>
          </a:p>
          <a:p>
            <a:pPr lvl="0"/>
            <a:r>
              <a:rPr lang="en-US" sz="2400" dirty="0">
                <a:solidFill>
                  <a:prstClr val="black"/>
                </a:solidFill>
              </a:rPr>
              <a:t>Rules adopted for the Title IX grievance </a:t>
            </a:r>
            <a:r>
              <a:rPr lang="en-US" sz="2400" dirty="0" smtClean="0">
                <a:solidFill>
                  <a:prstClr val="black"/>
                </a:solidFill>
              </a:rPr>
              <a:t>procedure, </a:t>
            </a:r>
            <a:r>
              <a:rPr lang="en-US" sz="2400" dirty="0">
                <a:solidFill>
                  <a:prstClr val="black"/>
                </a:solidFill>
              </a:rPr>
              <a:t>including those that apply to any hearing process, must apply equally to both parties.</a:t>
            </a:r>
          </a:p>
          <a:p>
            <a:pPr lvl="0"/>
            <a:r>
              <a:rPr lang="en-US" sz="2400" dirty="0">
                <a:solidFill>
                  <a:prstClr val="black"/>
                </a:solidFill>
              </a:rPr>
              <a:t>Within this restriction, K-12 school entities retain discretion to decide how to conduct hearing, if the school entity selects that option.  </a:t>
            </a:r>
          </a:p>
          <a:p>
            <a:pPr lvl="0"/>
            <a:r>
              <a:rPr lang="en-US" sz="2400" dirty="0">
                <a:solidFill>
                  <a:prstClr val="black"/>
                </a:solidFill>
              </a:rPr>
              <a:t>Parents and guardians retain all legal rights to act on behalf of a party.  </a:t>
            </a:r>
          </a:p>
          <a:p>
            <a:pPr lvl="0"/>
            <a:r>
              <a:rPr lang="en-US" sz="2400" dirty="0">
                <a:solidFill>
                  <a:prstClr val="black"/>
                </a:solidFill>
              </a:rPr>
              <a:t>School entities can </a:t>
            </a:r>
            <a:r>
              <a:rPr lang="en-US" sz="2400" dirty="0" smtClean="0">
                <a:solidFill>
                  <a:prstClr val="black"/>
                </a:solidFill>
              </a:rPr>
              <a:t>adopt rules of decorum that apply to the grievance process.  </a:t>
            </a:r>
            <a:endParaRPr lang="en-US" sz="2400" dirty="0">
              <a:solidFill>
                <a:prstClr val="black"/>
              </a:solidFill>
            </a:endParaRPr>
          </a:p>
          <a:p>
            <a:endParaRPr lang="en-US" dirty="0"/>
          </a:p>
        </p:txBody>
      </p:sp>
    </p:spTree>
    <p:extLst>
      <p:ext uri="{BB962C8B-B14F-4D97-AF65-F5344CB8AC3E}">
        <p14:creationId xmlns:p14="http://schemas.microsoft.com/office/powerpoint/2010/main" val="3084197757"/>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Department of Education: Comments on Hearings for K-12 School </a:t>
            </a:r>
            <a:r>
              <a:rPr lang="en-US" dirty="0"/>
              <a:t>E</a:t>
            </a:r>
            <a:r>
              <a:rPr lang="en-US" dirty="0" smtClean="0"/>
              <a:t>ntities</a:t>
            </a:r>
            <a:endParaRPr lang="en-US" dirty="0"/>
          </a:p>
        </p:txBody>
      </p:sp>
      <p:sp>
        <p:nvSpPr>
          <p:cNvPr id="3" name="Content Placeholder 2"/>
          <p:cNvSpPr>
            <a:spLocks noGrp="1"/>
          </p:cNvSpPr>
          <p:nvPr>
            <p:ph idx="1"/>
          </p:nvPr>
        </p:nvSpPr>
        <p:spPr/>
        <p:txBody>
          <a:bodyPr>
            <a:normAutofit/>
          </a:bodyPr>
          <a:lstStyle/>
          <a:p>
            <a:r>
              <a:rPr lang="en-US" i="1" dirty="0" smtClean="0"/>
              <a:t>“In </a:t>
            </a:r>
            <a:r>
              <a:rPr lang="en-US" i="1" dirty="0"/>
              <a:t>order to leave school districts as much flexibility as possible while creating a consistent, predictable grievance process framework, the Department declines to foreclose the option of holding hearings (whether “live” or otherwise) in elementary and secondary schools. Local school officials, for example, could determine that their educational community is best served by holding live hearings for high school students, for students above a certain age, or not at all</a:t>
            </a:r>
            <a:r>
              <a:rPr lang="en-US" i="1" dirty="0" smtClean="0"/>
              <a:t>.” </a:t>
            </a:r>
            <a:r>
              <a:rPr lang="en-US" i="1" dirty="0"/>
              <a:t>FN </a:t>
            </a:r>
            <a:r>
              <a:rPr lang="en-US" i="1" dirty="0" smtClean="0"/>
              <a:t>1395</a:t>
            </a:r>
            <a:endParaRPr lang="en-US" i="1" dirty="0"/>
          </a:p>
        </p:txBody>
      </p:sp>
    </p:spTree>
    <p:extLst>
      <p:ext uri="{BB962C8B-B14F-4D97-AF65-F5344CB8AC3E}">
        <p14:creationId xmlns:p14="http://schemas.microsoft.com/office/powerpoint/2010/main" val="9495448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Fox Design Colors">
      <a:dk1>
        <a:sysClr val="windowText" lastClr="000000"/>
      </a:dk1>
      <a:lt1>
        <a:sysClr val="window" lastClr="FFFFFF"/>
      </a:lt1>
      <a:dk2>
        <a:srgbClr val="439D39"/>
      </a:dk2>
      <a:lt2>
        <a:srgbClr val="E7E6E6"/>
      </a:lt2>
      <a:accent1>
        <a:srgbClr val="97BFCC"/>
      </a:accent1>
      <a:accent2>
        <a:srgbClr val="F99A32"/>
      </a:accent2>
      <a:accent3>
        <a:srgbClr val="439639"/>
      </a:accent3>
      <a:accent4>
        <a:srgbClr val="3C6F81"/>
      </a:accent4>
      <a:accent5>
        <a:srgbClr val="626262"/>
      </a:accent5>
      <a:accent6>
        <a:srgbClr val="266929"/>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5C36F28B-20A6-43DA-9144-2DA602247C58}" vid="{2F1B2665-824C-44D7-8BF4-F4985CA88AA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emplate>
  <TotalTime>0</TotalTime>
  <Words>22314</Words>
  <Application>Microsoft Office PowerPoint</Application>
  <PresentationFormat>Widescreen</PresentationFormat>
  <Paragraphs>1668</Paragraphs>
  <Slides>235</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235</vt:i4>
      </vt:variant>
    </vt:vector>
  </HeadingPairs>
  <TitlesOfParts>
    <vt:vector size="246" baseType="lpstr">
      <vt:lpstr>ＭＳ Ｐゴシック</vt:lpstr>
      <vt:lpstr>Yu Gothic UI Semilight</vt:lpstr>
      <vt:lpstr>Arial</vt:lpstr>
      <vt:lpstr>Arial Black</vt:lpstr>
      <vt:lpstr>Calibri</vt:lpstr>
      <vt:lpstr>Courier New</vt:lpstr>
      <vt:lpstr>Helvetica Neue</vt:lpstr>
      <vt:lpstr>Times New Roman</vt:lpstr>
      <vt:lpstr>Wingdings</vt:lpstr>
      <vt:lpstr>Wingdings 2</vt:lpstr>
      <vt:lpstr>Office Theme</vt:lpstr>
      <vt:lpstr> Title IX Toolkit Two-Part Training on U.S. Department of Education Office of Civil Rights Final Regulations  Issued May 2020 </vt:lpstr>
      <vt:lpstr>Presenters  Kelley B. Hodge Bonnie A. Young Samuel A. Haaz Caroline K. McGlynn Trisha B. Stein  </vt:lpstr>
      <vt:lpstr>Virtual Live Training Requests:  Please Mute Yourself  Place Questions in the Chat</vt:lpstr>
      <vt:lpstr>Training Content</vt:lpstr>
      <vt:lpstr>Agenda</vt:lpstr>
      <vt:lpstr>Title IX Final Regulations Part I: Understanding the New Regulations</vt:lpstr>
      <vt:lpstr>Title IX Key Questions</vt:lpstr>
      <vt:lpstr>Title IX Key Questions (Cont’d)</vt:lpstr>
      <vt:lpstr>Examples of Terms</vt:lpstr>
      <vt:lpstr>Key Personnel in Title IX Process</vt:lpstr>
      <vt:lpstr>What Must the Key Personnel Know?</vt:lpstr>
      <vt:lpstr>What Else Must Schools Consider?</vt:lpstr>
      <vt:lpstr>Statement &amp; History of Title IX</vt:lpstr>
      <vt:lpstr>What is Title IX?</vt:lpstr>
      <vt:lpstr>Duty to Prohibit Discrimination in Education</vt:lpstr>
      <vt:lpstr>History of Title IX</vt:lpstr>
      <vt:lpstr>History of Title IX (Cont’d)</vt:lpstr>
      <vt:lpstr>History of Title IX (Cont’d)</vt:lpstr>
      <vt:lpstr>History of Title IX (Cont’d)</vt:lpstr>
      <vt:lpstr>History of Title IX (Cont’d)</vt:lpstr>
      <vt:lpstr> History of Title IX (Cont’d)</vt:lpstr>
      <vt:lpstr>History of Title IX (Cont’d)</vt:lpstr>
      <vt:lpstr>History of Title IX (Cont’d)</vt:lpstr>
      <vt:lpstr>History of Title IX (Cont’d)</vt:lpstr>
      <vt:lpstr>New Final Regulations</vt:lpstr>
      <vt:lpstr>The New Title IX Regulations</vt:lpstr>
      <vt:lpstr>Prelude to the New Regulations for K-12 Schools</vt:lpstr>
      <vt:lpstr>Why Did the Department Issue the New Final Regulations?</vt:lpstr>
      <vt:lpstr>What Are the Final Regulations?</vt:lpstr>
      <vt:lpstr>What Do the Final Regulations Require?</vt:lpstr>
      <vt:lpstr>Key Terms Repeated in the Regulations</vt:lpstr>
      <vt:lpstr>Highlights: Key Provisions in the Final Regulations</vt:lpstr>
      <vt:lpstr>Compliance With New Regulations</vt:lpstr>
      <vt:lpstr>Compliance With New Regulations (Cont’d)</vt:lpstr>
      <vt:lpstr> Purpose and Scope of Title IX</vt:lpstr>
      <vt:lpstr>The Purpose of Title IX</vt:lpstr>
      <vt:lpstr>Understanding Title IX </vt:lpstr>
      <vt:lpstr>Understanding Title IX (Cont’d)</vt:lpstr>
      <vt:lpstr>Understanding Title IX (Cont’d) </vt:lpstr>
      <vt:lpstr>Understanding Title IX (Cont’d)</vt:lpstr>
      <vt:lpstr>Conduct Covered Under Title IX</vt:lpstr>
      <vt:lpstr>Federal Financial Assistance</vt:lpstr>
      <vt:lpstr>The “Do Both” Requirement</vt:lpstr>
      <vt:lpstr>Response Obligations</vt:lpstr>
      <vt:lpstr>Notice on How To Report</vt:lpstr>
      <vt:lpstr>School’s Duty to Respond to Sexual Harassment</vt:lpstr>
      <vt:lpstr>Jurisdiction</vt:lpstr>
      <vt:lpstr>Jurisdiction (Cont’d)</vt:lpstr>
      <vt:lpstr>Jurisdiction (Cont’d)</vt:lpstr>
      <vt:lpstr>Title IX Definitions 34 CFR §106</vt:lpstr>
      <vt:lpstr> Definitions</vt:lpstr>
      <vt:lpstr>Sexual Harassment</vt:lpstr>
      <vt:lpstr>Sexual Harassment (Cont’d)</vt:lpstr>
      <vt:lpstr>Sexual Assault</vt:lpstr>
      <vt:lpstr>Dating Violence</vt:lpstr>
      <vt:lpstr>Domestic Violence (Cont’d)</vt:lpstr>
      <vt:lpstr>Stalking</vt:lpstr>
      <vt:lpstr>Retaliation </vt:lpstr>
      <vt:lpstr>Consent</vt:lpstr>
      <vt:lpstr> Complainant/Respondent </vt:lpstr>
      <vt:lpstr>Actual Knowledge</vt:lpstr>
      <vt:lpstr>Notice</vt:lpstr>
      <vt:lpstr>Educational Program or Activity</vt:lpstr>
      <vt:lpstr>Deliberate Indifference</vt:lpstr>
      <vt:lpstr>Supportive Measures  </vt:lpstr>
      <vt:lpstr> Supportive Measures</vt:lpstr>
      <vt:lpstr>Emergency Removal Process</vt:lpstr>
      <vt:lpstr>Emergency Removal Process (Cont’d)</vt:lpstr>
      <vt:lpstr>Administrative Leave</vt:lpstr>
      <vt:lpstr>Formal Complaint</vt:lpstr>
      <vt:lpstr>Due Process</vt:lpstr>
      <vt:lpstr>Grievance Process</vt:lpstr>
      <vt:lpstr>Informal Resolution Process</vt:lpstr>
      <vt:lpstr>Standard of Proof</vt:lpstr>
      <vt:lpstr>Roles &amp; Responsibilities</vt:lpstr>
      <vt:lpstr>Title IX Coordinators, Investigators, Decision Makers &amp; Informal Resolution Facilitators</vt:lpstr>
      <vt:lpstr>Title IX Coordinator</vt:lpstr>
      <vt:lpstr>What is the Role of the Title IX Coordinator?</vt:lpstr>
      <vt:lpstr>Duties of Title IX Coordinator</vt:lpstr>
      <vt:lpstr>What is the Role of the Title IX Coordinator? (Cont’d)</vt:lpstr>
      <vt:lpstr>Who Can Be a Title IX Coordinator vs.  Who Should Not Be a Title IX Coordinator </vt:lpstr>
      <vt:lpstr>Multiple Reports of Alleged Conduct</vt:lpstr>
      <vt:lpstr>Investigator</vt:lpstr>
      <vt:lpstr>Decision Maker</vt:lpstr>
      <vt:lpstr>Informal Resolution Facilitator</vt:lpstr>
      <vt:lpstr>Impartiality</vt:lpstr>
      <vt:lpstr>Department Rationale &amp; Data: The Basis for the Final Regulations</vt:lpstr>
      <vt:lpstr>Personal Stories, Opposition &amp; Data</vt:lpstr>
      <vt:lpstr>Personal Stories Overview of Comments Highlight Title IX’s Impact on Complainants and Respondents and Their Families</vt:lpstr>
      <vt:lpstr>Personal Stories (Cont’d) Overview of Comments Highlight Title IX’s Impact on Complainants and Respondents and Their Families</vt:lpstr>
      <vt:lpstr>Personal Stories (Cont’d) Overview of Comments Highlight Title IX’s Impact on Complainants and Respondents and Their Families</vt:lpstr>
      <vt:lpstr>Personal Stories (Cont’d)</vt:lpstr>
      <vt:lpstr>General Support for the Regulations</vt:lpstr>
      <vt:lpstr>Prevalence Data</vt:lpstr>
      <vt:lpstr>Prevalence Data (Cont’d)</vt:lpstr>
      <vt:lpstr>Impact Data: Comment/Response</vt:lpstr>
      <vt:lpstr>Cost Data: Comment/Response</vt:lpstr>
      <vt:lpstr>School Entities That Are K-12 Schools</vt:lpstr>
      <vt:lpstr>Department of Education: Comments on Hearings for K-12 School Entities</vt:lpstr>
      <vt:lpstr>Department of Education: Comments on Hearings for K-12 School Entities (Cont’d)</vt:lpstr>
      <vt:lpstr>Should the K-12 School Entity Offer a Hearing Opportunity as Part of Its Title IX Grievance Process? If So, What Will It Look Like? </vt:lpstr>
      <vt:lpstr>Questions</vt:lpstr>
      <vt:lpstr>Title IX Final Regulations Part II:  Policy, Procedures &amp; Training  Implementing the New Regulations  Investigations, Administrative Outcomes &amp; Appeals </vt:lpstr>
      <vt:lpstr>Processing Steps to Keep in Mind</vt:lpstr>
      <vt:lpstr>Policies &amp; Procedures  </vt:lpstr>
      <vt:lpstr>Training: Purpose and Goals</vt:lpstr>
      <vt:lpstr>Training: Materials</vt:lpstr>
      <vt:lpstr>Training: Materials (Cont’d)</vt:lpstr>
      <vt:lpstr>Training</vt:lpstr>
      <vt:lpstr>Implementation</vt:lpstr>
      <vt:lpstr>Documentation</vt:lpstr>
      <vt:lpstr>Definitions: Part II</vt:lpstr>
      <vt:lpstr>Relevance</vt:lpstr>
      <vt:lpstr>Inculpatory Evidence</vt:lpstr>
      <vt:lpstr>Exculpatory Evidence</vt:lpstr>
      <vt:lpstr>Credibility</vt:lpstr>
      <vt:lpstr>Rape Shield</vt:lpstr>
      <vt:lpstr> Administrative Outcome Proceeding</vt:lpstr>
      <vt:lpstr>Administrative Outcome Proceeding</vt:lpstr>
      <vt:lpstr>Outcome Determination</vt:lpstr>
      <vt:lpstr>Outcome Determination (Cont’d)</vt:lpstr>
      <vt:lpstr>Appeals</vt:lpstr>
      <vt:lpstr>Recordkeeping </vt:lpstr>
      <vt:lpstr>Step by Step: Incident Report to Final Outcome Determination</vt:lpstr>
      <vt:lpstr>Step by Step: Incident Report to Final Outcome </vt:lpstr>
      <vt:lpstr>Step by Step: Incident Report to Final Outcome (Cont’d) </vt:lpstr>
      <vt:lpstr>Step by Step: Incident Report to Final Outcome </vt:lpstr>
      <vt:lpstr>Step by Step: Incident Report to Final Outcome (Cont’d)</vt:lpstr>
      <vt:lpstr>Step by Step: Incident Report to Final Outcome (Cont’d)</vt:lpstr>
      <vt:lpstr>Step by Step: Incident Report to Final Outcome (Cont’d)</vt:lpstr>
      <vt:lpstr>Step by Step: Incident Report to Final Outcome (Cont’d)</vt:lpstr>
      <vt:lpstr>Step by Step: Incident Report to Final Outcome (Cont’d)</vt:lpstr>
      <vt:lpstr>Step by Step: Incident Report to Final Outcome (Cont’d)</vt:lpstr>
      <vt:lpstr>Step by Step: Incident Report to Final Outcome (Cont’d)</vt:lpstr>
      <vt:lpstr>Step by Step: Incident Report to Final Outcome (Cont’d)</vt:lpstr>
      <vt:lpstr>Step by Step: Incident Report to Final Outcome (Cont’d)</vt:lpstr>
      <vt:lpstr>Grievance Process </vt:lpstr>
      <vt:lpstr>Grievance Process </vt:lpstr>
      <vt:lpstr>Grievance Process (Cont’d)</vt:lpstr>
      <vt:lpstr>Grievance Process (Cont’d)</vt:lpstr>
      <vt:lpstr>Grievance Process (Cont’d)</vt:lpstr>
      <vt:lpstr>Grievance Process in K-12 </vt:lpstr>
      <vt:lpstr>No Contact Orders </vt:lpstr>
      <vt:lpstr>Transparency, Confidentiality &amp; FERPA</vt:lpstr>
      <vt:lpstr>Confidentiality</vt:lpstr>
      <vt:lpstr>Formal Complaint Dismissal </vt:lpstr>
      <vt:lpstr>Dismissal of a Formal Complaint: Appeal</vt:lpstr>
      <vt:lpstr>Study Abroad Programs</vt:lpstr>
      <vt:lpstr>Parallel Processes/Other Federal or State Obligations</vt:lpstr>
      <vt:lpstr>Key Elements in Enforcing Title IX</vt:lpstr>
      <vt:lpstr>Title IX &amp; Law Enforcement: Two Distinct Systems</vt:lpstr>
      <vt:lpstr>Delays: Law Enforcement Investigation</vt:lpstr>
      <vt:lpstr>Title IX Protections &amp; Other Federal, State and Local Laws</vt:lpstr>
      <vt:lpstr>State Law vs. Regulations</vt:lpstr>
      <vt:lpstr>State Laws Governing Disciplinary Proceedings</vt:lpstr>
      <vt:lpstr>State Laws Governing Disciplinary Proceedings (Cont’d)</vt:lpstr>
      <vt:lpstr>Individuals With Disabilities </vt:lpstr>
      <vt:lpstr> Individuals With Disabilities (Cont’d)</vt:lpstr>
      <vt:lpstr>Individuals With Disabilities (Cont’d)</vt:lpstr>
      <vt:lpstr>Individuals With Disabilities (Cont’d)</vt:lpstr>
      <vt:lpstr>Special Education Considerations</vt:lpstr>
      <vt:lpstr>Special Education Considerations (Cont’d)</vt:lpstr>
      <vt:lpstr>Title IX &amp; Unions</vt:lpstr>
      <vt:lpstr>Title IX &amp; Unions (Cont’d)</vt:lpstr>
      <vt:lpstr>Section 106.45 Recipient’s Response to Formal Complaints How to Serve Impartially and Free from Bias</vt:lpstr>
      <vt:lpstr>Complainant’s Viewpoint</vt:lpstr>
      <vt:lpstr>Respondent’s Viewpoint</vt:lpstr>
      <vt:lpstr>Treatment of Complainants or Respondents</vt:lpstr>
      <vt:lpstr>Equitable Treatment of Complainants &amp; Respondents </vt:lpstr>
      <vt:lpstr>Reasonably Prompt Time Frames </vt:lpstr>
      <vt:lpstr>Describing Possible Disciplinary Sanctions &amp; Remedies </vt:lpstr>
      <vt:lpstr>Privileged Information </vt:lpstr>
      <vt:lpstr>Written Notice of Allegations </vt:lpstr>
      <vt:lpstr>Written Notice of Allegations (Cont’d)</vt:lpstr>
      <vt:lpstr>Written Notice of Allegations (Cont’d)</vt:lpstr>
      <vt:lpstr>Written Notice of Allegations (Cont’d)</vt:lpstr>
      <vt:lpstr>Mandatory Dismissal of Formal Complaints </vt:lpstr>
      <vt:lpstr>Discretionary Dismissal of Formal Complaints</vt:lpstr>
      <vt:lpstr>Notice of Dismissal </vt:lpstr>
      <vt:lpstr>Consolidation of Formal Complaints </vt:lpstr>
      <vt:lpstr>Investigations</vt:lpstr>
      <vt:lpstr>What Should a Title IX Investigation Include?</vt:lpstr>
      <vt:lpstr>Burdens of Proof and Gathering Evidence</vt:lpstr>
      <vt:lpstr>Objective Evaluation of All Relevant Evidence </vt:lpstr>
      <vt:lpstr>Presumption of Non-Responsibility </vt:lpstr>
      <vt:lpstr>Investigation: Interviewing</vt:lpstr>
      <vt:lpstr>Equal Opportunity to Present Witnesses &amp; Other Inculpatory/Exculpatory Evidence </vt:lpstr>
      <vt:lpstr>Recipients Must Not Restrict Ability of Either Party to Discuss Allegations or Gather and Present Relevant Evidence </vt:lpstr>
      <vt:lpstr>Advisors of Choice </vt:lpstr>
      <vt:lpstr>Advisors of Choice (Cont’d)</vt:lpstr>
      <vt:lpstr>Inspection &amp; Review of Evidence Directly Related to the Allegations</vt:lpstr>
      <vt:lpstr>Inspection &amp; Review of Evidence Directly Related to the Allegations (Cont’d)</vt:lpstr>
      <vt:lpstr>An Investigative Report That Fairly Summarizes Relevant Evidence </vt:lpstr>
      <vt:lpstr>Informal Resolution Process</vt:lpstr>
      <vt:lpstr>Informal Resolution: §106.45(b)(9)</vt:lpstr>
      <vt:lpstr>Informal Resolution: When Available?</vt:lpstr>
      <vt:lpstr>Informal Resolution: Voluntary Consent</vt:lpstr>
      <vt:lpstr>Informal Resolution: When Unavailable?</vt:lpstr>
      <vt:lpstr>Informal Resolution: How Does it Work?</vt:lpstr>
      <vt:lpstr>Informal Resolution: Who May Facilitate?</vt:lpstr>
      <vt:lpstr>Informal Resolution: Greater Sense of Autonomy</vt:lpstr>
      <vt:lpstr>Informal Resolution: Restorative Justice </vt:lpstr>
      <vt:lpstr>Decision Making: Objective &amp; Unbiased</vt:lpstr>
      <vt:lpstr>Final Outcome Decisions</vt:lpstr>
      <vt:lpstr>Final Outcome Decisions: When “Final”?</vt:lpstr>
      <vt:lpstr>Appeals: §106.45(b)(8)</vt:lpstr>
      <vt:lpstr>Appeals: Must Provide to Both Parties</vt:lpstr>
      <vt:lpstr>Appeals: Decision Maker Requirements</vt:lpstr>
      <vt:lpstr>Appeals: Grounds for Appeal</vt:lpstr>
      <vt:lpstr>Appeals: Severity of the Sanction</vt:lpstr>
      <vt:lpstr>Appeals: Timing</vt:lpstr>
      <vt:lpstr>Appeals: While an Appeal Is Pending</vt:lpstr>
      <vt:lpstr>Disclosure of Disciplinary Decisions</vt:lpstr>
      <vt:lpstr>Sanctions on Respondents</vt:lpstr>
      <vt:lpstr>Medical Records </vt:lpstr>
      <vt:lpstr>Medical Records: Redactions</vt:lpstr>
      <vt:lpstr>Amnesty Provisions</vt:lpstr>
      <vt:lpstr>Severability </vt:lpstr>
      <vt:lpstr>Sexual Assault, Trauma &amp; Title IX </vt:lpstr>
      <vt:lpstr>Medical Treatment in Sexual Assault Cases</vt:lpstr>
      <vt:lpstr>DNA &amp; Forensic Exams</vt:lpstr>
      <vt:lpstr>Injuries &amp; Corroboration</vt:lpstr>
      <vt:lpstr>What is Trauma?</vt:lpstr>
      <vt:lpstr>Trauma: Informed Care &amp; Intervention</vt:lpstr>
      <vt:lpstr>Trauma-Specific Intervention</vt:lpstr>
      <vt:lpstr>Common Cognitive Reactions</vt:lpstr>
      <vt:lpstr>Common Responses to Trauma</vt:lpstr>
      <vt:lpstr>Trauma: Common Responses (Cont’d)</vt:lpstr>
      <vt:lpstr>Trauma &amp; Memory: Cause and Effect</vt:lpstr>
      <vt:lpstr>Trauma &amp; Memory: Cause and Effect (Cont’d)</vt:lpstr>
      <vt:lpstr>U.S. Department of Education Resources</vt:lpstr>
      <vt:lpstr>U.S. Department of Education Resources</vt:lpstr>
      <vt:lpstr>Resources on Sexual Harassment </vt:lpstr>
      <vt:lpstr>Questions</vt:lpstr>
      <vt:lpstr>Title IX Toolkit Creators &amp; Technical Support Resources</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Theresa Baller</dc:creator>
  <cp:lastModifiedBy>Theresa Baller</cp:lastModifiedBy>
  <cp:revision>2</cp:revision>
  <dcterms:created xsi:type="dcterms:W3CDTF">1900-01-01T05:00:00Z</dcterms:created>
  <dcterms:modified xsi:type="dcterms:W3CDTF">2020-08-25T10:30:18Z</dcterms:modified>
</cp:coreProperties>
</file>